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75" r:id="rId4"/>
    <p:sldId id="276" r:id="rId5"/>
    <p:sldId id="278" r:id="rId6"/>
    <p:sldId id="277" r:id="rId7"/>
    <p:sldId id="259" r:id="rId8"/>
    <p:sldId id="258" r:id="rId9"/>
    <p:sldId id="260" r:id="rId10"/>
    <p:sldId id="261" r:id="rId11"/>
    <p:sldId id="262" r:id="rId12"/>
    <p:sldId id="283" r:id="rId13"/>
    <p:sldId id="264" r:id="rId14"/>
    <p:sldId id="268" r:id="rId15"/>
    <p:sldId id="269" r:id="rId16"/>
    <p:sldId id="273" r:id="rId17"/>
    <p:sldId id="270" r:id="rId18"/>
    <p:sldId id="281" r:id="rId19"/>
    <p:sldId id="282" r:id="rId20"/>
    <p:sldId id="271"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FF0000"/>
    <a:srgbClr val="FF3399"/>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85" d="100"/>
          <a:sy n="85" d="100"/>
        </p:scale>
        <p:origin x="1843"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D0ECF3-7FF9-47B7-A4DB-B4603D33054E}" type="datetimeFigureOut">
              <a:rPr lang="en-GB" smtClean="0"/>
              <a:t>19/09/2025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73B99D-E1BE-4F6C-8721-E547159677D0}" type="slidenum">
              <a:rPr lang="en-GB" smtClean="0"/>
              <a:t>‹#›</a:t>
            </a:fld>
            <a:endParaRPr lang="en-GB"/>
          </a:p>
        </p:txBody>
      </p:sp>
    </p:spTree>
    <p:extLst>
      <p:ext uri="{BB962C8B-B14F-4D97-AF65-F5344CB8AC3E}">
        <p14:creationId xmlns:p14="http://schemas.microsoft.com/office/powerpoint/2010/main" val="2224336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2454494-A5CC-434C-A2B3-10B6D96B1C5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1365634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454494-A5CC-434C-A2B3-10B6D96B1C5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68390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454494-A5CC-434C-A2B3-10B6D96B1C5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1231397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2454494-A5CC-434C-A2B3-10B6D96B1C55}"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4145944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2454494-A5CC-434C-A2B3-10B6D96B1C55}" type="datetimeFigureOut">
              <a:rPr lang="en-GB" smtClean="0"/>
              <a:t>19/09/2025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834575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2454494-A5CC-434C-A2B3-10B6D96B1C55}" type="datetimeFigureOut">
              <a:rPr lang="en-GB" smtClean="0"/>
              <a:t>19/09/2025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2188706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454494-A5CC-434C-A2B3-10B6D96B1C55}" type="datetimeFigureOut">
              <a:rPr lang="en-GB" smtClean="0"/>
              <a:t>19/09/2025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74927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2454494-A5CC-434C-A2B3-10B6D96B1C55}"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41630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2454494-A5CC-434C-A2B3-10B6D96B1C55}"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3345644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454494-A5CC-434C-A2B3-10B6D96B1C5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157936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454494-A5CC-434C-A2B3-10B6D96B1C5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83BB2B-4ABF-4798-B927-5E0E09ED9D8E}" type="slidenum">
              <a:rPr lang="en-GB" smtClean="0"/>
              <a:t>‹#›</a:t>
            </a:fld>
            <a:endParaRPr lang="en-GB"/>
          </a:p>
        </p:txBody>
      </p:sp>
    </p:spTree>
    <p:extLst>
      <p:ext uri="{BB962C8B-B14F-4D97-AF65-F5344CB8AC3E}">
        <p14:creationId xmlns:p14="http://schemas.microsoft.com/office/powerpoint/2010/main" val="4024686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454494-A5CC-434C-A2B3-10B6D96B1C55}" type="datetimeFigureOut">
              <a:rPr lang="en-GB" smtClean="0"/>
              <a:t>19/09/2025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83BB2B-4ABF-4798-B927-5E0E09ED9D8E}" type="slidenum">
              <a:rPr lang="en-GB" smtClean="0"/>
              <a:t>‹#›</a:t>
            </a:fld>
            <a:endParaRPr lang="en-GB"/>
          </a:p>
        </p:txBody>
      </p:sp>
    </p:spTree>
    <p:extLst>
      <p:ext uri="{BB962C8B-B14F-4D97-AF65-F5344CB8AC3E}">
        <p14:creationId xmlns:p14="http://schemas.microsoft.com/office/powerpoint/2010/main" val="9108381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egmont.co.uk/help-child-love-reading/"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1.jpeg"/><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jpg"/><Relationship Id="rId7" Type="http://schemas.openxmlformats.org/officeDocument/2006/relationships/image" Target="../media/image24.jpg"/><Relationship Id="rId2" Type="http://schemas.openxmlformats.org/officeDocument/2006/relationships/image" Target="../media/image19.jpg"/><Relationship Id="rId1" Type="http://schemas.openxmlformats.org/officeDocument/2006/relationships/slideLayout" Target="../slideLayouts/slideLayout2.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eg"/><Relationship Id="rId9" Type="http://schemas.openxmlformats.org/officeDocument/2006/relationships/image" Target="../media/image26.jp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04665"/>
            <a:ext cx="7772400" cy="2232248"/>
          </a:xfrm>
        </p:spPr>
        <p:txBody>
          <a:bodyPr>
            <a:normAutofit/>
          </a:bodyPr>
          <a:lstStyle/>
          <a:p>
            <a:r>
              <a:rPr lang="en-GB" dirty="0">
                <a:latin typeface="NTPreCursivefk" panose="03000400000000000000" pitchFamily="66" charset="0"/>
              </a:rPr>
              <a:t>Welcome to the Foundation Stage and Year one Reading and Phonics Workshop</a:t>
            </a:r>
          </a:p>
        </p:txBody>
      </p:sp>
      <p:pic>
        <p:nvPicPr>
          <p:cNvPr id="1026" name="Picture 2" descr="C:\Users\lisa.phillips.SCH2152.000\AppData\Local\Microsoft\Windows\Temporary Internet Files\Content.IE5\XE7B6MGT\reading-is-key[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0426" y="2634206"/>
            <a:ext cx="3902163" cy="390216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59E953D-7315-4D68-8D8F-78EA394AA52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95536" y="1340768"/>
            <a:ext cx="878205" cy="1164590"/>
          </a:xfrm>
          <a:prstGeom prst="rect">
            <a:avLst/>
          </a:prstGeom>
          <a:noFill/>
        </p:spPr>
      </p:pic>
    </p:spTree>
    <p:extLst>
      <p:ext uri="{BB962C8B-B14F-4D97-AF65-F5344CB8AC3E}">
        <p14:creationId xmlns:p14="http://schemas.microsoft.com/office/powerpoint/2010/main" val="1386361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7030A0"/>
                </a:solidFill>
                <a:latin typeface="NTPreCursivefk" panose="03000400000000000000" pitchFamily="66" charset="0"/>
              </a:rPr>
              <a:t>Research says…….</a:t>
            </a:r>
          </a:p>
        </p:txBody>
      </p:sp>
      <p:sp>
        <p:nvSpPr>
          <p:cNvPr id="3" name="Content Placeholder 2"/>
          <p:cNvSpPr>
            <a:spLocks noGrp="1"/>
          </p:cNvSpPr>
          <p:nvPr>
            <p:ph idx="1"/>
          </p:nvPr>
        </p:nvSpPr>
        <p:spPr/>
        <p:txBody>
          <a:bodyPr>
            <a:normAutofit/>
          </a:bodyPr>
          <a:lstStyle/>
          <a:p>
            <a:pPr marL="0" indent="0">
              <a:buNone/>
            </a:pPr>
            <a:r>
              <a:rPr lang="en-GB" dirty="0">
                <a:latin typeface="NTPreCursivefk" panose="03000400000000000000" pitchFamily="66" charset="0"/>
              </a:rPr>
              <a:t>Your child is more likely to get good exam results, go to university earn a good salary and have better mental health if:</a:t>
            </a:r>
          </a:p>
          <a:p>
            <a:r>
              <a:rPr lang="en-GB" sz="2400" dirty="0">
                <a:solidFill>
                  <a:srgbClr val="FF0000"/>
                </a:solidFill>
                <a:latin typeface="NTPreCursivefk" panose="03000400000000000000" pitchFamily="66" charset="0"/>
              </a:rPr>
              <a:t>They are supported at home with their language development,</a:t>
            </a:r>
            <a:r>
              <a:rPr lang="en-GB" dirty="0">
                <a:solidFill>
                  <a:srgbClr val="FF0000"/>
                </a:solidFill>
                <a:latin typeface="NTPreCursivefk" panose="03000400000000000000" pitchFamily="66" charset="0"/>
              </a:rPr>
              <a:t> </a:t>
            </a:r>
            <a:r>
              <a:rPr lang="en-GB" sz="2400" dirty="0">
                <a:solidFill>
                  <a:srgbClr val="FF0000"/>
                </a:solidFill>
                <a:latin typeface="NTPreCursivefk" panose="03000400000000000000" pitchFamily="66" charset="0"/>
              </a:rPr>
              <a:t>(listening, speaking, reading and writing).</a:t>
            </a:r>
          </a:p>
          <a:p>
            <a:r>
              <a:rPr lang="en-GB" sz="2400" dirty="0">
                <a:solidFill>
                  <a:srgbClr val="7030A0"/>
                </a:solidFill>
                <a:latin typeface="NTPreCursivefk" panose="03000400000000000000" pitchFamily="66" charset="0"/>
              </a:rPr>
              <a:t>Children that are </a:t>
            </a:r>
            <a:r>
              <a:rPr lang="en-GB" sz="2400" b="1" u="sng" dirty="0">
                <a:solidFill>
                  <a:srgbClr val="7030A0"/>
                </a:solidFill>
                <a:latin typeface="NTPreCursivefk" panose="03000400000000000000" pitchFamily="66" charset="0"/>
              </a:rPr>
              <a:t>regularly</a:t>
            </a:r>
            <a:r>
              <a:rPr lang="en-GB" sz="2400" dirty="0">
                <a:solidFill>
                  <a:srgbClr val="7030A0"/>
                </a:solidFill>
                <a:latin typeface="NTPreCursivefk" panose="03000400000000000000" pitchFamily="66" charset="0"/>
              </a:rPr>
              <a:t> read to have more sophisticated vocabulary. </a:t>
            </a:r>
          </a:p>
          <a:p>
            <a:r>
              <a:rPr lang="en-GB" sz="2400" dirty="0">
                <a:solidFill>
                  <a:srgbClr val="00B0F0"/>
                </a:solidFill>
                <a:latin typeface="NTPreCursivefk" panose="03000400000000000000" pitchFamily="66" charset="0"/>
              </a:rPr>
              <a:t>Children with a good vocabulary will be better readers and writers and be able to access all areas of the curriculum (will know 32 million more words at the age of 4)</a:t>
            </a:r>
          </a:p>
          <a:p>
            <a:pPr marL="0" indent="0">
              <a:buNone/>
            </a:pPr>
            <a:endParaRPr lang="en-GB" dirty="0">
              <a:latin typeface="SassoonPrimaryInfant" pitchFamily="2"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6216" y="5301208"/>
            <a:ext cx="2296897" cy="1160977"/>
          </a:xfrm>
          <a:prstGeom prst="rect">
            <a:avLst/>
          </a:prstGeom>
        </p:spPr>
      </p:pic>
      <p:pic>
        <p:nvPicPr>
          <p:cNvPr id="5" name="Picture 4">
            <a:extLst>
              <a:ext uri="{FF2B5EF4-FFF2-40B4-BE49-F238E27FC236}">
                <a16:creationId xmlns:a16="http://schemas.microsoft.com/office/drawing/2014/main" id="{FEB5BAD5-32ED-4803-8506-C0755A668113}"/>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27584" y="265624"/>
            <a:ext cx="878205" cy="1164590"/>
          </a:xfrm>
          <a:prstGeom prst="rect">
            <a:avLst/>
          </a:prstGeom>
          <a:noFill/>
        </p:spPr>
      </p:pic>
    </p:spTree>
    <p:extLst>
      <p:ext uri="{BB962C8B-B14F-4D97-AF65-F5344CB8AC3E}">
        <p14:creationId xmlns:p14="http://schemas.microsoft.com/office/powerpoint/2010/main" val="3991243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latin typeface="NTPreCursivefk" panose="03000400000000000000" pitchFamily="66" charset="0"/>
              </a:rPr>
              <a:t>BookTrust</a:t>
            </a:r>
            <a:r>
              <a:rPr lang="en-GB" dirty="0">
                <a:latin typeface="NTPreCursivefk" panose="03000400000000000000" pitchFamily="66" charset="0"/>
              </a:rPr>
              <a:t>- reading with children</a:t>
            </a:r>
            <a:endParaRPr lang="en-US" dirty="0">
              <a:latin typeface="NTPreCursivefk" panose="03000400000000000000" pitchFamily="66" charset="0"/>
            </a:endParaRPr>
          </a:p>
        </p:txBody>
      </p:sp>
      <p:sp>
        <p:nvSpPr>
          <p:cNvPr id="3" name="Content Placeholder 2"/>
          <p:cNvSpPr>
            <a:spLocks noGrp="1"/>
          </p:cNvSpPr>
          <p:nvPr>
            <p:ph idx="1"/>
          </p:nvPr>
        </p:nvSpPr>
        <p:spPr>
          <a:xfrm>
            <a:off x="457200" y="1577739"/>
            <a:ext cx="8229600" cy="4525963"/>
          </a:xfrm>
        </p:spPr>
        <p:txBody>
          <a:bodyPr>
            <a:normAutofit fontScale="77500" lnSpcReduction="20000"/>
          </a:bodyPr>
          <a:lstStyle/>
          <a:p>
            <a:pPr marL="0" indent="0">
              <a:buNone/>
            </a:pPr>
            <a:r>
              <a:rPr lang="en-GB" dirty="0">
                <a:latin typeface="NTPreCursivefk" panose="03000400000000000000" pitchFamily="66" charset="0"/>
              </a:rPr>
              <a:t>Research indicates a strong positive relationship between the </a:t>
            </a:r>
            <a:r>
              <a:rPr lang="en-GB" b="1" dirty="0">
                <a:latin typeface="NTPreCursivefk" panose="03000400000000000000" pitchFamily="66" charset="0"/>
              </a:rPr>
              <a:t>frequency of book sharing and children’s language and literacy development, attainment at school, and well-being. </a:t>
            </a:r>
          </a:p>
          <a:p>
            <a:pPr marL="0" indent="0">
              <a:buNone/>
            </a:pPr>
            <a:r>
              <a:rPr lang="en-GB" dirty="0">
                <a:latin typeface="NTPreCursivefk" panose="03000400000000000000" pitchFamily="66" charset="0"/>
              </a:rPr>
              <a:t>Evidence shows that </a:t>
            </a:r>
          </a:p>
          <a:p>
            <a:r>
              <a:rPr lang="en-GB" dirty="0">
                <a:latin typeface="NTPreCursivefk" panose="03000400000000000000" pitchFamily="66" charset="0"/>
              </a:rPr>
              <a:t>reading 3-5 days per week has the same effect on a child's reading skills at age 4-5 as being six months older. </a:t>
            </a:r>
          </a:p>
          <a:p>
            <a:r>
              <a:rPr lang="en-GB" dirty="0">
                <a:latin typeface="NTPreCursivefk" panose="03000400000000000000" pitchFamily="66" charset="0"/>
              </a:rPr>
              <a:t>reading 6-7 days per week has the same effect as being almost 12 months older (</a:t>
            </a:r>
            <a:r>
              <a:rPr lang="en-GB" dirty="0" err="1">
                <a:latin typeface="NTPreCursivefk" panose="03000400000000000000" pitchFamily="66" charset="0"/>
              </a:rPr>
              <a:t>Kalb</a:t>
            </a:r>
            <a:r>
              <a:rPr lang="en-GB" dirty="0">
                <a:latin typeface="NTPreCursivefk" panose="03000400000000000000" pitchFamily="66" charset="0"/>
              </a:rPr>
              <a:t> et al, 2012). </a:t>
            </a:r>
          </a:p>
          <a:p>
            <a:pPr marL="0" indent="0">
              <a:buNone/>
            </a:pPr>
            <a:endParaRPr lang="en-GB" dirty="0">
              <a:latin typeface="NTPreCursivefk" panose="03000400000000000000" pitchFamily="66" charset="0"/>
            </a:endParaRPr>
          </a:p>
          <a:p>
            <a:pPr marL="0" indent="0">
              <a:buNone/>
            </a:pPr>
            <a:r>
              <a:rPr lang="en-GB" dirty="0">
                <a:latin typeface="NTPreCursivefk" panose="03000400000000000000" pitchFamily="66" charset="0"/>
              </a:rPr>
              <a:t>Further evidence also indicates that children of all backgrounds who were read to regularly by their parents at age 5 </a:t>
            </a:r>
            <a:r>
              <a:rPr lang="en-GB" b="1" dirty="0">
                <a:latin typeface="NTPreCursivefk" panose="03000400000000000000" pitchFamily="66" charset="0"/>
              </a:rPr>
              <a:t>performed better in maths, vocabulary and spelling at age 16 than those who were not read to </a:t>
            </a:r>
            <a:r>
              <a:rPr lang="en-GB" dirty="0">
                <a:latin typeface="NTPreCursivefk" panose="03000400000000000000" pitchFamily="66" charset="0"/>
              </a:rPr>
              <a:t>(Sullivan and Brown, 2013). </a:t>
            </a:r>
            <a:endParaRPr lang="en-US" dirty="0">
              <a:latin typeface="NTPreCursivefk" panose="03000400000000000000" pitchFamily="66" charset="0"/>
            </a:endParaRPr>
          </a:p>
        </p:txBody>
      </p:sp>
      <p:sp>
        <p:nvSpPr>
          <p:cNvPr id="4" name="AutoShape 2" descr="Jobs with BOOKTRUST | CharityJo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96136" y="5671800"/>
            <a:ext cx="2734335" cy="1046523"/>
          </a:xfrm>
          <a:prstGeom prst="rect">
            <a:avLst/>
          </a:prstGeom>
        </p:spPr>
      </p:pic>
      <p:pic>
        <p:nvPicPr>
          <p:cNvPr id="6" name="Picture 5">
            <a:extLst>
              <a:ext uri="{FF2B5EF4-FFF2-40B4-BE49-F238E27FC236}">
                <a16:creationId xmlns:a16="http://schemas.microsoft.com/office/drawing/2014/main" id="{1A921528-DD04-4705-A694-DD7A531103E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07975" y="253048"/>
            <a:ext cx="878205" cy="1164590"/>
          </a:xfrm>
          <a:prstGeom prst="rect">
            <a:avLst/>
          </a:prstGeom>
          <a:noFill/>
        </p:spPr>
      </p:pic>
    </p:spTree>
    <p:extLst>
      <p:ext uri="{BB962C8B-B14F-4D97-AF65-F5344CB8AC3E}">
        <p14:creationId xmlns:p14="http://schemas.microsoft.com/office/powerpoint/2010/main" val="2260316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NTPreCursivefk" panose="03000400000000000000" pitchFamily="66" charset="0"/>
              </a:rPr>
              <a:t>Alison David - </a:t>
            </a:r>
            <a:r>
              <a:rPr lang="en-GB" i="1" u="sng" dirty="0">
                <a:latin typeface="NTPreCursivefk" panose="03000400000000000000" pitchFamily="66" charset="0"/>
                <a:hlinkClick r:id="rId2"/>
              </a:rPr>
              <a:t>Help Your Child Love Reading</a:t>
            </a:r>
            <a:r>
              <a:rPr lang="en-GB" dirty="0">
                <a:latin typeface="NTPreCursivefk" panose="03000400000000000000" pitchFamily="66" charset="0"/>
              </a:rPr>
              <a:t> </a:t>
            </a:r>
            <a:endParaRPr lang="en-US" dirty="0">
              <a:latin typeface="NTPreCursivefk" panose="03000400000000000000" pitchFamily="66" charset="0"/>
            </a:endParaRPr>
          </a:p>
        </p:txBody>
      </p:sp>
      <p:sp>
        <p:nvSpPr>
          <p:cNvPr id="3" name="Content Placeholder 2"/>
          <p:cNvSpPr>
            <a:spLocks noGrp="1"/>
          </p:cNvSpPr>
          <p:nvPr>
            <p:ph idx="1"/>
          </p:nvPr>
        </p:nvSpPr>
        <p:spPr>
          <a:xfrm>
            <a:off x="457200" y="1600201"/>
            <a:ext cx="8229600" cy="3124944"/>
          </a:xfrm>
        </p:spPr>
        <p:txBody>
          <a:bodyPr>
            <a:normAutofit/>
          </a:bodyPr>
          <a:lstStyle/>
          <a:p>
            <a:pPr marL="0" indent="0">
              <a:buNone/>
            </a:pPr>
            <a:r>
              <a:rPr lang="en-GB" sz="2000" dirty="0">
                <a:latin typeface="NTPreCursivefk" panose="03000400000000000000" pitchFamily="66" charset="0"/>
              </a:rPr>
              <a:t>“There are so many wonderful things that reading for pleasure brings to children beyond academic success: </a:t>
            </a:r>
            <a:r>
              <a:rPr lang="en-GB" sz="2000" b="1" dirty="0">
                <a:latin typeface="NTPreCursivefk" panose="03000400000000000000" pitchFamily="66" charset="0"/>
              </a:rPr>
              <a:t>comfort</a:t>
            </a:r>
            <a:r>
              <a:rPr lang="en-GB" sz="2000" dirty="0">
                <a:latin typeface="NTPreCursivefk" panose="03000400000000000000" pitchFamily="66" charset="0"/>
              </a:rPr>
              <a:t> and </a:t>
            </a:r>
            <a:r>
              <a:rPr lang="en-GB" sz="2000" b="1" dirty="0">
                <a:latin typeface="NTPreCursivefk" panose="03000400000000000000" pitchFamily="66" charset="0"/>
              </a:rPr>
              <a:t>reassurance</a:t>
            </a:r>
            <a:r>
              <a:rPr lang="en-GB" sz="2000" dirty="0">
                <a:latin typeface="NTPreCursivefk" panose="03000400000000000000" pitchFamily="66" charset="0"/>
              </a:rPr>
              <a:t>, </a:t>
            </a:r>
            <a:r>
              <a:rPr lang="en-GB" sz="2000" b="1" dirty="0">
                <a:latin typeface="NTPreCursivefk" panose="03000400000000000000" pitchFamily="66" charset="0"/>
              </a:rPr>
              <a:t>confidence</a:t>
            </a:r>
            <a:r>
              <a:rPr lang="en-GB" sz="2000" dirty="0">
                <a:latin typeface="NTPreCursivefk" panose="03000400000000000000" pitchFamily="66" charset="0"/>
              </a:rPr>
              <a:t> and </a:t>
            </a:r>
            <a:r>
              <a:rPr lang="en-GB" sz="2000" b="1" dirty="0">
                <a:latin typeface="NTPreCursivefk" panose="03000400000000000000" pitchFamily="66" charset="0"/>
              </a:rPr>
              <a:t>security</a:t>
            </a:r>
            <a:r>
              <a:rPr lang="en-GB" sz="2000" dirty="0">
                <a:latin typeface="NTPreCursivefk" panose="03000400000000000000" pitchFamily="66" charset="0"/>
              </a:rPr>
              <a:t>, </a:t>
            </a:r>
            <a:r>
              <a:rPr lang="en-GB" sz="2000" b="1" dirty="0">
                <a:latin typeface="NTPreCursivefk" panose="03000400000000000000" pitchFamily="66" charset="0"/>
              </a:rPr>
              <a:t>relaxation, happiness </a:t>
            </a:r>
            <a:r>
              <a:rPr lang="en-GB" sz="2000" dirty="0">
                <a:latin typeface="NTPreCursivefk" panose="03000400000000000000" pitchFamily="66" charset="0"/>
              </a:rPr>
              <a:t>and </a:t>
            </a:r>
            <a:r>
              <a:rPr lang="en-GB" sz="2000" b="1" dirty="0">
                <a:latin typeface="NTPreCursivefk" panose="03000400000000000000" pitchFamily="66" charset="0"/>
              </a:rPr>
              <a:t>fun</a:t>
            </a:r>
            <a:r>
              <a:rPr lang="en-GB" sz="2000" dirty="0">
                <a:latin typeface="NTPreCursivefk" panose="03000400000000000000" pitchFamily="66" charset="0"/>
              </a:rPr>
              <a:t>. It feeds their imagination, helps them to empathise, it even improves their sleeping patterns. And reading is a really important element of family life. It provides a connection between you and your child from the very early days through to teens and beyond. It’s a strong ‘glue’ for your relationship, bringing you closer together through the sharing of reading and stories. It helps build strong family ties and provides a shared set of stories and experiences which are unique to your family.”</a:t>
            </a:r>
            <a:endParaRPr lang="en-US" sz="2000" dirty="0">
              <a:latin typeface="NTPreCursivefk" panose="03000400000000000000" pitchFamily="66" charset="0"/>
            </a:endParaRPr>
          </a:p>
        </p:txBody>
      </p:sp>
      <p:pic>
        <p:nvPicPr>
          <p:cNvPr id="1026" name="Picture 2" descr="Pyjamarama! The importance of reading a bedtime story with your child + #WI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8" y="4725145"/>
            <a:ext cx="2672879" cy="166793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E05667E-8600-4E45-B42A-7A6A2C6CEBA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740352" y="5228494"/>
            <a:ext cx="878205" cy="1164590"/>
          </a:xfrm>
          <a:prstGeom prst="rect">
            <a:avLst/>
          </a:prstGeom>
          <a:noFill/>
        </p:spPr>
      </p:pic>
    </p:spTree>
    <p:extLst>
      <p:ext uri="{BB962C8B-B14F-4D97-AF65-F5344CB8AC3E}">
        <p14:creationId xmlns:p14="http://schemas.microsoft.com/office/powerpoint/2010/main" val="534583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7030A0"/>
                </a:solidFill>
                <a:latin typeface="NTPreCursivefk" panose="03000400000000000000" pitchFamily="66" charset="0"/>
              </a:rPr>
              <a:t>Number of words</a:t>
            </a:r>
            <a:endParaRPr lang="en-US" b="1" u="sng" dirty="0">
              <a:solidFill>
                <a:srgbClr val="7030A0"/>
              </a:solidFill>
              <a:latin typeface="NTPreCursivefk" panose="03000400000000000000" pitchFamily="66" charset="0"/>
            </a:endParaRPr>
          </a:p>
        </p:txBody>
      </p:sp>
      <p:sp>
        <p:nvSpPr>
          <p:cNvPr id="3" name="Content Placeholder 2"/>
          <p:cNvSpPr>
            <a:spLocks noGrp="1"/>
          </p:cNvSpPr>
          <p:nvPr>
            <p:ph idx="1"/>
          </p:nvPr>
        </p:nvSpPr>
        <p:spPr>
          <a:xfrm>
            <a:off x="457200" y="1600200"/>
            <a:ext cx="8229600" cy="3412975"/>
          </a:xfrm>
        </p:spPr>
        <p:txBody>
          <a:bodyPr>
            <a:normAutofit fontScale="92500" lnSpcReduction="20000"/>
          </a:bodyPr>
          <a:lstStyle/>
          <a:p>
            <a:pPr marL="0" indent="0">
              <a:buNone/>
            </a:pPr>
            <a:r>
              <a:rPr lang="en-GB" dirty="0">
                <a:latin typeface="NTPreCursivefk" panose="03000400000000000000" pitchFamily="66" charset="0"/>
              </a:rPr>
              <a:t>How many words children would have heard by the time they were 5 years old:</a:t>
            </a:r>
          </a:p>
          <a:p>
            <a:pPr algn="ctr">
              <a:buFontTx/>
              <a:buChar char="-"/>
            </a:pPr>
            <a:r>
              <a:rPr lang="en-GB" dirty="0">
                <a:latin typeface="NTPreCursivefk" panose="03000400000000000000" pitchFamily="66" charset="0"/>
              </a:rPr>
              <a:t>Never read to, 4,662 words</a:t>
            </a:r>
          </a:p>
          <a:p>
            <a:pPr algn="ctr">
              <a:buFontTx/>
              <a:buChar char="-"/>
            </a:pPr>
            <a:r>
              <a:rPr lang="en-GB" dirty="0">
                <a:latin typeface="NTPreCursivefk" panose="03000400000000000000" pitchFamily="66" charset="0"/>
              </a:rPr>
              <a:t>1-2 times per week, 63,570 words</a:t>
            </a:r>
          </a:p>
          <a:p>
            <a:pPr algn="ctr">
              <a:buFontTx/>
              <a:buChar char="-"/>
            </a:pPr>
            <a:r>
              <a:rPr lang="en-GB" dirty="0">
                <a:latin typeface="NTPreCursivefk" panose="03000400000000000000" pitchFamily="66" charset="0"/>
              </a:rPr>
              <a:t>3-5 times per week, 169,520 words</a:t>
            </a:r>
          </a:p>
          <a:p>
            <a:pPr algn="ctr">
              <a:buFontTx/>
              <a:buChar char="-"/>
            </a:pPr>
            <a:r>
              <a:rPr lang="en-GB" dirty="0">
                <a:latin typeface="NTPreCursivefk" panose="03000400000000000000" pitchFamily="66" charset="0"/>
              </a:rPr>
              <a:t>daily, 296,660 words</a:t>
            </a:r>
          </a:p>
          <a:p>
            <a:pPr algn="ctr">
              <a:buFontTx/>
              <a:buChar char="-"/>
            </a:pPr>
            <a:r>
              <a:rPr lang="en-GB" dirty="0">
                <a:latin typeface="NTPreCursivefk" panose="03000400000000000000" pitchFamily="66" charset="0"/>
              </a:rPr>
              <a:t>five books a day, 1,483,300 words</a:t>
            </a:r>
            <a:endParaRPr lang="en-US" dirty="0">
              <a:latin typeface="NTPreCursivefk" panose="03000400000000000000" pitchFamily="66" charset="0"/>
            </a:endParaRPr>
          </a:p>
        </p:txBody>
      </p:sp>
      <p:sp>
        <p:nvSpPr>
          <p:cNvPr id="4" name="Rectangle 3"/>
          <p:cNvSpPr/>
          <p:nvPr/>
        </p:nvSpPr>
        <p:spPr>
          <a:xfrm>
            <a:off x="5580112" y="5157192"/>
            <a:ext cx="3294112" cy="1200329"/>
          </a:xfrm>
          <a:prstGeom prst="rect">
            <a:avLst/>
          </a:prstGeom>
        </p:spPr>
        <p:txBody>
          <a:bodyPr wrap="square">
            <a:spAutoFit/>
          </a:bodyPr>
          <a:lstStyle/>
          <a:p>
            <a:r>
              <a:rPr lang="en-GB" dirty="0">
                <a:solidFill>
                  <a:srgbClr val="333333"/>
                </a:solidFill>
                <a:latin typeface="NTPreCursivefk" panose="03000400000000000000" pitchFamily="66" charset="0"/>
              </a:rPr>
              <a:t>Jessica Logan, lead author of the study and assistant professor of educational studies at The Ohio State University.</a:t>
            </a:r>
            <a:endParaRPr lang="en-US" dirty="0">
              <a:latin typeface="NTPreCursivefk" panose="03000400000000000000" pitchFamily="66" charset="0"/>
            </a:endParaRPr>
          </a:p>
        </p:txBody>
      </p:sp>
      <p:pic>
        <p:nvPicPr>
          <p:cNvPr id="5" name="Picture 4">
            <a:extLst>
              <a:ext uri="{FF2B5EF4-FFF2-40B4-BE49-F238E27FC236}">
                <a16:creationId xmlns:a16="http://schemas.microsoft.com/office/drawing/2014/main" id="{C11004E4-8D6B-4384-A8D8-388E243497E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71600" y="325057"/>
            <a:ext cx="878205" cy="1164590"/>
          </a:xfrm>
          <a:prstGeom prst="rect">
            <a:avLst/>
          </a:prstGeom>
          <a:noFill/>
        </p:spPr>
      </p:pic>
    </p:spTree>
    <p:extLst>
      <p:ext uri="{BB962C8B-B14F-4D97-AF65-F5344CB8AC3E}">
        <p14:creationId xmlns:p14="http://schemas.microsoft.com/office/powerpoint/2010/main" val="659088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1124744"/>
            <a:ext cx="6182816" cy="4105776"/>
          </a:xfrm>
          <a:prstGeom prst="rect">
            <a:avLst/>
          </a:prstGeom>
        </p:spPr>
      </p:pic>
      <p:pic>
        <p:nvPicPr>
          <p:cNvPr id="3" name="Picture 2">
            <a:extLst>
              <a:ext uri="{FF2B5EF4-FFF2-40B4-BE49-F238E27FC236}">
                <a16:creationId xmlns:a16="http://schemas.microsoft.com/office/drawing/2014/main" id="{C7C3AED1-FF33-423D-B9C7-83CA27555D8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1520" y="260648"/>
            <a:ext cx="878205" cy="1164590"/>
          </a:xfrm>
          <a:prstGeom prst="rect">
            <a:avLst/>
          </a:prstGeom>
          <a:noFill/>
        </p:spPr>
      </p:pic>
    </p:spTree>
    <p:extLst>
      <p:ext uri="{BB962C8B-B14F-4D97-AF65-F5344CB8AC3E}">
        <p14:creationId xmlns:p14="http://schemas.microsoft.com/office/powerpoint/2010/main" val="5566625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7030A0"/>
                </a:solidFill>
                <a:latin typeface="NTPreCursivefk" panose="03000400000000000000" pitchFamily="66" charset="0"/>
              </a:rPr>
              <a:t>Phonics Terminology</a:t>
            </a:r>
          </a:p>
        </p:txBody>
      </p:sp>
      <p:sp>
        <p:nvSpPr>
          <p:cNvPr id="3" name="Content Placeholder 2"/>
          <p:cNvSpPr>
            <a:spLocks noGrp="1"/>
          </p:cNvSpPr>
          <p:nvPr>
            <p:ph idx="1"/>
          </p:nvPr>
        </p:nvSpPr>
        <p:spPr>
          <a:xfrm>
            <a:off x="457200" y="1268760"/>
            <a:ext cx="8229600" cy="5328592"/>
          </a:xfrm>
        </p:spPr>
        <p:txBody>
          <a:bodyPr>
            <a:normAutofit fontScale="92500" lnSpcReduction="20000"/>
          </a:bodyPr>
          <a:lstStyle/>
          <a:p>
            <a:r>
              <a:rPr lang="en-GB" sz="2400" dirty="0">
                <a:latin typeface="NTPreCursivefk" panose="03000400000000000000" pitchFamily="66" charset="0"/>
              </a:rPr>
              <a:t>Phoneme – sound. These must be said clearly.</a:t>
            </a:r>
          </a:p>
          <a:p>
            <a:r>
              <a:rPr lang="en-GB" sz="2400" dirty="0">
                <a:latin typeface="NTPreCursivefk" panose="03000400000000000000" pitchFamily="66" charset="0"/>
              </a:rPr>
              <a:t>Grapheme – written representation.</a:t>
            </a:r>
          </a:p>
          <a:p>
            <a:r>
              <a:rPr lang="en-GB" sz="2400" dirty="0">
                <a:latin typeface="NTPreCursivefk" panose="03000400000000000000" pitchFamily="66" charset="0"/>
              </a:rPr>
              <a:t>GPC – Grapheme phoneme correspondence.</a:t>
            </a:r>
          </a:p>
          <a:p>
            <a:r>
              <a:rPr lang="en-GB" sz="2400" dirty="0">
                <a:latin typeface="NTPreCursivefk" panose="03000400000000000000" pitchFamily="66" charset="0"/>
              </a:rPr>
              <a:t>Segment – break the word apart </a:t>
            </a:r>
            <a:r>
              <a:rPr lang="en-GB" sz="2400" dirty="0" err="1">
                <a:latin typeface="NTPreCursivefk" panose="03000400000000000000" pitchFamily="66" charset="0"/>
              </a:rPr>
              <a:t>e.g</a:t>
            </a:r>
            <a:r>
              <a:rPr lang="en-GB" sz="2400" dirty="0">
                <a:latin typeface="NTPreCursivefk" panose="03000400000000000000" pitchFamily="66" charset="0"/>
              </a:rPr>
              <a:t> cat c-a-t.</a:t>
            </a:r>
          </a:p>
          <a:p>
            <a:r>
              <a:rPr lang="en-GB" sz="2400" dirty="0">
                <a:latin typeface="NTPreCursivefk" panose="03000400000000000000" pitchFamily="66" charset="0"/>
              </a:rPr>
              <a:t>Blend – put sounds/phoneme together to make the word </a:t>
            </a:r>
          </a:p>
          <a:p>
            <a:pPr marL="0" indent="0">
              <a:buNone/>
            </a:pPr>
            <a:r>
              <a:rPr lang="en-GB" sz="2400" dirty="0" err="1">
                <a:latin typeface="NTPreCursivefk" panose="03000400000000000000" pitchFamily="66" charset="0"/>
              </a:rPr>
              <a:t>e.g</a:t>
            </a:r>
            <a:r>
              <a:rPr lang="en-GB" sz="2400" dirty="0">
                <a:latin typeface="NTPreCursivefk" panose="03000400000000000000" pitchFamily="66" charset="0"/>
              </a:rPr>
              <a:t> c-a-t cat.</a:t>
            </a:r>
          </a:p>
          <a:p>
            <a:r>
              <a:rPr lang="en-GB" sz="2400" dirty="0">
                <a:latin typeface="NTPreCursivefk" panose="03000400000000000000" pitchFamily="66" charset="0"/>
              </a:rPr>
              <a:t>Digraph – 2 letters that represent 1 sound </a:t>
            </a:r>
            <a:r>
              <a:rPr lang="en-GB" sz="2400" dirty="0" err="1">
                <a:latin typeface="NTPreCursivefk" panose="03000400000000000000" pitchFamily="66" charset="0"/>
              </a:rPr>
              <a:t>e.g</a:t>
            </a:r>
            <a:r>
              <a:rPr lang="en-GB" sz="2400" dirty="0">
                <a:latin typeface="NTPreCursivefk" panose="03000400000000000000" pitchFamily="66" charset="0"/>
              </a:rPr>
              <a:t> ck, </a:t>
            </a:r>
            <a:r>
              <a:rPr lang="en-GB" sz="2400" dirty="0" err="1">
                <a:latin typeface="NTPreCursivefk" panose="03000400000000000000" pitchFamily="66" charset="0"/>
              </a:rPr>
              <a:t>ch</a:t>
            </a:r>
            <a:r>
              <a:rPr lang="en-GB" sz="2400" dirty="0">
                <a:latin typeface="NTPreCursivefk" panose="03000400000000000000" pitchFamily="66" charset="0"/>
              </a:rPr>
              <a:t>, sh.</a:t>
            </a:r>
          </a:p>
          <a:p>
            <a:r>
              <a:rPr lang="en-GB" sz="2400" dirty="0">
                <a:latin typeface="NTPreCursivefk" panose="03000400000000000000" pitchFamily="66" charset="0"/>
              </a:rPr>
              <a:t>Trigraph – 3 letters that represent 1 sound </a:t>
            </a:r>
            <a:r>
              <a:rPr lang="en-GB" sz="2400" dirty="0" err="1">
                <a:latin typeface="NTPreCursivefk" panose="03000400000000000000" pitchFamily="66" charset="0"/>
              </a:rPr>
              <a:t>e.g</a:t>
            </a:r>
            <a:r>
              <a:rPr lang="en-GB" sz="2400" dirty="0">
                <a:latin typeface="NTPreCursivefk" panose="03000400000000000000" pitchFamily="66" charset="0"/>
              </a:rPr>
              <a:t> </a:t>
            </a:r>
            <a:r>
              <a:rPr lang="en-GB" sz="2400" dirty="0" err="1">
                <a:latin typeface="NTPreCursivefk" panose="03000400000000000000" pitchFamily="66" charset="0"/>
              </a:rPr>
              <a:t>igh</a:t>
            </a:r>
            <a:r>
              <a:rPr lang="en-GB" sz="2400" dirty="0">
                <a:latin typeface="NTPreCursivefk" panose="03000400000000000000" pitchFamily="66" charset="0"/>
              </a:rPr>
              <a:t>, ear, air.</a:t>
            </a:r>
          </a:p>
          <a:p>
            <a:r>
              <a:rPr lang="en-GB" sz="2400" dirty="0">
                <a:latin typeface="NTPreCursivefk" panose="03000400000000000000" pitchFamily="66" charset="0"/>
              </a:rPr>
              <a:t>Common Exception Words (CEW)– words that cannot be segmented or blend using phonics. Sometimes known as </a:t>
            </a:r>
            <a:r>
              <a:rPr lang="en-GB" sz="2400" dirty="0">
                <a:solidFill>
                  <a:srgbClr val="FF0000"/>
                </a:solidFill>
                <a:latin typeface="NTPreCursivefk" panose="03000400000000000000" pitchFamily="66" charset="0"/>
              </a:rPr>
              <a:t>tricky words, look and say or irregular words.</a:t>
            </a:r>
          </a:p>
          <a:p>
            <a:r>
              <a:rPr lang="en-GB" sz="2400" dirty="0">
                <a:latin typeface="NTPreCursivefk" panose="03000400000000000000" pitchFamily="66" charset="0"/>
              </a:rPr>
              <a:t>Vowel and consonants VC – up, it   CVC- dog, mug  CVCC – tent CCVC - stop, spoon, bring  CCVCC - trust, crept  CCCVC – street, spring.</a:t>
            </a:r>
          </a:p>
          <a:p>
            <a:r>
              <a:rPr lang="en-GB" sz="2400" dirty="0">
                <a:latin typeface="NTPreCursivefk" panose="03000400000000000000" pitchFamily="66" charset="0"/>
              </a:rPr>
              <a:t>Syllable – a unit of organisation for a sequence of speech sounds </a:t>
            </a:r>
            <a:r>
              <a:rPr lang="en-GB" sz="2400" dirty="0" err="1">
                <a:latin typeface="NTPreCursivefk" panose="03000400000000000000" pitchFamily="66" charset="0"/>
              </a:rPr>
              <a:t>e.g</a:t>
            </a:r>
            <a:r>
              <a:rPr lang="en-GB" sz="2400" dirty="0">
                <a:latin typeface="NTPreCursivefk" panose="03000400000000000000" pitchFamily="66" charset="0"/>
              </a:rPr>
              <a:t> Max- 1 syllable Leon- 2 syllables Savannah- 3 syllables Alexander- 4 syllables we encourage the children to clap the syllables in their name and other words.</a:t>
            </a:r>
          </a:p>
        </p:txBody>
      </p:sp>
      <p:pic>
        <p:nvPicPr>
          <p:cNvPr id="4" name="Picture 3">
            <a:extLst>
              <a:ext uri="{FF2B5EF4-FFF2-40B4-BE49-F238E27FC236}">
                <a16:creationId xmlns:a16="http://schemas.microsoft.com/office/drawing/2014/main" id="{10A4E67D-5D39-46E4-92B1-B1CE1D442BA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27584" y="104170"/>
            <a:ext cx="878205" cy="1164590"/>
          </a:xfrm>
          <a:prstGeom prst="rect">
            <a:avLst/>
          </a:prstGeom>
          <a:noFill/>
        </p:spPr>
      </p:pic>
    </p:spTree>
    <p:extLst>
      <p:ext uri="{BB962C8B-B14F-4D97-AF65-F5344CB8AC3E}">
        <p14:creationId xmlns:p14="http://schemas.microsoft.com/office/powerpoint/2010/main" val="3336799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solidFill>
                  <a:srgbClr val="7030A0"/>
                </a:solidFill>
                <a:latin typeface="NTPreCursivefk" panose="03000400000000000000" pitchFamily="66" charset="0"/>
              </a:rPr>
              <a:t>Phonics Scheme</a:t>
            </a:r>
            <a:br>
              <a:rPr lang="en-GB" b="1" u="sng" dirty="0">
                <a:solidFill>
                  <a:srgbClr val="7030A0"/>
                </a:solidFill>
                <a:latin typeface="NTPreCursivefk" panose="03000400000000000000" pitchFamily="66" charset="0"/>
              </a:rPr>
            </a:br>
            <a:endParaRPr lang="en-GB" b="1" u="sng" dirty="0">
              <a:solidFill>
                <a:srgbClr val="7030A0"/>
              </a:solidFill>
              <a:latin typeface="NTPreCursivefk" panose="03000400000000000000" pitchFamily="66" charset="0"/>
            </a:endParaRPr>
          </a:p>
        </p:txBody>
      </p:sp>
      <p:sp>
        <p:nvSpPr>
          <p:cNvPr id="3" name="Content Placeholder 2"/>
          <p:cNvSpPr>
            <a:spLocks noGrp="1"/>
          </p:cNvSpPr>
          <p:nvPr>
            <p:ph idx="1"/>
          </p:nvPr>
        </p:nvSpPr>
        <p:spPr/>
        <p:txBody>
          <a:bodyPr/>
          <a:lstStyle/>
          <a:p>
            <a:r>
              <a:rPr lang="en-GB" dirty="0">
                <a:latin typeface="NTPreCursivefk" panose="03000400000000000000" pitchFamily="66" charset="0"/>
              </a:rPr>
              <a:t>At Eastover we follow </a:t>
            </a:r>
            <a:r>
              <a:rPr lang="en-GB" b="1" u="sng" dirty="0">
                <a:latin typeface="NTPreCursivefk" panose="03000400000000000000" pitchFamily="66" charset="0"/>
              </a:rPr>
              <a:t>Unlocking Letters and Sounds </a:t>
            </a:r>
            <a:r>
              <a:rPr lang="en-GB" dirty="0">
                <a:latin typeface="NTPreCursivefk" panose="03000400000000000000" pitchFamily="66" charset="0"/>
              </a:rPr>
              <a:t>to teach phonics.</a:t>
            </a:r>
          </a:p>
          <a:p>
            <a:r>
              <a:rPr lang="en-GB" dirty="0">
                <a:latin typeface="NTPreCursivefk" panose="03000400000000000000" pitchFamily="66" charset="0"/>
              </a:rPr>
              <a:t>There are 6 phases from Nursery to Year 2.</a:t>
            </a:r>
          </a:p>
          <a:p>
            <a:r>
              <a:rPr lang="en-GB" dirty="0">
                <a:latin typeface="NTPreCursivefk" panose="03000400000000000000" pitchFamily="66" charset="0"/>
              </a:rPr>
              <a:t>In each lesson the children go over all GPC’s and CEW’s learned already. Then they will learn new ones and apply in reading and writing.</a:t>
            </a:r>
          </a:p>
          <a:p>
            <a:endParaRPr lang="en-GB" dirty="0"/>
          </a:p>
        </p:txBody>
      </p:sp>
      <p:pic>
        <p:nvPicPr>
          <p:cNvPr id="5" name="Picture 4">
            <a:extLst>
              <a:ext uri="{FF2B5EF4-FFF2-40B4-BE49-F238E27FC236}">
                <a16:creationId xmlns:a16="http://schemas.microsoft.com/office/drawing/2014/main" id="{0BB56D86-E90F-4062-B313-28A770F0A3A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2200" y="159067"/>
            <a:ext cx="1524000" cy="1145540"/>
          </a:xfrm>
          <a:prstGeom prst="rect">
            <a:avLst/>
          </a:prstGeom>
        </p:spPr>
      </p:pic>
      <p:pic>
        <p:nvPicPr>
          <p:cNvPr id="6" name="Picture 5">
            <a:extLst>
              <a:ext uri="{FF2B5EF4-FFF2-40B4-BE49-F238E27FC236}">
                <a16:creationId xmlns:a16="http://schemas.microsoft.com/office/drawing/2014/main" id="{80210D30-812F-45B8-BD39-191B38BB483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71600" y="274638"/>
            <a:ext cx="878205" cy="1164590"/>
          </a:xfrm>
          <a:prstGeom prst="rect">
            <a:avLst/>
          </a:prstGeom>
          <a:noFill/>
        </p:spPr>
      </p:pic>
    </p:spTree>
    <p:extLst>
      <p:ext uri="{BB962C8B-B14F-4D97-AF65-F5344CB8AC3E}">
        <p14:creationId xmlns:p14="http://schemas.microsoft.com/office/powerpoint/2010/main" val="2063555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NTPreCursivefk" panose="03000400000000000000" pitchFamily="66" charset="0"/>
              </a:rPr>
              <a:t>Phase 1 - Nursery</a:t>
            </a:r>
          </a:p>
        </p:txBody>
      </p:sp>
      <p:sp>
        <p:nvSpPr>
          <p:cNvPr id="3" name="Content Placeholder 2"/>
          <p:cNvSpPr>
            <a:spLocks noGrp="1"/>
          </p:cNvSpPr>
          <p:nvPr>
            <p:ph idx="1"/>
          </p:nvPr>
        </p:nvSpPr>
        <p:spPr/>
        <p:txBody>
          <a:bodyPr>
            <a:normAutofit lnSpcReduction="10000"/>
          </a:bodyPr>
          <a:lstStyle/>
          <a:p>
            <a:r>
              <a:rPr lang="en-GB" dirty="0">
                <a:latin typeface="NTPreCursivefk" panose="03000400000000000000" pitchFamily="66" charset="0"/>
              </a:rPr>
              <a:t>There are 7 aspects within phase 1.  The main focus is to tune children into listening to the various sounds around them, such as:</a:t>
            </a:r>
          </a:p>
          <a:p>
            <a:r>
              <a:rPr lang="en-GB" dirty="0">
                <a:latin typeface="NTPreCursivefk" panose="03000400000000000000" pitchFamily="66" charset="0"/>
              </a:rPr>
              <a:t>Environmental sounds, musical sounds, speech sounds (rhyme and alliteration).</a:t>
            </a:r>
          </a:p>
          <a:p>
            <a:r>
              <a:rPr lang="en-GB" dirty="0">
                <a:latin typeface="NTPreCursivefk" panose="03000400000000000000" pitchFamily="66" charset="0"/>
              </a:rPr>
              <a:t>Aspect 7 within Phase 1 teaches children to listen through a simple CVC word.  When children can do this, they are Phase 2 ready. This is crucial to reading success.</a:t>
            </a:r>
          </a:p>
          <a:p>
            <a:pPr marL="0" indent="0">
              <a:buNone/>
            </a:pPr>
            <a:endParaRPr lang="en-GB" dirty="0">
              <a:latin typeface="NTPreCursivefk" panose="03000400000000000000" pitchFamily="66" charset="0"/>
            </a:endParaRPr>
          </a:p>
        </p:txBody>
      </p:sp>
      <p:pic>
        <p:nvPicPr>
          <p:cNvPr id="4" name="Picture 3">
            <a:extLst>
              <a:ext uri="{FF2B5EF4-FFF2-40B4-BE49-F238E27FC236}">
                <a16:creationId xmlns:a16="http://schemas.microsoft.com/office/drawing/2014/main" id="{F97F86D5-98AD-4F7A-856C-4C112EF97F1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27584" y="344329"/>
            <a:ext cx="878205" cy="1164590"/>
          </a:xfrm>
          <a:prstGeom prst="rect">
            <a:avLst/>
          </a:prstGeom>
          <a:noFill/>
        </p:spPr>
      </p:pic>
    </p:spTree>
    <p:extLst>
      <p:ext uri="{BB962C8B-B14F-4D97-AF65-F5344CB8AC3E}">
        <p14:creationId xmlns:p14="http://schemas.microsoft.com/office/powerpoint/2010/main" val="3979413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chemeClr val="accent6">
                    <a:lumMod val="75000"/>
                  </a:schemeClr>
                </a:solidFill>
                <a:latin typeface="NTPreCursivefk" panose="03000400000000000000" pitchFamily="66" charset="0"/>
              </a:rPr>
              <a:t>Phase 2 – 6 weeks </a:t>
            </a:r>
          </a:p>
        </p:txBody>
      </p:sp>
      <p:sp>
        <p:nvSpPr>
          <p:cNvPr id="3" name="Content Placeholder 2"/>
          <p:cNvSpPr>
            <a:spLocks noGrp="1"/>
          </p:cNvSpPr>
          <p:nvPr>
            <p:ph idx="1"/>
          </p:nvPr>
        </p:nvSpPr>
        <p:spPr/>
        <p:txBody>
          <a:bodyPr>
            <a:normAutofit fontScale="70000" lnSpcReduction="20000"/>
          </a:bodyPr>
          <a:lstStyle/>
          <a:p>
            <a:pPr marL="0" indent="0" algn="ctr">
              <a:buNone/>
            </a:pPr>
            <a:r>
              <a:rPr lang="en-GB" sz="4600" dirty="0">
                <a:solidFill>
                  <a:schemeClr val="accent6">
                    <a:lumMod val="75000"/>
                  </a:schemeClr>
                </a:solidFill>
                <a:latin typeface="NTPreCursivefk" panose="03000400000000000000" pitchFamily="66" charset="0"/>
              </a:rPr>
              <a:t>Children will learn 23 phonemes in this phase:</a:t>
            </a:r>
          </a:p>
          <a:p>
            <a:pPr marL="0" indent="0">
              <a:buNone/>
            </a:pPr>
            <a:endParaRPr lang="en-GB" sz="4600" dirty="0">
              <a:solidFill>
                <a:schemeClr val="accent6">
                  <a:lumMod val="75000"/>
                </a:schemeClr>
              </a:solidFill>
              <a:latin typeface="NTPreCursivefk" panose="03000400000000000000" pitchFamily="66" charset="0"/>
            </a:endParaRPr>
          </a:p>
          <a:p>
            <a:pPr marL="0" indent="0">
              <a:buNone/>
            </a:pPr>
            <a:r>
              <a:rPr lang="en-GB" sz="4600" dirty="0">
                <a:solidFill>
                  <a:schemeClr val="accent6">
                    <a:lumMod val="75000"/>
                  </a:schemeClr>
                </a:solidFill>
                <a:latin typeface="NTPreCursivefk" panose="03000400000000000000" pitchFamily="66" charset="0"/>
              </a:rPr>
              <a:t>s, a, t, p, </a:t>
            </a:r>
            <a:r>
              <a:rPr lang="en-GB" sz="4600" dirty="0" err="1">
                <a:solidFill>
                  <a:schemeClr val="accent6">
                    <a:lumMod val="75000"/>
                  </a:schemeClr>
                </a:solidFill>
                <a:latin typeface="NTPreCursivefk" panose="03000400000000000000" pitchFamily="66" charset="0"/>
              </a:rPr>
              <a:t>i</a:t>
            </a:r>
            <a:r>
              <a:rPr lang="en-GB" sz="4600" dirty="0">
                <a:solidFill>
                  <a:schemeClr val="accent6">
                    <a:lumMod val="75000"/>
                  </a:schemeClr>
                </a:solidFill>
                <a:latin typeface="NTPreCursivefk" panose="03000400000000000000" pitchFamily="66" charset="0"/>
              </a:rPr>
              <a:t>, n, m, d, g, o, c, k, ck, e, u, r, h, b, l, f, ff, </a:t>
            </a:r>
            <a:r>
              <a:rPr lang="en-GB" sz="4600" dirty="0" err="1">
                <a:solidFill>
                  <a:schemeClr val="accent6">
                    <a:lumMod val="75000"/>
                  </a:schemeClr>
                </a:solidFill>
                <a:latin typeface="NTPreCursivefk" panose="03000400000000000000" pitchFamily="66" charset="0"/>
              </a:rPr>
              <a:t>ll</a:t>
            </a:r>
            <a:r>
              <a:rPr lang="en-GB" sz="4600" dirty="0">
                <a:solidFill>
                  <a:schemeClr val="accent6">
                    <a:lumMod val="75000"/>
                  </a:schemeClr>
                </a:solidFill>
                <a:latin typeface="NTPreCursivefk" panose="03000400000000000000" pitchFamily="66" charset="0"/>
              </a:rPr>
              <a:t>, ss.  </a:t>
            </a:r>
            <a:r>
              <a:rPr lang="en-GB" sz="4600" b="1" dirty="0">
                <a:solidFill>
                  <a:schemeClr val="accent6">
                    <a:lumMod val="75000"/>
                  </a:schemeClr>
                </a:solidFill>
                <a:latin typeface="NTPreCursivefk" panose="03000400000000000000" pitchFamily="66" charset="0"/>
              </a:rPr>
              <a:t>(it is essential that these are pronounced correctly).</a:t>
            </a:r>
          </a:p>
          <a:p>
            <a:pPr marL="0" indent="0">
              <a:buNone/>
            </a:pPr>
            <a:r>
              <a:rPr lang="en-GB" sz="4600" dirty="0">
                <a:solidFill>
                  <a:schemeClr val="accent6">
                    <a:lumMod val="75000"/>
                  </a:schemeClr>
                </a:solidFill>
                <a:latin typeface="NTPreCursivefk" panose="03000400000000000000" pitchFamily="66" charset="0"/>
              </a:rPr>
              <a:t>It is important that children learn these phonemes to enable them to blend to read and segment to spell. </a:t>
            </a:r>
          </a:p>
          <a:p>
            <a:pPr marL="0" indent="0">
              <a:buNone/>
            </a:pPr>
            <a:r>
              <a:rPr lang="en-GB" sz="4600" dirty="0">
                <a:solidFill>
                  <a:schemeClr val="accent6">
                    <a:lumMod val="75000"/>
                  </a:schemeClr>
                </a:solidFill>
                <a:latin typeface="NTPreCursivefk" panose="03000400000000000000" pitchFamily="66" charset="0"/>
              </a:rPr>
              <a:t>There are also Common Exception Words (CEW) to learn in this phase! </a:t>
            </a:r>
          </a:p>
          <a:p>
            <a:pPr marL="0" indent="0" algn="ctr">
              <a:buNone/>
            </a:pPr>
            <a:r>
              <a:rPr lang="en-GB" sz="4600" b="1" dirty="0">
                <a:latin typeface="NTPreCursivefk" panose="03000400000000000000" pitchFamily="66" charset="0"/>
              </a:rPr>
              <a:t>the, I, no, go, into</a:t>
            </a:r>
          </a:p>
          <a:p>
            <a:pPr marL="0" indent="0">
              <a:buNone/>
            </a:pPr>
            <a:endParaRPr lang="en-GB" dirty="0"/>
          </a:p>
        </p:txBody>
      </p:sp>
      <p:pic>
        <p:nvPicPr>
          <p:cNvPr id="4" name="Picture 3">
            <a:extLst>
              <a:ext uri="{FF2B5EF4-FFF2-40B4-BE49-F238E27FC236}">
                <a16:creationId xmlns:a16="http://schemas.microsoft.com/office/drawing/2014/main" id="{E93AD131-B832-422C-B7A0-E6FBC5E01C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04248" y="274638"/>
            <a:ext cx="1524000" cy="1145540"/>
          </a:xfrm>
          <a:prstGeom prst="rect">
            <a:avLst/>
          </a:prstGeom>
        </p:spPr>
      </p:pic>
      <p:pic>
        <p:nvPicPr>
          <p:cNvPr id="5" name="Picture 4">
            <a:extLst>
              <a:ext uri="{FF2B5EF4-FFF2-40B4-BE49-F238E27FC236}">
                <a16:creationId xmlns:a16="http://schemas.microsoft.com/office/drawing/2014/main" id="{95CC6951-9598-4203-9858-C2F48CC84BF3}"/>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83568" y="253048"/>
            <a:ext cx="878205" cy="1164590"/>
          </a:xfrm>
          <a:prstGeom prst="rect">
            <a:avLst/>
          </a:prstGeom>
          <a:noFill/>
        </p:spPr>
      </p:pic>
    </p:spTree>
    <p:extLst>
      <p:ext uri="{BB962C8B-B14F-4D97-AF65-F5344CB8AC3E}">
        <p14:creationId xmlns:p14="http://schemas.microsoft.com/office/powerpoint/2010/main" val="3557426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7030A0"/>
                </a:solidFill>
                <a:latin typeface="NTPreCursivefk" panose="03000400000000000000" pitchFamily="66" charset="0"/>
              </a:rPr>
              <a:t>Phase 3 – 12 weeks </a:t>
            </a:r>
          </a:p>
        </p:txBody>
      </p:sp>
      <p:sp>
        <p:nvSpPr>
          <p:cNvPr id="3" name="Content Placeholder 2"/>
          <p:cNvSpPr>
            <a:spLocks noGrp="1"/>
          </p:cNvSpPr>
          <p:nvPr>
            <p:ph idx="1"/>
          </p:nvPr>
        </p:nvSpPr>
        <p:spPr>
          <a:xfrm>
            <a:off x="472969" y="1452414"/>
            <a:ext cx="8229600" cy="4525963"/>
          </a:xfrm>
        </p:spPr>
        <p:txBody>
          <a:bodyPr>
            <a:normAutofit/>
          </a:bodyPr>
          <a:lstStyle/>
          <a:p>
            <a:pPr marL="0" indent="0">
              <a:buNone/>
            </a:pPr>
            <a:r>
              <a:rPr lang="en-GB" dirty="0">
                <a:solidFill>
                  <a:srgbClr val="7030A0"/>
                </a:solidFill>
                <a:latin typeface="NTPreCursivefk" panose="03000400000000000000" pitchFamily="66" charset="0"/>
              </a:rPr>
              <a:t>A further 25 phonemes are learnt in this phase:</a:t>
            </a:r>
          </a:p>
          <a:p>
            <a:pPr marL="0" indent="0">
              <a:buNone/>
            </a:pPr>
            <a:r>
              <a:rPr lang="en-GB" dirty="0">
                <a:solidFill>
                  <a:srgbClr val="7030A0"/>
                </a:solidFill>
                <a:latin typeface="NTPreCursivefk" panose="03000400000000000000" pitchFamily="66" charset="0"/>
              </a:rPr>
              <a:t>j, v, w, x, y, z, </a:t>
            </a:r>
            <a:r>
              <a:rPr lang="en-GB" dirty="0" err="1">
                <a:solidFill>
                  <a:srgbClr val="7030A0"/>
                </a:solidFill>
                <a:latin typeface="NTPreCursivefk" panose="03000400000000000000" pitchFamily="66" charset="0"/>
              </a:rPr>
              <a:t>zz</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qu</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ch</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sh</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th</a:t>
            </a:r>
            <a:r>
              <a:rPr lang="en-GB" dirty="0">
                <a:solidFill>
                  <a:srgbClr val="7030A0"/>
                </a:solidFill>
                <a:latin typeface="NTPreCursivefk" panose="03000400000000000000" pitchFamily="66" charset="0"/>
              </a:rPr>
              <a:t>, ng, </a:t>
            </a:r>
            <a:r>
              <a:rPr lang="en-GB" dirty="0" err="1">
                <a:solidFill>
                  <a:srgbClr val="7030A0"/>
                </a:solidFill>
                <a:latin typeface="NTPreCursivefk" panose="03000400000000000000" pitchFamily="66" charset="0"/>
              </a:rPr>
              <a:t>ai</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ee</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igh</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oa</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oo</a:t>
            </a:r>
            <a:r>
              <a:rPr lang="en-GB" dirty="0">
                <a:solidFill>
                  <a:srgbClr val="7030A0"/>
                </a:solidFill>
                <a:latin typeface="NTPreCursivefk" panose="03000400000000000000" pitchFamily="66" charset="0"/>
              </a:rPr>
              <a:t>, </a:t>
            </a:r>
            <a:r>
              <a:rPr lang="en-GB" dirty="0" err="1">
                <a:solidFill>
                  <a:srgbClr val="7030A0"/>
                </a:solidFill>
                <a:latin typeface="NTPreCursivefk" panose="03000400000000000000" pitchFamily="66" charset="0"/>
              </a:rPr>
              <a:t>ar</a:t>
            </a:r>
            <a:r>
              <a:rPr lang="en-GB" dirty="0">
                <a:solidFill>
                  <a:srgbClr val="7030A0"/>
                </a:solidFill>
                <a:latin typeface="NTPreCursivefk" panose="03000400000000000000" pitchFamily="66" charset="0"/>
              </a:rPr>
              <a:t>, or, ur, ow, oi, ear, air, </a:t>
            </a:r>
            <a:r>
              <a:rPr lang="en-GB" dirty="0" err="1">
                <a:solidFill>
                  <a:srgbClr val="7030A0"/>
                </a:solidFill>
                <a:latin typeface="NTPreCursivefk" panose="03000400000000000000" pitchFamily="66" charset="0"/>
              </a:rPr>
              <a:t>ure</a:t>
            </a:r>
            <a:r>
              <a:rPr lang="en-GB" dirty="0">
                <a:solidFill>
                  <a:srgbClr val="7030A0"/>
                </a:solidFill>
                <a:latin typeface="NTPreCursivefk" panose="03000400000000000000" pitchFamily="66" charset="0"/>
              </a:rPr>
              <a:t> and </a:t>
            </a:r>
            <a:r>
              <a:rPr lang="en-GB" dirty="0" err="1">
                <a:solidFill>
                  <a:srgbClr val="7030A0"/>
                </a:solidFill>
                <a:latin typeface="NTPreCursivefk" panose="03000400000000000000" pitchFamily="66" charset="0"/>
              </a:rPr>
              <a:t>er</a:t>
            </a:r>
            <a:r>
              <a:rPr lang="en-GB" dirty="0">
                <a:solidFill>
                  <a:srgbClr val="7030A0"/>
                </a:solidFill>
                <a:latin typeface="NTPreCursivefk" panose="03000400000000000000" pitchFamily="66" charset="0"/>
              </a:rPr>
              <a:t>.</a:t>
            </a:r>
          </a:p>
          <a:p>
            <a:pPr marL="0" indent="0">
              <a:buNone/>
            </a:pPr>
            <a:r>
              <a:rPr lang="en-GB" dirty="0">
                <a:solidFill>
                  <a:srgbClr val="7030A0"/>
                </a:solidFill>
                <a:latin typeface="NTPreCursivefk" panose="03000400000000000000" pitchFamily="66" charset="0"/>
              </a:rPr>
              <a:t>These are used in the same way as Phase 2 for blending and segmenting. </a:t>
            </a:r>
          </a:p>
          <a:p>
            <a:pPr marL="0" indent="0">
              <a:buNone/>
            </a:pPr>
            <a:r>
              <a:rPr lang="en-GB" dirty="0">
                <a:solidFill>
                  <a:srgbClr val="7030A0"/>
                </a:solidFill>
                <a:latin typeface="NTPreCursivefk" panose="03000400000000000000" pitchFamily="66" charset="0"/>
              </a:rPr>
              <a:t>There are also more Common Exception Words(CEW) to learn in this phase.</a:t>
            </a:r>
          </a:p>
          <a:p>
            <a:pPr marL="0" indent="0" algn="ctr">
              <a:buNone/>
            </a:pPr>
            <a:r>
              <a:rPr lang="en-GB" b="1" dirty="0">
                <a:latin typeface="NTPreCursivefk" panose="03000400000000000000" pitchFamily="66" charset="0"/>
              </a:rPr>
              <a:t>she we he be my you was all they</a:t>
            </a:r>
          </a:p>
          <a:p>
            <a:pPr marL="0" indent="0">
              <a:buNone/>
            </a:pPr>
            <a:endParaRPr lang="en-GB" dirty="0">
              <a:solidFill>
                <a:srgbClr val="FF0000"/>
              </a:solidFill>
            </a:endParaRPr>
          </a:p>
        </p:txBody>
      </p:sp>
      <p:pic>
        <p:nvPicPr>
          <p:cNvPr id="4" name="Picture 3">
            <a:extLst>
              <a:ext uri="{FF2B5EF4-FFF2-40B4-BE49-F238E27FC236}">
                <a16:creationId xmlns:a16="http://schemas.microsoft.com/office/drawing/2014/main" id="{7818CB41-182E-4E60-9B79-3ED60EF486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264" y="272098"/>
            <a:ext cx="1524000" cy="1145540"/>
          </a:xfrm>
          <a:prstGeom prst="rect">
            <a:avLst/>
          </a:prstGeom>
        </p:spPr>
      </p:pic>
      <p:pic>
        <p:nvPicPr>
          <p:cNvPr id="5" name="Picture 4">
            <a:extLst>
              <a:ext uri="{FF2B5EF4-FFF2-40B4-BE49-F238E27FC236}">
                <a16:creationId xmlns:a16="http://schemas.microsoft.com/office/drawing/2014/main" id="{BFDD521B-DEE7-4A33-9608-7BA81BD1C17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99592" y="239862"/>
            <a:ext cx="878205" cy="1164590"/>
          </a:xfrm>
          <a:prstGeom prst="rect">
            <a:avLst/>
          </a:prstGeom>
          <a:noFill/>
        </p:spPr>
      </p:pic>
    </p:spTree>
    <p:extLst>
      <p:ext uri="{BB962C8B-B14F-4D97-AF65-F5344CB8AC3E}">
        <p14:creationId xmlns:p14="http://schemas.microsoft.com/office/powerpoint/2010/main" val="2665344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DA74D-DBC6-481D-9054-3439D050CD6D}"/>
              </a:ext>
            </a:extLst>
          </p:cNvPr>
          <p:cNvSpPr>
            <a:spLocks noGrp="1"/>
          </p:cNvSpPr>
          <p:nvPr>
            <p:ph type="title"/>
          </p:nvPr>
        </p:nvSpPr>
        <p:spPr/>
        <p:txBody>
          <a:bodyPr/>
          <a:lstStyle/>
          <a:p>
            <a:r>
              <a:rPr lang="en-GB" b="1" u="sng" dirty="0">
                <a:solidFill>
                  <a:srgbClr val="00B050"/>
                </a:solidFill>
                <a:latin typeface="SassoonCRInfant" panose="02010503020300020003" pitchFamily="2" charset="0"/>
              </a:rPr>
              <a:t>Phase 4 </a:t>
            </a:r>
            <a:r>
              <a:rPr lang="en-GB" sz="2400" b="1" u="sng" dirty="0">
                <a:solidFill>
                  <a:srgbClr val="00B050"/>
                </a:solidFill>
                <a:latin typeface="SassoonCRInfant" panose="02010503020300020003" pitchFamily="2" charset="0"/>
              </a:rPr>
              <a:t>12 weeks in FS and 6 in Year 1</a:t>
            </a:r>
            <a:endParaRPr lang="en-GB" sz="1400" b="1" u="sng" dirty="0">
              <a:solidFill>
                <a:srgbClr val="00B050"/>
              </a:solidFill>
              <a:latin typeface="SassoonCRInfant" panose="02010503020300020003" pitchFamily="2" charset="0"/>
            </a:endParaRPr>
          </a:p>
        </p:txBody>
      </p:sp>
      <p:sp>
        <p:nvSpPr>
          <p:cNvPr id="3" name="Content Placeholder 2">
            <a:extLst>
              <a:ext uri="{FF2B5EF4-FFF2-40B4-BE49-F238E27FC236}">
                <a16:creationId xmlns:a16="http://schemas.microsoft.com/office/drawing/2014/main" id="{06820B6D-DB60-402C-8824-7BE40A545068}"/>
              </a:ext>
            </a:extLst>
          </p:cNvPr>
          <p:cNvSpPr>
            <a:spLocks noGrp="1"/>
          </p:cNvSpPr>
          <p:nvPr>
            <p:ph idx="1"/>
          </p:nvPr>
        </p:nvSpPr>
        <p:spPr/>
        <p:txBody>
          <a:bodyPr>
            <a:normAutofit lnSpcReduction="10000"/>
          </a:bodyPr>
          <a:lstStyle/>
          <a:p>
            <a:r>
              <a:rPr lang="en-GB" dirty="0">
                <a:solidFill>
                  <a:srgbClr val="00B050"/>
                </a:solidFill>
                <a:latin typeface="SassoonCRInfant" panose="02010503020300020003" pitchFamily="2" charset="0"/>
              </a:rPr>
              <a:t>In Phase 4 no new GPC’s are learned.</a:t>
            </a:r>
          </a:p>
          <a:p>
            <a:r>
              <a:rPr lang="en-GB" b="0" i="0" dirty="0">
                <a:solidFill>
                  <a:srgbClr val="00B050"/>
                </a:solidFill>
                <a:effectLst/>
                <a:latin typeface="SassoonCRInfant" panose="02010503020300020003" pitchFamily="2" charset="0"/>
              </a:rPr>
              <a:t>The purpose of this phase is to consolidate children’s knowledge of graphemes in reading and spelling words containing adjacent consonants and polysyllabic words. </a:t>
            </a:r>
          </a:p>
          <a:p>
            <a:r>
              <a:rPr lang="en-GB" dirty="0">
                <a:solidFill>
                  <a:srgbClr val="00B050"/>
                </a:solidFill>
                <a:latin typeface="SassoonCRInfant" panose="02010503020300020003" pitchFamily="2" charset="0"/>
              </a:rPr>
              <a:t>New Common Exception Words (CEW) to learn</a:t>
            </a:r>
          </a:p>
          <a:p>
            <a:pPr marL="0" indent="0" algn="ctr">
              <a:buNone/>
            </a:pPr>
            <a:r>
              <a:rPr lang="en-GB" dirty="0">
                <a:latin typeface="SassoonCRInfant" panose="02010503020300020003" pitchFamily="2" charset="0"/>
              </a:rPr>
              <a:t>s</a:t>
            </a:r>
            <a:r>
              <a:rPr lang="en-GB" b="0" i="0" dirty="0">
                <a:effectLst/>
                <a:latin typeface="SassoonCRInfant" panose="02010503020300020003" pitchFamily="2" charset="0"/>
              </a:rPr>
              <a:t>ai</a:t>
            </a:r>
            <a:r>
              <a:rPr lang="en-GB" dirty="0">
                <a:latin typeface="SassoonCRInfant" panose="02010503020300020003" pitchFamily="2" charset="0"/>
              </a:rPr>
              <a:t>d, have, like, so do, some, come were, there, little, one, when, out, what</a:t>
            </a:r>
            <a:endParaRPr lang="en-GB" b="0" i="0" dirty="0">
              <a:effectLst/>
              <a:latin typeface="SassoonCRInfant" panose="02010503020300020003" pitchFamily="2" charset="0"/>
            </a:endParaRPr>
          </a:p>
          <a:p>
            <a:pPr marL="0" indent="0">
              <a:buNone/>
            </a:pPr>
            <a:endParaRPr lang="en-GB" dirty="0">
              <a:latin typeface="SassoonCRInfant" panose="02010503020300020003" pitchFamily="2" charset="0"/>
            </a:endParaRPr>
          </a:p>
        </p:txBody>
      </p:sp>
      <p:pic>
        <p:nvPicPr>
          <p:cNvPr id="4" name="Picture 3">
            <a:extLst>
              <a:ext uri="{FF2B5EF4-FFF2-40B4-BE49-F238E27FC236}">
                <a16:creationId xmlns:a16="http://schemas.microsoft.com/office/drawing/2014/main" id="{83E59FD0-C24D-4B01-9171-2E2E5AFD6F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80312" y="1196752"/>
            <a:ext cx="1524000" cy="1145540"/>
          </a:xfrm>
          <a:prstGeom prst="rect">
            <a:avLst/>
          </a:prstGeom>
        </p:spPr>
      </p:pic>
      <p:pic>
        <p:nvPicPr>
          <p:cNvPr id="5" name="Picture 4">
            <a:extLst>
              <a:ext uri="{FF2B5EF4-FFF2-40B4-BE49-F238E27FC236}">
                <a16:creationId xmlns:a16="http://schemas.microsoft.com/office/drawing/2014/main" id="{D94AFA8D-14D7-4517-8903-C83FDE95344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39688" y="149542"/>
            <a:ext cx="878205" cy="1164590"/>
          </a:xfrm>
          <a:prstGeom prst="rect">
            <a:avLst/>
          </a:prstGeom>
          <a:noFill/>
        </p:spPr>
      </p:pic>
    </p:spTree>
    <p:extLst>
      <p:ext uri="{BB962C8B-B14F-4D97-AF65-F5344CB8AC3E}">
        <p14:creationId xmlns:p14="http://schemas.microsoft.com/office/powerpoint/2010/main" val="31824325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CC0066"/>
                </a:solidFill>
                <a:latin typeface="NTPreCursivefk" panose="03000400000000000000" pitchFamily="66" charset="0"/>
              </a:rPr>
              <a:t>Phase 5 – Year 1</a:t>
            </a:r>
          </a:p>
        </p:txBody>
      </p:sp>
      <p:sp>
        <p:nvSpPr>
          <p:cNvPr id="3" name="Content Placeholder 2"/>
          <p:cNvSpPr>
            <a:spLocks noGrp="1"/>
          </p:cNvSpPr>
          <p:nvPr>
            <p:ph idx="1"/>
          </p:nvPr>
        </p:nvSpPr>
        <p:spPr>
          <a:xfrm>
            <a:off x="457200" y="1268760"/>
            <a:ext cx="8229600" cy="5544616"/>
          </a:xfrm>
        </p:spPr>
        <p:txBody>
          <a:bodyPr>
            <a:normAutofit fontScale="25000" lnSpcReduction="20000"/>
          </a:bodyPr>
          <a:lstStyle/>
          <a:p>
            <a:pPr marL="0" indent="0">
              <a:buNone/>
            </a:pPr>
            <a:r>
              <a:rPr lang="en-GB" sz="11200" b="1" dirty="0">
                <a:solidFill>
                  <a:srgbClr val="CC0066"/>
                </a:solidFill>
                <a:latin typeface="NTPreCursivefk" panose="03000400000000000000" pitchFamily="66" charset="0"/>
              </a:rPr>
              <a:t>This phase consists of new graphemes and alternative pronunciations for these and spellings. There are 3 stages 5a, 5b and 5c.</a:t>
            </a:r>
          </a:p>
          <a:p>
            <a:pPr marL="0" indent="0">
              <a:buNone/>
            </a:pPr>
            <a:r>
              <a:rPr lang="en-GB" sz="11200" b="1" dirty="0">
                <a:solidFill>
                  <a:srgbClr val="CC0066"/>
                </a:solidFill>
                <a:latin typeface="NTPreCursivefk" panose="03000400000000000000" pitchFamily="66" charset="0"/>
              </a:rPr>
              <a:t>5a Children learn alternative ways of writing phonemes already learned </a:t>
            </a:r>
            <a:r>
              <a:rPr lang="en-GB" sz="11200" b="1" dirty="0" err="1">
                <a:solidFill>
                  <a:srgbClr val="CC0066"/>
                </a:solidFill>
                <a:latin typeface="NTPreCursivefk" panose="03000400000000000000" pitchFamily="66" charset="0"/>
              </a:rPr>
              <a:t>e.g</a:t>
            </a:r>
            <a:r>
              <a:rPr lang="en-GB" sz="11200" b="1" dirty="0">
                <a:solidFill>
                  <a:srgbClr val="CC0066"/>
                </a:solidFill>
                <a:latin typeface="NTPreCursivefk" panose="03000400000000000000" pitchFamily="66" charset="0"/>
              </a:rPr>
              <a:t> ay (ai) and </a:t>
            </a:r>
            <a:r>
              <a:rPr lang="en-GB" sz="11200" b="1" dirty="0" err="1">
                <a:solidFill>
                  <a:srgbClr val="CC0066"/>
                </a:solidFill>
                <a:latin typeface="NTPreCursivefk" panose="03000400000000000000" pitchFamily="66" charset="0"/>
              </a:rPr>
              <a:t>ie</a:t>
            </a:r>
            <a:r>
              <a:rPr lang="en-GB" sz="11200" b="1" dirty="0">
                <a:solidFill>
                  <a:srgbClr val="CC0066"/>
                </a:solidFill>
                <a:latin typeface="NTPreCursivefk" panose="03000400000000000000" pitchFamily="66" charset="0"/>
              </a:rPr>
              <a:t> (</a:t>
            </a:r>
            <a:r>
              <a:rPr lang="en-GB" sz="11200" b="1" dirty="0" err="1">
                <a:solidFill>
                  <a:srgbClr val="CC0066"/>
                </a:solidFill>
                <a:latin typeface="NTPreCursivefk" panose="03000400000000000000" pitchFamily="66" charset="0"/>
              </a:rPr>
              <a:t>igh</a:t>
            </a:r>
            <a:r>
              <a:rPr lang="en-GB" sz="11200" b="1" dirty="0">
                <a:solidFill>
                  <a:srgbClr val="CC0066"/>
                </a:solidFill>
                <a:latin typeface="NTPreCursivefk" panose="03000400000000000000" pitchFamily="66" charset="0"/>
              </a:rPr>
              <a:t>)</a:t>
            </a:r>
          </a:p>
          <a:p>
            <a:pPr marL="0" indent="0">
              <a:buNone/>
            </a:pPr>
            <a:r>
              <a:rPr lang="en-GB" sz="11200" b="1" dirty="0">
                <a:solidFill>
                  <a:srgbClr val="CC0066"/>
                </a:solidFill>
                <a:latin typeface="NTPreCursivefk" panose="03000400000000000000" pitchFamily="66" charset="0"/>
              </a:rPr>
              <a:t>5b Children learn alternative </a:t>
            </a:r>
            <a:r>
              <a:rPr lang="en-GB" sz="11200" b="1" dirty="0" err="1">
                <a:solidFill>
                  <a:srgbClr val="CC0066"/>
                </a:solidFill>
                <a:latin typeface="NTPreCursivefk" panose="03000400000000000000" pitchFamily="66" charset="0"/>
              </a:rPr>
              <a:t>pronouciations</a:t>
            </a:r>
            <a:r>
              <a:rPr lang="en-GB" sz="11200" b="1" dirty="0">
                <a:solidFill>
                  <a:srgbClr val="CC0066"/>
                </a:solidFill>
                <a:latin typeface="NTPreCursivefk" panose="03000400000000000000" pitchFamily="66" charset="0"/>
              </a:rPr>
              <a:t> e.g. ow “snow”</a:t>
            </a:r>
          </a:p>
          <a:p>
            <a:pPr marL="0" indent="0">
              <a:buNone/>
            </a:pPr>
            <a:r>
              <a:rPr lang="en-GB" sz="11200" b="1" dirty="0">
                <a:solidFill>
                  <a:srgbClr val="CC0066"/>
                </a:solidFill>
                <a:latin typeface="NTPreCursivefk" panose="03000400000000000000" pitchFamily="66" charset="0"/>
              </a:rPr>
              <a:t>5c Children learn alternative spellings of known phonemes e.g. </a:t>
            </a:r>
            <a:r>
              <a:rPr lang="en-GB" sz="11200" b="1" dirty="0" err="1">
                <a:solidFill>
                  <a:srgbClr val="CC0066"/>
                </a:solidFill>
                <a:latin typeface="NTPreCursivefk" panose="03000400000000000000" pitchFamily="66" charset="0"/>
              </a:rPr>
              <a:t>ch</a:t>
            </a:r>
            <a:r>
              <a:rPr lang="en-GB" sz="11200" b="1" dirty="0">
                <a:solidFill>
                  <a:srgbClr val="CC0066"/>
                </a:solidFill>
                <a:latin typeface="NTPreCursivefk" panose="03000400000000000000" pitchFamily="66" charset="0"/>
              </a:rPr>
              <a:t> “picture.”</a:t>
            </a:r>
          </a:p>
          <a:p>
            <a:pPr marL="0" indent="0">
              <a:buNone/>
            </a:pPr>
            <a:r>
              <a:rPr lang="en-GB" sz="11200" b="1" dirty="0">
                <a:solidFill>
                  <a:srgbClr val="CC0066"/>
                </a:solidFill>
                <a:latin typeface="NTPreCursivefk" panose="03000400000000000000" pitchFamily="66" charset="0"/>
              </a:rPr>
              <a:t>   Book marks that your child brings home to read are Phase 5 words.</a:t>
            </a:r>
          </a:p>
          <a:p>
            <a:pPr marL="0" indent="0">
              <a:buNone/>
            </a:pPr>
            <a:r>
              <a:rPr lang="en-GB" sz="11200" b="1" dirty="0">
                <a:solidFill>
                  <a:srgbClr val="CC0066"/>
                </a:solidFill>
                <a:latin typeface="NTPreCursivefk" panose="03000400000000000000" pitchFamily="66" charset="0"/>
              </a:rPr>
              <a:t>More CEW’s to be learned</a:t>
            </a:r>
          </a:p>
          <a:p>
            <a:pPr marL="0" indent="0" algn="ctr">
              <a:buNone/>
            </a:pPr>
            <a:r>
              <a:rPr lang="en-GB" sz="12800" b="1" dirty="0">
                <a:latin typeface="NTPreCursivefk" panose="03000400000000000000" pitchFamily="66" charset="0"/>
              </a:rPr>
              <a:t>people Mr Mrs looked called asked water where who thought through mouse work many laughed when because what any eyes friends once please school</a:t>
            </a:r>
          </a:p>
          <a:p>
            <a:pPr marL="0" indent="0">
              <a:buNone/>
            </a:pPr>
            <a:endParaRPr lang="en-GB" sz="12800" dirty="0">
              <a:latin typeface="NTPreCursivefk" panose="03000400000000000000" pitchFamily="66" charset="0"/>
            </a:endParaRPr>
          </a:p>
          <a:p>
            <a:pPr marL="0" indent="0">
              <a:buNone/>
            </a:pPr>
            <a:endParaRPr lang="en-GB" dirty="0"/>
          </a:p>
          <a:p>
            <a:pPr marL="0" indent="0">
              <a:buNone/>
            </a:pPr>
            <a:r>
              <a:rPr lang="en-GB" dirty="0"/>
              <a:t> </a:t>
            </a:r>
          </a:p>
        </p:txBody>
      </p:sp>
      <p:pic>
        <p:nvPicPr>
          <p:cNvPr id="4" name="Picture 3">
            <a:extLst>
              <a:ext uri="{FF2B5EF4-FFF2-40B4-BE49-F238E27FC236}">
                <a16:creationId xmlns:a16="http://schemas.microsoft.com/office/drawing/2014/main" id="{A5774641-1E59-43EB-B965-4F35F377294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53048"/>
            <a:ext cx="878205" cy="1164590"/>
          </a:xfrm>
          <a:prstGeom prst="rect">
            <a:avLst/>
          </a:prstGeom>
          <a:noFill/>
        </p:spPr>
      </p:pic>
    </p:spTree>
    <p:extLst>
      <p:ext uri="{BB962C8B-B14F-4D97-AF65-F5344CB8AC3E}">
        <p14:creationId xmlns:p14="http://schemas.microsoft.com/office/powerpoint/2010/main" val="21006245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a:bodyPr>
          <a:lstStyle/>
          <a:p>
            <a:pPr eaLnBrk="1" hangingPunct="1"/>
            <a:r>
              <a:rPr lang="en-GB" altLang="en-US" sz="4000" b="1" u="sng" dirty="0">
                <a:latin typeface="NTPreCursivefk" panose="03000400000000000000" pitchFamily="66" charset="0"/>
              </a:rPr>
              <a:t>What your child will be bringing home!</a:t>
            </a:r>
            <a:endParaRPr lang="en-US" altLang="en-US" sz="4000" b="1" u="sng" dirty="0">
              <a:latin typeface="NTPreCursivefk" panose="03000400000000000000" pitchFamily="66" charset="0"/>
            </a:endParaRPr>
          </a:p>
        </p:txBody>
      </p:sp>
      <p:sp>
        <p:nvSpPr>
          <p:cNvPr id="33795" name="Rectangle 3"/>
          <p:cNvSpPr>
            <a:spLocks noGrp="1" noChangeArrowheads="1"/>
          </p:cNvSpPr>
          <p:nvPr>
            <p:ph type="body" idx="1"/>
          </p:nvPr>
        </p:nvSpPr>
        <p:spPr>
          <a:xfrm>
            <a:off x="457200" y="1600200"/>
            <a:ext cx="4402138" cy="4852988"/>
          </a:xfrm>
        </p:spPr>
        <p:txBody>
          <a:bodyPr>
            <a:normAutofit fontScale="92500"/>
          </a:bodyPr>
          <a:lstStyle/>
          <a:p>
            <a:pPr eaLnBrk="1" hangingPunct="1">
              <a:lnSpc>
                <a:spcPct val="90000"/>
              </a:lnSpc>
            </a:pPr>
            <a:r>
              <a:rPr lang="en-GB" altLang="en-US" sz="2400" dirty="0">
                <a:latin typeface="NTPreCursivefk" panose="03000400000000000000" pitchFamily="66" charset="0"/>
              </a:rPr>
              <a:t>4 sounds/phonemes taught a week and each child has a sound mat to help you learn these at home. There are QR codes in the reading record to access this.</a:t>
            </a:r>
          </a:p>
          <a:p>
            <a:pPr eaLnBrk="1" hangingPunct="1">
              <a:lnSpc>
                <a:spcPct val="90000"/>
              </a:lnSpc>
            </a:pPr>
            <a:r>
              <a:rPr lang="en-GB" altLang="en-US" sz="2400" dirty="0">
                <a:latin typeface="NTPreCursivefk" panose="03000400000000000000" pitchFamily="66" charset="0"/>
              </a:rPr>
              <a:t>When we feel your child is confidently blending sounds together keyword cards will be sent home.  These have de-codable words and 1 or 2 Common Exception Words in bold or starred</a:t>
            </a:r>
            <a:endParaRPr lang="en-GB" altLang="en-US" sz="2400" b="1" dirty="0">
              <a:latin typeface="NTPreCursivefk" panose="03000400000000000000" pitchFamily="66" charset="0"/>
            </a:endParaRPr>
          </a:p>
          <a:p>
            <a:pPr eaLnBrk="1" hangingPunct="1">
              <a:lnSpc>
                <a:spcPct val="90000"/>
              </a:lnSpc>
            </a:pPr>
            <a:r>
              <a:rPr lang="en-GB" altLang="en-US" sz="2400" dirty="0">
                <a:latin typeface="NTPreCursivefk" panose="03000400000000000000" pitchFamily="66" charset="0"/>
              </a:rPr>
              <a:t>Children will reach these stages at </a:t>
            </a:r>
            <a:r>
              <a:rPr lang="en-GB" altLang="en-US" sz="2400" b="1" dirty="0">
                <a:latin typeface="NTPreCursivefk" panose="03000400000000000000" pitchFamily="66" charset="0"/>
              </a:rPr>
              <a:t>varying</a:t>
            </a:r>
            <a:r>
              <a:rPr lang="en-GB" altLang="en-US" sz="2400" dirty="0">
                <a:latin typeface="NTPreCursivefk" panose="03000400000000000000" pitchFamily="66" charset="0"/>
              </a:rPr>
              <a:t> rates.</a:t>
            </a:r>
          </a:p>
          <a:p>
            <a:pPr eaLnBrk="1" hangingPunct="1">
              <a:lnSpc>
                <a:spcPct val="90000"/>
              </a:lnSpc>
            </a:pPr>
            <a:r>
              <a:rPr lang="en-GB" altLang="en-US" sz="2400" dirty="0">
                <a:latin typeface="NTPreCursivefk" panose="03000400000000000000" pitchFamily="66" charset="0"/>
              </a:rPr>
              <a:t>Schemed reading books that your child should be able to read to you using the phonic skills they’ve been taught. </a:t>
            </a:r>
          </a:p>
          <a:p>
            <a:pPr eaLnBrk="1" hangingPunct="1">
              <a:lnSpc>
                <a:spcPct val="90000"/>
              </a:lnSpc>
            </a:pPr>
            <a:endParaRPr lang="en-GB" altLang="en-US" sz="2400" dirty="0">
              <a:latin typeface="NTPreCursivefk" panose="03000400000000000000" pitchFamily="66" charset="0"/>
            </a:endParaRPr>
          </a:p>
          <a:p>
            <a:pPr eaLnBrk="1" hangingPunct="1">
              <a:lnSpc>
                <a:spcPct val="90000"/>
              </a:lnSpc>
            </a:pPr>
            <a:endParaRPr lang="en-US" altLang="en-US" sz="2400" dirty="0">
              <a:latin typeface="SassoonPrimaryInfant" pitchFamily="2"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l="22035" r="22035"/>
          <a:stretch/>
        </p:blipFill>
        <p:spPr>
          <a:xfrm>
            <a:off x="5057737" y="1208720"/>
            <a:ext cx="1956492" cy="1932248"/>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l="4861" r="4861"/>
          <a:stretch/>
        </p:blipFill>
        <p:spPr>
          <a:xfrm>
            <a:off x="6583412" y="2357990"/>
            <a:ext cx="2167203" cy="1647074"/>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35107" y="4054437"/>
            <a:ext cx="1931379" cy="144853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66730" y="5123141"/>
            <a:ext cx="1799511" cy="1349633"/>
          </a:xfrm>
          <a:prstGeom prst="rect">
            <a:avLst/>
          </a:prstGeom>
        </p:spPr>
      </p:pic>
      <p:pic>
        <p:nvPicPr>
          <p:cNvPr id="8" name="Picture 7">
            <a:extLst>
              <a:ext uri="{FF2B5EF4-FFF2-40B4-BE49-F238E27FC236}">
                <a16:creationId xmlns:a16="http://schemas.microsoft.com/office/drawing/2014/main" id="{1AE1B0D1-856E-47F0-89ED-91713C80743A}"/>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251520" y="274638"/>
            <a:ext cx="878205" cy="1164590"/>
          </a:xfrm>
          <a:prstGeom prst="rect">
            <a:avLst/>
          </a:prstGeom>
          <a:noFill/>
        </p:spPr>
      </p:pic>
    </p:spTree>
    <p:extLst>
      <p:ext uri="{BB962C8B-B14F-4D97-AF65-F5344CB8AC3E}">
        <p14:creationId xmlns:p14="http://schemas.microsoft.com/office/powerpoint/2010/main" val="34976306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500" fill="hold"/>
                                        <p:tgtEl>
                                          <p:spTgt spid="33794"/>
                                        </p:tgtEl>
                                        <p:attrNameLst>
                                          <p:attrName>ppt_w</p:attrName>
                                        </p:attrNameLst>
                                      </p:cBhvr>
                                      <p:tavLst>
                                        <p:tav tm="0">
                                          <p:val>
                                            <p:fltVal val="0"/>
                                          </p:val>
                                        </p:tav>
                                        <p:tav tm="100000">
                                          <p:val>
                                            <p:strVal val="#ppt_w"/>
                                          </p:val>
                                        </p:tav>
                                      </p:tavLst>
                                    </p:anim>
                                    <p:anim calcmode="lin" valueType="num">
                                      <p:cBhvr>
                                        <p:cTn id="8" dur="500" fill="hold"/>
                                        <p:tgtEl>
                                          <p:spTgt spid="33794"/>
                                        </p:tgtEl>
                                        <p:attrNameLst>
                                          <p:attrName>ppt_h</p:attrName>
                                        </p:attrNameLst>
                                      </p:cBhvr>
                                      <p:tavLst>
                                        <p:tav tm="0">
                                          <p:val>
                                            <p:fltVal val="0"/>
                                          </p:val>
                                        </p:tav>
                                        <p:tav tm="100000">
                                          <p:val>
                                            <p:strVal val="#ppt_h"/>
                                          </p:val>
                                        </p:tav>
                                      </p:tavLst>
                                    </p:anim>
                                    <p:anim calcmode="lin" valueType="num">
                                      <p:cBhvr>
                                        <p:cTn id="9" dur="500" fill="hold"/>
                                        <p:tgtEl>
                                          <p:spTgt spid="33794"/>
                                        </p:tgtEl>
                                        <p:attrNameLst>
                                          <p:attrName>style.rotation</p:attrName>
                                        </p:attrNameLst>
                                      </p:cBhvr>
                                      <p:tavLst>
                                        <p:tav tm="0">
                                          <p:val>
                                            <p:fltVal val="360"/>
                                          </p:val>
                                        </p:tav>
                                        <p:tav tm="100000">
                                          <p:val>
                                            <p:fltVal val="0"/>
                                          </p:val>
                                        </p:tav>
                                      </p:tavLst>
                                    </p:anim>
                                    <p:animEffect transition="in" filter="fade">
                                      <p:cBhvr>
                                        <p:cTn id="10" dur="500"/>
                                        <p:tgtEl>
                                          <p:spTgt spid="3379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33795">
                                            <p:txEl>
                                              <p:pRg st="0" end="0"/>
                                            </p:txEl>
                                          </p:spTgt>
                                        </p:tgtEl>
                                        <p:attrNameLst>
                                          <p:attrName>style.visibility</p:attrName>
                                        </p:attrNameLst>
                                      </p:cBhvr>
                                      <p:to>
                                        <p:strVal val="visible"/>
                                      </p:to>
                                    </p:set>
                                    <p:anim calcmode="lin" valueType="num">
                                      <p:cBhvr>
                                        <p:cTn id="15" dur="500" fill="hold"/>
                                        <p:tgtEl>
                                          <p:spTgt spid="3379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3795">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33795">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3379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33795">
                                            <p:txEl>
                                              <p:pRg st="1" end="1"/>
                                            </p:txEl>
                                          </p:spTgt>
                                        </p:tgtEl>
                                        <p:attrNameLst>
                                          <p:attrName>style.visibility</p:attrName>
                                        </p:attrNameLst>
                                      </p:cBhvr>
                                      <p:to>
                                        <p:strVal val="visible"/>
                                      </p:to>
                                    </p:set>
                                    <p:anim calcmode="lin" valueType="num">
                                      <p:cBhvr>
                                        <p:cTn id="23" dur="500" fill="hold"/>
                                        <p:tgtEl>
                                          <p:spTgt spid="33795">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33795">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33795">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33795">
                                            <p:txEl>
                                              <p:pRg st="1" end="1"/>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33795">
                                            <p:txEl>
                                              <p:pRg st="2" end="2"/>
                                            </p:txEl>
                                          </p:spTgt>
                                        </p:tgtEl>
                                        <p:attrNameLst>
                                          <p:attrName>style.visibility</p:attrName>
                                        </p:attrNameLst>
                                      </p:cBhvr>
                                      <p:to>
                                        <p:strVal val="visible"/>
                                      </p:to>
                                    </p:set>
                                    <p:anim calcmode="lin" valueType="num">
                                      <p:cBhvr>
                                        <p:cTn id="31" dur="500" fill="hold"/>
                                        <p:tgtEl>
                                          <p:spTgt spid="33795">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33795">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33795">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33795">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33795">
                                            <p:txEl>
                                              <p:pRg st="3" end="3"/>
                                            </p:txEl>
                                          </p:spTgt>
                                        </p:tgtEl>
                                        <p:attrNameLst>
                                          <p:attrName>style.visibility</p:attrName>
                                        </p:attrNameLst>
                                      </p:cBhvr>
                                      <p:to>
                                        <p:strVal val="visible"/>
                                      </p:to>
                                    </p:set>
                                    <p:anim calcmode="lin" valueType="num">
                                      <p:cBhvr>
                                        <p:cTn id="39" dur="500" fill="hold"/>
                                        <p:tgtEl>
                                          <p:spTgt spid="33795">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33795">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33795">
                                            <p:txEl>
                                              <p:pRg st="3" end="3"/>
                                            </p:txEl>
                                          </p:spTgt>
                                        </p:tgtEl>
                                        <p:attrNameLst>
                                          <p:attrName>style.rotation</p:attrName>
                                        </p:attrNameLst>
                                      </p:cBhvr>
                                      <p:tavLst>
                                        <p:tav tm="0">
                                          <p:val>
                                            <p:fltVal val="360"/>
                                          </p:val>
                                        </p:tav>
                                        <p:tav tm="100000">
                                          <p:val>
                                            <p:fltVal val="0"/>
                                          </p:val>
                                        </p:tav>
                                      </p:tavLst>
                                    </p:anim>
                                    <p:animEffect transition="in" filter="fade">
                                      <p:cBhvr>
                                        <p:cTn id="42" dur="500"/>
                                        <p:tgtEl>
                                          <p:spTgt spid="337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pPr eaLnBrk="1" hangingPunct="1"/>
            <a:r>
              <a:rPr lang="en-GB" altLang="en-US" b="1" u="sng" dirty="0">
                <a:latin typeface="NTPreCursivefk" panose="03000400000000000000" pitchFamily="66" charset="0"/>
              </a:rPr>
              <a:t>Home School phonics schemed reading books</a:t>
            </a:r>
            <a:endParaRPr lang="en-US" altLang="en-US" b="1" u="sng" dirty="0">
              <a:latin typeface="NTPreCursivefk" panose="03000400000000000000" pitchFamily="66" charset="0"/>
            </a:endParaRPr>
          </a:p>
        </p:txBody>
      </p:sp>
      <p:sp>
        <p:nvSpPr>
          <p:cNvPr id="34819" name="Rectangle 3"/>
          <p:cNvSpPr>
            <a:spLocks noGrp="1" noChangeArrowheads="1"/>
          </p:cNvSpPr>
          <p:nvPr>
            <p:ph type="body" idx="1"/>
          </p:nvPr>
        </p:nvSpPr>
        <p:spPr>
          <a:xfrm>
            <a:off x="457200" y="1196752"/>
            <a:ext cx="8229600" cy="5102027"/>
          </a:xfrm>
        </p:spPr>
        <p:txBody>
          <a:bodyPr>
            <a:normAutofit/>
          </a:bodyPr>
          <a:lstStyle/>
          <a:p>
            <a:pPr eaLnBrk="1" hangingPunct="1">
              <a:lnSpc>
                <a:spcPct val="80000"/>
              </a:lnSpc>
            </a:pPr>
            <a:r>
              <a:rPr lang="en-GB" altLang="en-US" sz="2800" dirty="0">
                <a:latin typeface="NTPreCursivefk" panose="03000400000000000000" pitchFamily="66" charset="0"/>
              </a:rPr>
              <a:t>When your child has a bank of keywords they will have a schemed reading book to read at home. It is expected that your child reads this book as it will match what they have learned in phonics.</a:t>
            </a:r>
          </a:p>
          <a:p>
            <a:pPr eaLnBrk="1" hangingPunct="1">
              <a:lnSpc>
                <a:spcPct val="80000"/>
              </a:lnSpc>
            </a:pPr>
            <a:endParaRPr lang="en-GB" altLang="en-US" sz="2800" dirty="0">
              <a:latin typeface="NTPreCursivefk" panose="03000400000000000000" pitchFamily="66" charset="0"/>
            </a:endParaRPr>
          </a:p>
          <a:p>
            <a:pPr>
              <a:lnSpc>
                <a:spcPct val="80000"/>
              </a:lnSpc>
            </a:pPr>
            <a:r>
              <a:rPr lang="en-GB" altLang="en-US" sz="2800" dirty="0">
                <a:latin typeface="NTPreCursivefk" panose="03000400000000000000" pitchFamily="66" charset="0"/>
              </a:rPr>
              <a:t>Your child will need to read this book 3 times in the week, the first will be to decode which will take time, the second hopefully they will read with more fluency relying less on blending each word and the third time with expression to show engagement and understanding of the text. </a:t>
            </a:r>
          </a:p>
          <a:p>
            <a:pPr>
              <a:lnSpc>
                <a:spcPct val="80000"/>
              </a:lnSpc>
            </a:pPr>
            <a:endParaRPr lang="en-GB" altLang="en-US" sz="2800" dirty="0">
              <a:latin typeface="NTPreCursivefk" panose="03000400000000000000" pitchFamily="66" charset="0"/>
            </a:endParaRPr>
          </a:p>
        </p:txBody>
      </p:sp>
      <p:pic>
        <p:nvPicPr>
          <p:cNvPr id="1026" name="Picture 2" descr="Miss! Miss! - Steyning Bookshop">
            <a:extLst>
              <a:ext uri="{FF2B5EF4-FFF2-40B4-BE49-F238E27FC236}">
                <a16:creationId xmlns:a16="http://schemas.microsoft.com/office/drawing/2014/main" id="{2727CE2A-48BA-4E4D-BD9F-C6AC478D9C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941168"/>
            <a:ext cx="1584176" cy="18285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ansom Reading Stars Phonics: Phase 1 | BookLife">
            <a:extLst>
              <a:ext uri="{FF2B5EF4-FFF2-40B4-BE49-F238E27FC236}">
                <a16:creationId xmlns:a16="http://schemas.microsoft.com/office/drawing/2014/main" id="{E780BC2B-067F-4CD2-A690-52A6FECD58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4480721"/>
            <a:ext cx="1770013" cy="21853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112666F-74D2-4306-B146-3C513E67CD9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693795" y="5138091"/>
            <a:ext cx="878205" cy="1164590"/>
          </a:xfrm>
          <a:prstGeom prst="rect">
            <a:avLst/>
          </a:prstGeom>
          <a:noFill/>
        </p:spPr>
      </p:pic>
    </p:spTree>
    <p:extLst>
      <p:ext uri="{BB962C8B-B14F-4D97-AF65-F5344CB8AC3E}">
        <p14:creationId xmlns:p14="http://schemas.microsoft.com/office/powerpoint/2010/main" val="42672379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 fill="hold"/>
                                        <p:tgtEl>
                                          <p:spTgt spid="34818"/>
                                        </p:tgtEl>
                                        <p:attrNameLst>
                                          <p:attrName>ppt_w</p:attrName>
                                        </p:attrNameLst>
                                      </p:cBhvr>
                                      <p:tavLst>
                                        <p:tav tm="0">
                                          <p:val>
                                            <p:fltVal val="0"/>
                                          </p:val>
                                        </p:tav>
                                        <p:tav tm="100000">
                                          <p:val>
                                            <p:strVal val="#ppt_w"/>
                                          </p:val>
                                        </p:tav>
                                      </p:tavLst>
                                    </p:anim>
                                    <p:anim calcmode="lin" valueType="num">
                                      <p:cBhvr>
                                        <p:cTn id="8" dur="500" fill="hold"/>
                                        <p:tgtEl>
                                          <p:spTgt spid="34818"/>
                                        </p:tgtEl>
                                        <p:attrNameLst>
                                          <p:attrName>ppt_h</p:attrName>
                                        </p:attrNameLst>
                                      </p:cBhvr>
                                      <p:tavLst>
                                        <p:tav tm="0">
                                          <p:val>
                                            <p:fltVal val="0"/>
                                          </p:val>
                                        </p:tav>
                                        <p:tav tm="100000">
                                          <p:val>
                                            <p:strVal val="#ppt_h"/>
                                          </p:val>
                                        </p:tav>
                                      </p:tavLst>
                                    </p:anim>
                                    <p:anim calcmode="lin" valueType="num">
                                      <p:cBhvr>
                                        <p:cTn id="9" dur="500" fill="hold"/>
                                        <p:tgtEl>
                                          <p:spTgt spid="34818"/>
                                        </p:tgtEl>
                                        <p:attrNameLst>
                                          <p:attrName>style.rotation</p:attrName>
                                        </p:attrNameLst>
                                      </p:cBhvr>
                                      <p:tavLst>
                                        <p:tav tm="0">
                                          <p:val>
                                            <p:fltVal val="360"/>
                                          </p:val>
                                        </p:tav>
                                        <p:tav tm="100000">
                                          <p:val>
                                            <p:fltVal val="0"/>
                                          </p:val>
                                        </p:tav>
                                      </p:tavLst>
                                    </p:anim>
                                    <p:animEffect transition="in" filter="fade">
                                      <p:cBhvr>
                                        <p:cTn id="10" dur="500"/>
                                        <p:tgtEl>
                                          <p:spTgt spid="3481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34819">
                                            <p:txEl>
                                              <p:pRg st="0" end="0"/>
                                            </p:txEl>
                                          </p:spTgt>
                                        </p:tgtEl>
                                        <p:attrNameLst>
                                          <p:attrName>style.visibility</p:attrName>
                                        </p:attrNameLst>
                                      </p:cBhvr>
                                      <p:to>
                                        <p:strVal val="visible"/>
                                      </p:to>
                                    </p:set>
                                    <p:anim calcmode="lin" valueType="num">
                                      <p:cBhvr>
                                        <p:cTn id="15" dur="500" fill="hold"/>
                                        <p:tgtEl>
                                          <p:spTgt spid="34819">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4819">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34819">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34819">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34819">
                                            <p:txEl>
                                              <p:pRg st="2" end="2"/>
                                            </p:txEl>
                                          </p:spTgt>
                                        </p:tgtEl>
                                        <p:attrNameLst>
                                          <p:attrName>style.visibility</p:attrName>
                                        </p:attrNameLst>
                                      </p:cBhvr>
                                      <p:to>
                                        <p:strVal val="visible"/>
                                      </p:to>
                                    </p:set>
                                    <p:anim calcmode="lin" valueType="num">
                                      <p:cBhvr>
                                        <p:cTn id="23" dur="500" fill="hold"/>
                                        <p:tgtEl>
                                          <p:spTgt spid="34819">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4819">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34819">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348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764704"/>
            <a:ext cx="8229600" cy="4525963"/>
          </a:xfrm>
        </p:spPr>
        <p:txBody>
          <a:bodyPr>
            <a:normAutofit lnSpcReduction="10000"/>
          </a:bodyPr>
          <a:lstStyle/>
          <a:p>
            <a:endParaRPr lang="en-GB" altLang="en-US" dirty="0">
              <a:latin typeface="NTPreCursivefk" panose="03000400000000000000" pitchFamily="66" charset="0"/>
            </a:endParaRPr>
          </a:p>
          <a:p>
            <a:r>
              <a:rPr lang="en-GB" altLang="en-US" dirty="0">
                <a:latin typeface="NTPreCursivefk" panose="03000400000000000000" pitchFamily="66" charset="0"/>
              </a:rPr>
              <a:t>We will look in the Reading Record’s </a:t>
            </a:r>
            <a:r>
              <a:rPr lang="en-GB" altLang="en-US" b="1" dirty="0">
                <a:latin typeface="NTPreCursivefk" panose="03000400000000000000" pitchFamily="66" charset="0"/>
              </a:rPr>
              <a:t>each week</a:t>
            </a:r>
            <a:r>
              <a:rPr lang="en-GB" altLang="en-US" dirty="0">
                <a:latin typeface="NTPreCursivefk" panose="03000400000000000000" pitchFamily="66" charset="0"/>
              </a:rPr>
              <a:t> to check keywords and comments for how they have coped with reading. Only when the book has been signed/ commented on will we change the reading book.</a:t>
            </a:r>
          </a:p>
          <a:p>
            <a:r>
              <a:rPr lang="en-GB" altLang="en-US" dirty="0">
                <a:latin typeface="NTPreCursivefk" panose="03000400000000000000" pitchFamily="66" charset="0"/>
              </a:rPr>
              <a:t>Children are rewarded in school for reading at home. This information is in their reading records and was discussed at the welcome meeting. </a:t>
            </a:r>
          </a:p>
          <a:p>
            <a:pPr marL="0" indent="0">
              <a:buNone/>
            </a:pPr>
            <a:r>
              <a:rPr lang="en-GB" altLang="en-US" dirty="0">
                <a:latin typeface="NTPreCursivefk" panose="03000400000000000000" pitchFamily="66" charset="0"/>
              </a:rPr>
              <a:t> </a:t>
            </a:r>
          </a:p>
        </p:txBody>
      </p:sp>
      <p:pic>
        <p:nvPicPr>
          <p:cNvPr id="4" name="Picture 3">
            <a:extLst>
              <a:ext uri="{FF2B5EF4-FFF2-40B4-BE49-F238E27FC236}">
                <a16:creationId xmlns:a16="http://schemas.microsoft.com/office/drawing/2014/main" id="{316F87C4-D7FC-4862-94FA-81E6F268D7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4797152"/>
            <a:ext cx="2592288" cy="1948536"/>
          </a:xfrm>
          <a:prstGeom prst="rect">
            <a:avLst/>
          </a:prstGeom>
        </p:spPr>
      </p:pic>
      <p:pic>
        <p:nvPicPr>
          <p:cNvPr id="5" name="Picture 4">
            <a:extLst>
              <a:ext uri="{FF2B5EF4-FFF2-40B4-BE49-F238E27FC236}">
                <a16:creationId xmlns:a16="http://schemas.microsoft.com/office/drawing/2014/main" id="{A0D44B16-E000-47F8-8BCF-CA97CBE4EC5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851920" y="112312"/>
            <a:ext cx="878205" cy="1164590"/>
          </a:xfrm>
          <a:prstGeom prst="rect">
            <a:avLst/>
          </a:prstGeom>
          <a:noFill/>
        </p:spPr>
      </p:pic>
    </p:spTree>
    <p:extLst>
      <p:ext uri="{BB962C8B-B14F-4D97-AF65-F5344CB8AC3E}">
        <p14:creationId xmlns:p14="http://schemas.microsoft.com/office/powerpoint/2010/main" val="1220599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GB" altLang="en-US" b="1" u="sng" dirty="0">
                <a:latin typeface="NTPreCursivefk" panose="03000400000000000000" pitchFamily="66" charset="0"/>
              </a:rPr>
              <a:t>How you can help at home</a:t>
            </a:r>
            <a:endParaRPr lang="en-US" altLang="en-US" b="1" u="sng" dirty="0">
              <a:latin typeface="NTPreCursivefk" panose="03000400000000000000" pitchFamily="66" charset="0"/>
            </a:endParaRPr>
          </a:p>
        </p:txBody>
      </p:sp>
      <p:sp>
        <p:nvSpPr>
          <p:cNvPr id="29699" name="Rectangle 3"/>
          <p:cNvSpPr>
            <a:spLocks noGrp="1" noChangeArrowheads="1"/>
          </p:cNvSpPr>
          <p:nvPr>
            <p:ph type="body" idx="1"/>
          </p:nvPr>
        </p:nvSpPr>
        <p:spPr>
          <a:xfrm>
            <a:off x="457200" y="1600200"/>
            <a:ext cx="8229600" cy="4781128"/>
          </a:xfrm>
        </p:spPr>
        <p:txBody>
          <a:bodyPr>
            <a:normAutofit fontScale="92500" lnSpcReduction="20000"/>
          </a:bodyPr>
          <a:lstStyle/>
          <a:p>
            <a:pPr eaLnBrk="1" hangingPunct="1">
              <a:lnSpc>
                <a:spcPct val="90000"/>
              </a:lnSpc>
            </a:pPr>
            <a:r>
              <a:rPr lang="en-GB" altLang="en-US" sz="2400" dirty="0">
                <a:latin typeface="SassoonPrimaryInfant" pitchFamily="2" charset="0"/>
              </a:rPr>
              <a:t>‘</a:t>
            </a:r>
            <a:r>
              <a:rPr lang="en-GB" altLang="en-US" sz="2400" dirty="0">
                <a:latin typeface="NTPreCursivefk" panose="03000400000000000000" pitchFamily="66" charset="0"/>
              </a:rPr>
              <a:t>Real, choosing, library’ books are equally important to share with your child on a daily basis if possible. Your child will choose  books each week to share with you at the present time. They are not expected to be able to read these but to share with an adult and enjoy.</a:t>
            </a:r>
          </a:p>
          <a:p>
            <a:pPr eaLnBrk="1" hangingPunct="1">
              <a:lnSpc>
                <a:spcPct val="90000"/>
              </a:lnSpc>
            </a:pPr>
            <a:r>
              <a:rPr lang="en-GB" altLang="en-US" sz="2400" dirty="0">
                <a:latin typeface="NTPreCursivefk" panose="03000400000000000000" pitchFamily="66" charset="0"/>
              </a:rPr>
              <a:t>Choose the right time for you and your child!!</a:t>
            </a:r>
          </a:p>
          <a:p>
            <a:pPr eaLnBrk="1" hangingPunct="1">
              <a:lnSpc>
                <a:spcPct val="90000"/>
              </a:lnSpc>
            </a:pPr>
            <a:r>
              <a:rPr lang="en-GB" altLang="en-US" sz="2400" dirty="0">
                <a:latin typeface="NTPreCursivefk" panose="03000400000000000000" pitchFamily="66" charset="0"/>
              </a:rPr>
              <a:t>Little and often is better than none at all.</a:t>
            </a:r>
          </a:p>
          <a:p>
            <a:pPr eaLnBrk="1" hangingPunct="1">
              <a:lnSpc>
                <a:spcPct val="90000"/>
              </a:lnSpc>
            </a:pPr>
            <a:r>
              <a:rPr lang="en-GB" altLang="en-US" sz="2400" dirty="0">
                <a:latin typeface="NTPreCursivefk" panose="03000400000000000000" pitchFamily="66" charset="0"/>
              </a:rPr>
              <a:t>If you can practice phonics and keyword picture cards every day.</a:t>
            </a:r>
          </a:p>
          <a:p>
            <a:pPr eaLnBrk="1" hangingPunct="1">
              <a:lnSpc>
                <a:spcPct val="90000"/>
              </a:lnSpc>
            </a:pPr>
            <a:r>
              <a:rPr lang="en-GB" altLang="en-US" sz="2400" dirty="0">
                <a:latin typeface="NTPreCursivefk" panose="03000400000000000000" pitchFamily="66" charset="0"/>
              </a:rPr>
              <a:t>Please keep us up dated in the Reading Record or if you have any serious concerns please let a member of staff know.</a:t>
            </a:r>
          </a:p>
          <a:p>
            <a:pPr eaLnBrk="1" hangingPunct="1">
              <a:lnSpc>
                <a:spcPct val="90000"/>
              </a:lnSpc>
            </a:pPr>
            <a:r>
              <a:rPr lang="en-GB" altLang="en-US" sz="2400" dirty="0">
                <a:latin typeface="NTPreCursivefk" panose="03000400000000000000" pitchFamily="66" charset="0"/>
              </a:rPr>
              <a:t>Notice and celebrate when your child uses their phonic/letter knowledge in the real world!</a:t>
            </a:r>
          </a:p>
          <a:p>
            <a:pPr eaLnBrk="1" hangingPunct="1">
              <a:lnSpc>
                <a:spcPct val="90000"/>
              </a:lnSpc>
            </a:pPr>
            <a:r>
              <a:rPr lang="en-GB" altLang="en-US" sz="2400" dirty="0">
                <a:latin typeface="NTPreCursivefk" panose="03000400000000000000" pitchFamily="66" charset="0"/>
              </a:rPr>
              <a:t>Allow your child to see you reading.</a:t>
            </a:r>
          </a:p>
          <a:p>
            <a:pPr eaLnBrk="1" hangingPunct="1">
              <a:lnSpc>
                <a:spcPct val="90000"/>
              </a:lnSpc>
            </a:pPr>
            <a:r>
              <a:rPr lang="en-GB" altLang="en-US" sz="2400" dirty="0">
                <a:latin typeface="NTPreCursivefk" panose="03000400000000000000" pitchFamily="66" charset="0"/>
              </a:rPr>
              <a:t>Visit the library.</a:t>
            </a:r>
          </a:p>
          <a:p>
            <a:pPr eaLnBrk="1" hangingPunct="1">
              <a:lnSpc>
                <a:spcPct val="90000"/>
              </a:lnSpc>
            </a:pPr>
            <a:r>
              <a:rPr lang="en-GB" altLang="en-US" sz="2400" dirty="0">
                <a:latin typeface="NTPreCursivefk" panose="03000400000000000000" pitchFamily="66" charset="0"/>
              </a:rPr>
              <a:t>They don’t have to just read a reading book- magazines, newspapers, shopping lists, birthday cards, signs, leaflets…</a:t>
            </a:r>
          </a:p>
          <a:p>
            <a:pPr eaLnBrk="1" hangingPunct="1">
              <a:lnSpc>
                <a:spcPct val="90000"/>
              </a:lnSpc>
            </a:pPr>
            <a:endParaRPr lang="en-GB" altLang="en-US" sz="2400" dirty="0">
              <a:latin typeface="SassoonPrimaryInfant" pitchFamily="2" charset="0"/>
            </a:endParaRPr>
          </a:p>
          <a:p>
            <a:pPr eaLnBrk="1" hangingPunct="1">
              <a:lnSpc>
                <a:spcPct val="90000"/>
              </a:lnSpc>
              <a:buFontTx/>
              <a:buNone/>
            </a:pPr>
            <a:r>
              <a:rPr lang="en-GB" altLang="en-US" sz="2400" dirty="0">
                <a:latin typeface="SassoonPrimaryInfant" pitchFamily="2" charset="0"/>
              </a:rPr>
              <a:t> </a:t>
            </a:r>
          </a:p>
          <a:p>
            <a:pPr eaLnBrk="1" hangingPunct="1">
              <a:lnSpc>
                <a:spcPct val="90000"/>
              </a:lnSpc>
            </a:pPr>
            <a:endParaRPr lang="en-GB" altLang="en-US" sz="2400" dirty="0">
              <a:latin typeface="SassoonPrimaryInfant" pitchFamily="2" charset="0"/>
            </a:endParaRPr>
          </a:p>
          <a:p>
            <a:pPr eaLnBrk="1" hangingPunct="1">
              <a:lnSpc>
                <a:spcPct val="90000"/>
              </a:lnSpc>
            </a:pPr>
            <a:endParaRPr lang="en-US" altLang="en-US" sz="2400" dirty="0"/>
          </a:p>
        </p:txBody>
      </p:sp>
      <p:pic>
        <p:nvPicPr>
          <p:cNvPr id="2050" name="Picture 2" descr="Child reading sign at Chester Zoo, England, UK Stock Photo - Alam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5551526"/>
            <a:ext cx="1784225" cy="126268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airy Maclary And Zachary Quack (Hairy Maclary and Friends): Amazon.co.uk:  Dodd, Lynley: 9780141381138: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7067" y="5733844"/>
            <a:ext cx="1479203" cy="11241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221100E-C595-4D82-8A24-1BB2D598C97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11560" y="247404"/>
            <a:ext cx="878205" cy="1164590"/>
          </a:xfrm>
          <a:prstGeom prst="rect">
            <a:avLst/>
          </a:prstGeom>
          <a:noFill/>
        </p:spPr>
      </p:pic>
    </p:spTree>
    <p:extLst>
      <p:ext uri="{BB962C8B-B14F-4D97-AF65-F5344CB8AC3E}">
        <p14:creationId xmlns:p14="http://schemas.microsoft.com/office/powerpoint/2010/main" val="6980949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p:cTn id="7" dur="500" fill="hold"/>
                                        <p:tgtEl>
                                          <p:spTgt spid="29698"/>
                                        </p:tgtEl>
                                        <p:attrNameLst>
                                          <p:attrName>ppt_w</p:attrName>
                                        </p:attrNameLst>
                                      </p:cBhvr>
                                      <p:tavLst>
                                        <p:tav tm="0">
                                          <p:val>
                                            <p:fltVal val="0"/>
                                          </p:val>
                                        </p:tav>
                                        <p:tav tm="100000">
                                          <p:val>
                                            <p:strVal val="#ppt_w"/>
                                          </p:val>
                                        </p:tav>
                                      </p:tavLst>
                                    </p:anim>
                                    <p:anim calcmode="lin" valueType="num">
                                      <p:cBhvr>
                                        <p:cTn id="8" dur="500" fill="hold"/>
                                        <p:tgtEl>
                                          <p:spTgt spid="29698"/>
                                        </p:tgtEl>
                                        <p:attrNameLst>
                                          <p:attrName>ppt_h</p:attrName>
                                        </p:attrNameLst>
                                      </p:cBhvr>
                                      <p:tavLst>
                                        <p:tav tm="0">
                                          <p:val>
                                            <p:fltVal val="0"/>
                                          </p:val>
                                        </p:tav>
                                        <p:tav tm="100000">
                                          <p:val>
                                            <p:strVal val="#ppt_h"/>
                                          </p:val>
                                        </p:tav>
                                      </p:tavLst>
                                    </p:anim>
                                    <p:anim calcmode="lin" valueType="num">
                                      <p:cBhvr>
                                        <p:cTn id="9" dur="500" fill="hold"/>
                                        <p:tgtEl>
                                          <p:spTgt spid="29698"/>
                                        </p:tgtEl>
                                        <p:attrNameLst>
                                          <p:attrName>style.rotation</p:attrName>
                                        </p:attrNameLst>
                                      </p:cBhvr>
                                      <p:tavLst>
                                        <p:tav tm="0">
                                          <p:val>
                                            <p:fltVal val="360"/>
                                          </p:val>
                                        </p:tav>
                                        <p:tav tm="100000">
                                          <p:val>
                                            <p:fltVal val="0"/>
                                          </p:val>
                                        </p:tav>
                                      </p:tavLst>
                                    </p:anim>
                                    <p:animEffect transition="in" filter="fade">
                                      <p:cBhvr>
                                        <p:cTn id="10" dur="500"/>
                                        <p:tgtEl>
                                          <p:spTgt spid="2969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29699">
                                            <p:txEl>
                                              <p:pRg st="0" end="0"/>
                                            </p:txEl>
                                          </p:spTgt>
                                        </p:tgtEl>
                                        <p:attrNameLst>
                                          <p:attrName>style.visibility</p:attrName>
                                        </p:attrNameLst>
                                      </p:cBhvr>
                                      <p:to>
                                        <p:strVal val="visible"/>
                                      </p:to>
                                    </p:set>
                                    <p:anim calcmode="lin" valueType="num">
                                      <p:cBhvr>
                                        <p:cTn id="15" dur="500" fill="hold"/>
                                        <p:tgtEl>
                                          <p:spTgt spid="29699">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9699">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29699">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29699">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29699">
                                            <p:txEl>
                                              <p:pRg st="1" end="1"/>
                                            </p:txEl>
                                          </p:spTgt>
                                        </p:tgtEl>
                                        <p:attrNameLst>
                                          <p:attrName>style.visibility</p:attrName>
                                        </p:attrNameLst>
                                      </p:cBhvr>
                                      <p:to>
                                        <p:strVal val="visible"/>
                                      </p:to>
                                    </p:set>
                                    <p:anim calcmode="lin" valueType="num">
                                      <p:cBhvr>
                                        <p:cTn id="23" dur="500" fill="hold"/>
                                        <p:tgtEl>
                                          <p:spTgt spid="29699">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29699">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29699">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29699">
                                            <p:txEl>
                                              <p:pRg st="1" end="1"/>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29699">
                                            <p:txEl>
                                              <p:pRg st="2" end="2"/>
                                            </p:txEl>
                                          </p:spTgt>
                                        </p:tgtEl>
                                        <p:attrNameLst>
                                          <p:attrName>style.visibility</p:attrName>
                                        </p:attrNameLst>
                                      </p:cBhvr>
                                      <p:to>
                                        <p:strVal val="visible"/>
                                      </p:to>
                                    </p:set>
                                    <p:anim calcmode="lin" valueType="num">
                                      <p:cBhvr>
                                        <p:cTn id="31" dur="500" fill="hold"/>
                                        <p:tgtEl>
                                          <p:spTgt spid="29699">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29699">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29699">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29699">
                                            <p:txEl>
                                              <p:pRg st="2" end="2"/>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29699">
                                            <p:txEl>
                                              <p:pRg st="3" end="3"/>
                                            </p:txEl>
                                          </p:spTgt>
                                        </p:tgtEl>
                                        <p:attrNameLst>
                                          <p:attrName>style.visibility</p:attrName>
                                        </p:attrNameLst>
                                      </p:cBhvr>
                                      <p:to>
                                        <p:strVal val="visible"/>
                                      </p:to>
                                    </p:set>
                                    <p:anim calcmode="lin" valueType="num">
                                      <p:cBhvr>
                                        <p:cTn id="39" dur="500" fill="hold"/>
                                        <p:tgtEl>
                                          <p:spTgt spid="29699">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29699">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29699">
                                            <p:txEl>
                                              <p:pRg st="3" end="3"/>
                                            </p:txEl>
                                          </p:spTgt>
                                        </p:tgtEl>
                                        <p:attrNameLst>
                                          <p:attrName>style.rotation</p:attrName>
                                        </p:attrNameLst>
                                      </p:cBhvr>
                                      <p:tavLst>
                                        <p:tav tm="0">
                                          <p:val>
                                            <p:fltVal val="360"/>
                                          </p:val>
                                        </p:tav>
                                        <p:tav tm="100000">
                                          <p:val>
                                            <p:fltVal val="0"/>
                                          </p:val>
                                        </p:tav>
                                      </p:tavLst>
                                    </p:anim>
                                    <p:animEffect transition="in" filter="fade">
                                      <p:cBhvr>
                                        <p:cTn id="42" dur="500"/>
                                        <p:tgtEl>
                                          <p:spTgt spid="29699">
                                            <p:txEl>
                                              <p:pRg st="3" end="3"/>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9" presetClass="entr" presetSubtype="0" decel="100000" fill="hold" grpId="0" nodeType="clickEffect">
                                  <p:stCondLst>
                                    <p:cond delay="0"/>
                                  </p:stCondLst>
                                  <p:iterate type="lt">
                                    <p:tmPct val="10000"/>
                                  </p:iterate>
                                  <p:childTnLst>
                                    <p:set>
                                      <p:cBhvr>
                                        <p:cTn id="46" dur="1" fill="hold">
                                          <p:stCondLst>
                                            <p:cond delay="0"/>
                                          </p:stCondLst>
                                        </p:cTn>
                                        <p:tgtEl>
                                          <p:spTgt spid="29699">
                                            <p:txEl>
                                              <p:pRg st="4" end="4"/>
                                            </p:txEl>
                                          </p:spTgt>
                                        </p:tgtEl>
                                        <p:attrNameLst>
                                          <p:attrName>style.visibility</p:attrName>
                                        </p:attrNameLst>
                                      </p:cBhvr>
                                      <p:to>
                                        <p:strVal val="visible"/>
                                      </p:to>
                                    </p:set>
                                    <p:anim calcmode="lin" valueType="num">
                                      <p:cBhvr>
                                        <p:cTn id="47" dur="500" fill="hold"/>
                                        <p:tgtEl>
                                          <p:spTgt spid="29699">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29699">
                                            <p:txEl>
                                              <p:pRg st="4" end="4"/>
                                            </p:txEl>
                                          </p:spTgt>
                                        </p:tgtEl>
                                        <p:attrNameLst>
                                          <p:attrName>ppt_h</p:attrName>
                                        </p:attrNameLst>
                                      </p:cBhvr>
                                      <p:tavLst>
                                        <p:tav tm="0">
                                          <p:val>
                                            <p:fltVal val="0"/>
                                          </p:val>
                                        </p:tav>
                                        <p:tav tm="100000">
                                          <p:val>
                                            <p:strVal val="#ppt_h"/>
                                          </p:val>
                                        </p:tav>
                                      </p:tavLst>
                                    </p:anim>
                                    <p:anim calcmode="lin" valueType="num">
                                      <p:cBhvr>
                                        <p:cTn id="49" dur="500" fill="hold"/>
                                        <p:tgtEl>
                                          <p:spTgt spid="29699">
                                            <p:txEl>
                                              <p:pRg st="4" end="4"/>
                                            </p:txEl>
                                          </p:spTgt>
                                        </p:tgtEl>
                                        <p:attrNameLst>
                                          <p:attrName>style.rotation</p:attrName>
                                        </p:attrNameLst>
                                      </p:cBhvr>
                                      <p:tavLst>
                                        <p:tav tm="0">
                                          <p:val>
                                            <p:fltVal val="360"/>
                                          </p:val>
                                        </p:tav>
                                        <p:tav tm="100000">
                                          <p:val>
                                            <p:fltVal val="0"/>
                                          </p:val>
                                        </p:tav>
                                      </p:tavLst>
                                    </p:anim>
                                    <p:animEffect transition="in" filter="fade">
                                      <p:cBhvr>
                                        <p:cTn id="50" dur="500"/>
                                        <p:tgtEl>
                                          <p:spTgt spid="29699">
                                            <p:txEl>
                                              <p:pRg st="4" end="4"/>
                                            </p:txEl>
                                          </p:spTgt>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49" presetClass="entr" presetSubtype="0" decel="100000" fill="hold" grpId="0" nodeType="clickEffect">
                                  <p:stCondLst>
                                    <p:cond delay="0"/>
                                  </p:stCondLst>
                                  <p:iterate type="lt">
                                    <p:tmPct val="10000"/>
                                  </p:iterate>
                                  <p:childTnLst>
                                    <p:set>
                                      <p:cBhvr>
                                        <p:cTn id="54" dur="1" fill="hold">
                                          <p:stCondLst>
                                            <p:cond delay="0"/>
                                          </p:stCondLst>
                                        </p:cTn>
                                        <p:tgtEl>
                                          <p:spTgt spid="29699">
                                            <p:txEl>
                                              <p:pRg st="5" end="5"/>
                                            </p:txEl>
                                          </p:spTgt>
                                        </p:tgtEl>
                                        <p:attrNameLst>
                                          <p:attrName>style.visibility</p:attrName>
                                        </p:attrNameLst>
                                      </p:cBhvr>
                                      <p:to>
                                        <p:strVal val="visible"/>
                                      </p:to>
                                    </p:set>
                                    <p:anim calcmode="lin" valueType="num">
                                      <p:cBhvr>
                                        <p:cTn id="55" dur="500" fill="hold"/>
                                        <p:tgtEl>
                                          <p:spTgt spid="29699">
                                            <p:txEl>
                                              <p:pRg st="5" end="5"/>
                                            </p:txEl>
                                          </p:spTgt>
                                        </p:tgtEl>
                                        <p:attrNameLst>
                                          <p:attrName>ppt_w</p:attrName>
                                        </p:attrNameLst>
                                      </p:cBhvr>
                                      <p:tavLst>
                                        <p:tav tm="0">
                                          <p:val>
                                            <p:fltVal val="0"/>
                                          </p:val>
                                        </p:tav>
                                        <p:tav tm="100000">
                                          <p:val>
                                            <p:strVal val="#ppt_w"/>
                                          </p:val>
                                        </p:tav>
                                      </p:tavLst>
                                    </p:anim>
                                    <p:anim calcmode="lin" valueType="num">
                                      <p:cBhvr>
                                        <p:cTn id="56" dur="500" fill="hold"/>
                                        <p:tgtEl>
                                          <p:spTgt spid="29699">
                                            <p:txEl>
                                              <p:pRg st="5" end="5"/>
                                            </p:txEl>
                                          </p:spTgt>
                                        </p:tgtEl>
                                        <p:attrNameLst>
                                          <p:attrName>ppt_h</p:attrName>
                                        </p:attrNameLst>
                                      </p:cBhvr>
                                      <p:tavLst>
                                        <p:tav tm="0">
                                          <p:val>
                                            <p:fltVal val="0"/>
                                          </p:val>
                                        </p:tav>
                                        <p:tav tm="100000">
                                          <p:val>
                                            <p:strVal val="#ppt_h"/>
                                          </p:val>
                                        </p:tav>
                                      </p:tavLst>
                                    </p:anim>
                                    <p:anim calcmode="lin" valueType="num">
                                      <p:cBhvr>
                                        <p:cTn id="57" dur="500" fill="hold"/>
                                        <p:tgtEl>
                                          <p:spTgt spid="29699">
                                            <p:txEl>
                                              <p:pRg st="5" end="5"/>
                                            </p:txEl>
                                          </p:spTgt>
                                        </p:tgtEl>
                                        <p:attrNameLst>
                                          <p:attrName>style.rotation</p:attrName>
                                        </p:attrNameLst>
                                      </p:cBhvr>
                                      <p:tavLst>
                                        <p:tav tm="0">
                                          <p:val>
                                            <p:fltVal val="360"/>
                                          </p:val>
                                        </p:tav>
                                        <p:tav tm="100000">
                                          <p:val>
                                            <p:fltVal val="0"/>
                                          </p:val>
                                        </p:tav>
                                      </p:tavLst>
                                    </p:anim>
                                    <p:animEffect transition="in" filter="fade">
                                      <p:cBhvr>
                                        <p:cTn id="58" dur="500"/>
                                        <p:tgtEl>
                                          <p:spTgt spid="29699">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49" presetClass="entr" presetSubtype="0" decel="100000" fill="hold" grpId="0" nodeType="clickEffect">
                                  <p:stCondLst>
                                    <p:cond delay="0"/>
                                  </p:stCondLst>
                                  <p:iterate type="lt">
                                    <p:tmPct val="10000"/>
                                  </p:iterate>
                                  <p:childTnLst>
                                    <p:set>
                                      <p:cBhvr>
                                        <p:cTn id="62" dur="1" fill="hold">
                                          <p:stCondLst>
                                            <p:cond delay="0"/>
                                          </p:stCondLst>
                                        </p:cTn>
                                        <p:tgtEl>
                                          <p:spTgt spid="29699">
                                            <p:txEl>
                                              <p:pRg st="6" end="6"/>
                                            </p:txEl>
                                          </p:spTgt>
                                        </p:tgtEl>
                                        <p:attrNameLst>
                                          <p:attrName>style.visibility</p:attrName>
                                        </p:attrNameLst>
                                      </p:cBhvr>
                                      <p:to>
                                        <p:strVal val="visible"/>
                                      </p:to>
                                    </p:set>
                                    <p:anim calcmode="lin" valueType="num">
                                      <p:cBhvr>
                                        <p:cTn id="63" dur="500" fill="hold"/>
                                        <p:tgtEl>
                                          <p:spTgt spid="29699">
                                            <p:txEl>
                                              <p:pRg st="6" end="6"/>
                                            </p:txEl>
                                          </p:spTgt>
                                        </p:tgtEl>
                                        <p:attrNameLst>
                                          <p:attrName>ppt_w</p:attrName>
                                        </p:attrNameLst>
                                      </p:cBhvr>
                                      <p:tavLst>
                                        <p:tav tm="0">
                                          <p:val>
                                            <p:fltVal val="0"/>
                                          </p:val>
                                        </p:tav>
                                        <p:tav tm="100000">
                                          <p:val>
                                            <p:strVal val="#ppt_w"/>
                                          </p:val>
                                        </p:tav>
                                      </p:tavLst>
                                    </p:anim>
                                    <p:anim calcmode="lin" valueType="num">
                                      <p:cBhvr>
                                        <p:cTn id="64" dur="500" fill="hold"/>
                                        <p:tgtEl>
                                          <p:spTgt spid="29699">
                                            <p:txEl>
                                              <p:pRg st="6" end="6"/>
                                            </p:txEl>
                                          </p:spTgt>
                                        </p:tgtEl>
                                        <p:attrNameLst>
                                          <p:attrName>ppt_h</p:attrName>
                                        </p:attrNameLst>
                                      </p:cBhvr>
                                      <p:tavLst>
                                        <p:tav tm="0">
                                          <p:val>
                                            <p:fltVal val="0"/>
                                          </p:val>
                                        </p:tav>
                                        <p:tav tm="100000">
                                          <p:val>
                                            <p:strVal val="#ppt_h"/>
                                          </p:val>
                                        </p:tav>
                                      </p:tavLst>
                                    </p:anim>
                                    <p:anim calcmode="lin" valueType="num">
                                      <p:cBhvr>
                                        <p:cTn id="65" dur="500" fill="hold"/>
                                        <p:tgtEl>
                                          <p:spTgt spid="29699">
                                            <p:txEl>
                                              <p:pRg st="6" end="6"/>
                                            </p:txEl>
                                          </p:spTgt>
                                        </p:tgtEl>
                                        <p:attrNameLst>
                                          <p:attrName>style.rotation</p:attrName>
                                        </p:attrNameLst>
                                      </p:cBhvr>
                                      <p:tavLst>
                                        <p:tav tm="0">
                                          <p:val>
                                            <p:fltVal val="360"/>
                                          </p:val>
                                        </p:tav>
                                        <p:tav tm="100000">
                                          <p:val>
                                            <p:fltVal val="0"/>
                                          </p:val>
                                        </p:tav>
                                      </p:tavLst>
                                    </p:anim>
                                    <p:animEffect transition="in" filter="fade">
                                      <p:cBhvr>
                                        <p:cTn id="66" dur="500"/>
                                        <p:tgtEl>
                                          <p:spTgt spid="29699">
                                            <p:txEl>
                                              <p:pRg st="6" end="6"/>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49" presetClass="entr" presetSubtype="0" decel="100000" fill="hold" grpId="0" nodeType="clickEffect">
                                  <p:stCondLst>
                                    <p:cond delay="0"/>
                                  </p:stCondLst>
                                  <p:iterate type="lt">
                                    <p:tmPct val="10000"/>
                                  </p:iterate>
                                  <p:childTnLst>
                                    <p:set>
                                      <p:cBhvr>
                                        <p:cTn id="70" dur="1" fill="hold">
                                          <p:stCondLst>
                                            <p:cond delay="0"/>
                                          </p:stCondLst>
                                        </p:cTn>
                                        <p:tgtEl>
                                          <p:spTgt spid="29699">
                                            <p:txEl>
                                              <p:pRg st="7" end="7"/>
                                            </p:txEl>
                                          </p:spTgt>
                                        </p:tgtEl>
                                        <p:attrNameLst>
                                          <p:attrName>style.visibility</p:attrName>
                                        </p:attrNameLst>
                                      </p:cBhvr>
                                      <p:to>
                                        <p:strVal val="visible"/>
                                      </p:to>
                                    </p:set>
                                    <p:anim calcmode="lin" valueType="num">
                                      <p:cBhvr>
                                        <p:cTn id="71" dur="500" fill="hold"/>
                                        <p:tgtEl>
                                          <p:spTgt spid="29699">
                                            <p:txEl>
                                              <p:pRg st="7" end="7"/>
                                            </p:txEl>
                                          </p:spTgt>
                                        </p:tgtEl>
                                        <p:attrNameLst>
                                          <p:attrName>ppt_w</p:attrName>
                                        </p:attrNameLst>
                                      </p:cBhvr>
                                      <p:tavLst>
                                        <p:tav tm="0">
                                          <p:val>
                                            <p:fltVal val="0"/>
                                          </p:val>
                                        </p:tav>
                                        <p:tav tm="100000">
                                          <p:val>
                                            <p:strVal val="#ppt_w"/>
                                          </p:val>
                                        </p:tav>
                                      </p:tavLst>
                                    </p:anim>
                                    <p:anim calcmode="lin" valueType="num">
                                      <p:cBhvr>
                                        <p:cTn id="72" dur="500" fill="hold"/>
                                        <p:tgtEl>
                                          <p:spTgt spid="29699">
                                            <p:txEl>
                                              <p:pRg st="7" end="7"/>
                                            </p:txEl>
                                          </p:spTgt>
                                        </p:tgtEl>
                                        <p:attrNameLst>
                                          <p:attrName>ppt_h</p:attrName>
                                        </p:attrNameLst>
                                      </p:cBhvr>
                                      <p:tavLst>
                                        <p:tav tm="0">
                                          <p:val>
                                            <p:fltVal val="0"/>
                                          </p:val>
                                        </p:tav>
                                        <p:tav tm="100000">
                                          <p:val>
                                            <p:strVal val="#ppt_h"/>
                                          </p:val>
                                        </p:tav>
                                      </p:tavLst>
                                    </p:anim>
                                    <p:anim calcmode="lin" valueType="num">
                                      <p:cBhvr>
                                        <p:cTn id="73" dur="500" fill="hold"/>
                                        <p:tgtEl>
                                          <p:spTgt spid="29699">
                                            <p:txEl>
                                              <p:pRg st="7" end="7"/>
                                            </p:txEl>
                                          </p:spTgt>
                                        </p:tgtEl>
                                        <p:attrNameLst>
                                          <p:attrName>style.rotation</p:attrName>
                                        </p:attrNameLst>
                                      </p:cBhvr>
                                      <p:tavLst>
                                        <p:tav tm="0">
                                          <p:val>
                                            <p:fltVal val="360"/>
                                          </p:val>
                                        </p:tav>
                                        <p:tav tm="100000">
                                          <p:val>
                                            <p:fltVal val="0"/>
                                          </p:val>
                                        </p:tav>
                                      </p:tavLst>
                                    </p:anim>
                                    <p:animEffect transition="in" filter="fade">
                                      <p:cBhvr>
                                        <p:cTn id="74" dur="500"/>
                                        <p:tgtEl>
                                          <p:spTgt spid="29699">
                                            <p:txEl>
                                              <p:pRg st="7" end="7"/>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49" presetClass="entr" presetSubtype="0" decel="100000" fill="hold" grpId="0" nodeType="clickEffect">
                                  <p:stCondLst>
                                    <p:cond delay="0"/>
                                  </p:stCondLst>
                                  <p:iterate type="lt">
                                    <p:tmPct val="10000"/>
                                  </p:iterate>
                                  <p:childTnLst>
                                    <p:set>
                                      <p:cBhvr>
                                        <p:cTn id="78" dur="1" fill="hold">
                                          <p:stCondLst>
                                            <p:cond delay="0"/>
                                          </p:stCondLst>
                                        </p:cTn>
                                        <p:tgtEl>
                                          <p:spTgt spid="29699">
                                            <p:txEl>
                                              <p:pRg st="8" end="8"/>
                                            </p:txEl>
                                          </p:spTgt>
                                        </p:tgtEl>
                                        <p:attrNameLst>
                                          <p:attrName>style.visibility</p:attrName>
                                        </p:attrNameLst>
                                      </p:cBhvr>
                                      <p:to>
                                        <p:strVal val="visible"/>
                                      </p:to>
                                    </p:set>
                                    <p:anim calcmode="lin" valueType="num">
                                      <p:cBhvr>
                                        <p:cTn id="79" dur="500" fill="hold"/>
                                        <p:tgtEl>
                                          <p:spTgt spid="29699">
                                            <p:txEl>
                                              <p:pRg st="8" end="8"/>
                                            </p:txEl>
                                          </p:spTgt>
                                        </p:tgtEl>
                                        <p:attrNameLst>
                                          <p:attrName>ppt_w</p:attrName>
                                        </p:attrNameLst>
                                      </p:cBhvr>
                                      <p:tavLst>
                                        <p:tav tm="0">
                                          <p:val>
                                            <p:fltVal val="0"/>
                                          </p:val>
                                        </p:tav>
                                        <p:tav tm="100000">
                                          <p:val>
                                            <p:strVal val="#ppt_w"/>
                                          </p:val>
                                        </p:tav>
                                      </p:tavLst>
                                    </p:anim>
                                    <p:anim calcmode="lin" valueType="num">
                                      <p:cBhvr>
                                        <p:cTn id="80" dur="500" fill="hold"/>
                                        <p:tgtEl>
                                          <p:spTgt spid="29699">
                                            <p:txEl>
                                              <p:pRg st="8" end="8"/>
                                            </p:txEl>
                                          </p:spTgt>
                                        </p:tgtEl>
                                        <p:attrNameLst>
                                          <p:attrName>ppt_h</p:attrName>
                                        </p:attrNameLst>
                                      </p:cBhvr>
                                      <p:tavLst>
                                        <p:tav tm="0">
                                          <p:val>
                                            <p:fltVal val="0"/>
                                          </p:val>
                                        </p:tav>
                                        <p:tav tm="100000">
                                          <p:val>
                                            <p:strVal val="#ppt_h"/>
                                          </p:val>
                                        </p:tav>
                                      </p:tavLst>
                                    </p:anim>
                                    <p:anim calcmode="lin" valueType="num">
                                      <p:cBhvr>
                                        <p:cTn id="81" dur="500" fill="hold"/>
                                        <p:tgtEl>
                                          <p:spTgt spid="29699">
                                            <p:txEl>
                                              <p:pRg st="8" end="8"/>
                                            </p:txEl>
                                          </p:spTgt>
                                        </p:tgtEl>
                                        <p:attrNameLst>
                                          <p:attrName>style.rotation</p:attrName>
                                        </p:attrNameLst>
                                      </p:cBhvr>
                                      <p:tavLst>
                                        <p:tav tm="0">
                                          <p:val>
                                            <p:fltVal val="360"/>
                                          </p:val>
                                        </p:tav>
                                        <p:tav tm="100000">
                                          <p:val>
                                            <p:fltVal val="0"/>
                                          </p:val>
                                        </p:tav>
                                      </p:tavLst>
                                    </p:anim>
                                    <p:animEffect transition="in" filter="fade">
                                      <p:cBhvr>
                                        <p:cTn id="82" dur="500"/>
                                        <p:tgtEl>
                                          <p:spTgt spid="29699">
                                            <p:txEl>
                                              <p:pRg st="8" end="8"/>
                                            </p:txEl>
                                          </p:spTgt>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49" presetClass="entr" presetSubtype="0" decel="100000" fill="hold" grpId="0" nodeType="clickEffect">
                                  <p:stCondLst>
                                    <p:cond delay="0"/>
                                  </p:stCondLst>
                                  <p:iterate type="lt">
                                    <p:tmPct val="10000"/>
                                  </p:iterate>
                                  <p:childTnLst>
                                    <p:set>
                                      <p:cBhvr>
                                        <p:cTn id="86" dur="1" fill="hold">
                                          <p:stCondLst>
                                            <p:cond delay="0"/>
                                          </p:stCondLst>
                                        </p:cTn>
                                        <p:tgtEl>
                                          <p:spTgt spid="29699">
                                            <p:txEl>
                                              <p:pRg st="10" end="10"/>
                                            </p:txEl>
                                          </p:spTgt>
                                        </p:tgtEl>
                                        <p:attrNameLst>
                                          <p:attrName>style.visibility</p:attrName>
                                        </p:attrNameLst>
                                      </p:cBhvr>
                                      <p:to>
                                        <p:strVal val="visible"/>
                                      </p:to>
                                    </p:set>
                                    <p:anim calcmode="lin" valueType="num">
                                      <p:cBhvr>
                                        <p:cTn id="87" dur="500" fill="hold"/>
                                        <p:tgtEl>
                                          <p:spTgt spid="29699">
                                            <p:txEl>
                                              <p:pRg st="10" end="10"/>
                                            </p:txEl>
                                          </p:spTgt>
                                        </p:tgtEl>
                                        <p:attrNameLst>
                                          <p:attrName>ppt_w</p:attrName>
                                        </p:attrNameLst>
                                      </p:cBhvr>
                                      <p:tavLst>
                                        <p:tav tm="0">
                                          <p:val>
                                            <p:fltVal val="0"/>
                                          </p:val>
                                        </p:tav>
                                        <p:tav tm="100000">
                                          <p:val>
                                            <p:strVal val="#ppt_w"/>
                                          </p:val>
                                        </p:tav>
                                      </p:tavLst>
                                    </p:anim>
                                    <p:anim calcmode="lin" valueType="num">
                                      <p:cBhvr>
                                        <p:cTn id="88" dur="500" fill="hold"/>
                                        <p:tgtEl>
                                          <p:spTgt spid="29699">
                                            <p:txEl>
                                              <p:pRg st="10" end="10"/>
                                            </p:txEl>
                                          </p:spTgt>
                                        </p:tgtEl>
                                        <p:attrNameLst>
                                          <p:attrName>ppt_h</p:attrName>
                                        </p:attrNameLst>
                                      </p:cBhvr>
                                      <p:tavLst>
                                        <p:tav tm="0">
                                          <p:val>
                                            <p:fltVal val="0"/>
                                          </p:val>
                                        </p:tav>
                                        <p:tav tm="100000">
                                          <p:val>
                                            <p:strVal val="#ppt_h"/>
                                          </p:val>
                                        </p:tav>
                                      </p:tavLst>
                                    </p:anim>
                                    <p:anim calcmode="lin" valueType="num">
                                      <p:cBhvr>
                                        <p:cTn id="89" dur="500" fill="hold"/>
                                        <p:tgtEl>
                                          <p:spTgt spid="29699">
                                            <p:txEl>
                                              <p:pRg st="10" end="10"/>
                                            </p:txEl>
                                          </p:spTgt>
                                        </p:tgtEl>
                                        <p:attrNameLst>
                                          <p:attrName>style.rotation</p:attrName>
                                        </p:attrNameLst>
                                      </p:cBhvr>
                                      <p:tavLst>
                                        <p:tav tm="0">
                                          <p:val>
                                            <p:fltVal val="360"/>
                                          </p:val>
                                        </p:tav>
                                        <p:tav tm="100000">
                                          <p:val>
                                            <p:fltVal val="0"/>
                                          </p:val>
                                        </p:tav>
                                      </p:tavLst>
                                    </p:anim>
                                    <p:animEffect transition="in" filter="fade">
                                      <p:cBhvr>
                                        <p:cTn id="90" dur="500"/>
                                        <p:tgtEl>
                                          <p:spTgt spid="2969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29699"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649" y="126468"/>
            <a:ext cx="7156416" cy="917139"/>
          </a:xfrm>
        </p:spPr>
        <p:txBody>
          <a:bodyPr>
            <a:normAutofit/>
          </a:bodyPr>
          <a:lstStyle/>
          <a:p>
            <a:r>
              <a:rPr lang="en-GB" dirty="0">
                <a:latin typeface="NTPreCursivefk" panose="03000400000000000000" pitchFamily="66" charset="0"/>
              </a:rPr>
              <a:t>Games to play to support reading</a:t>
            </a:r>
            <a:endParaRPr lang="en-US" dirty="0">
              <a:latin typeface="NTPreCursivefk" panose="03000400000000000000" pitchFamily="66" charset="0"/>
            </a:endParaRPr>
          </a:p>
        </p:txBody>
      </p:sp>
      <p:sp>
        <p:nvSpPr>
          <p:cNvPr id="3" name="Content Placeholder 2"/>
          <p:cNvSpPr>
            <a:spLocks noGrp="1"/>
          </p:cNvSpPr>
          <p:nvPr>
            <p:ph idx="1"/>
          </p:nvPr>
        </p:nvSpPr>
        <p:spPr>
          <a:xfrm>
            <a:off x="453575" y="908720"/>
            <a:ext cx="8229600" cy="4525963"/>
          </a:xfrm>
        </p:spPr>
        <p:txBody>
          <a:bodyPr>
            <a:noAutofit/>
          </a:bodyPr>
          <a:lstStyle/>
          <a:p>
            <a:pPr marL="0" indent="0">
              <a:buNone/>
            </a:pPr>
            <a:r>
              <a:rPr lang="en-GB" sz="1800" b="1" u="sng" dirty="0">
                <a:latin typeface="NTPreCursivefk" panose="03000400000000000000" pitchFamily="66" charset="0"/>
              </a:rPr>
              <a:t>These games can be used to support look and say word recognition or to learn the key word cards.</a:t>
            </a:r>
          </a:p>
          <a:p>
            <a:pPr marL="0" indent="0">
              <a:buNone/>
            </a:pPr>
            <a:r>
              <a:rPr lang="en-GB" sz="1800" b="1" u="sng" dirty="0">
                <a:latin typeface="NTPreCursivefk" panose="03000400000000000000" pitchFamily="66" charset="0"/>
              </a:rPr>
              <a:t>Flash Cards </a:t>
            </a:r>
            <a:r>
              <a:rPr lang="en-GB" sz="1800" b="1" dirty="0">
                <a:latin typeface="NTPreCursivefk" panose="03000400000000000000" pitchFamily="66" charset="0"/>
              </a:rPr>
              <a:t>-</a:t>
            </a:r>
            <a:r>
              <a:rPr lang="en-GB" sz="1800" dirty="0">
                <a:latin typeface="NTPreCursivefk" panose="03000400000000000000" pitchFamily="66" charset="0"/>
              </a:rPr>
              <a:t> use them to “flash &amp; read” with your child.</a:t>
            </a:r>
          </a:p>
          <a:p>
            <a:pPr marL="0" indent="0">
              <a:buNone/>
            </a:pPr>
            <a:r>
              <a:rPr lang="en-GB" sz="1800" b="1" u="sng" dirty="0">
                <a:latin typeface="NTPreCursivefk" panose="03000400000000000000" pitchFamily="66" charset="0"/>
              </a:rPr>
              <a:t>S</a:t>
            </a:r>
            <a:r>
              <a:rPr lang="en-US" sz="1800" b="1" u="sng" dirty="0">
                <a:latin typeface="NTPreCursivefk" panose="03000400000000000000" pitchFamily="66" charset="0"/>
              </a:rPr>
              <a:t>nap</a:t>
            </a:r>
            <a:r>
              <a:rPr lang="en-US" sz="1800" b="1" dirty="0">
                <a:latin typeface="NTPreCursivefk" panose="03000400000000000000" pitchFamily="66" charset="0"/>
              </a:rPr>
              <a:t>-</a:t>
            </a:r>
            <a:r>
              <a:rPr lang="en-US" sz="1800" dirty="0">
                <a:latin typeface="NTPreCursivefk" panose="03000400000000000000" pitchFamily="66" charset="0"/>
              </a:rPr>
              <a:t>use two sets to play snap</a:t>
            </a:r>
          </a:p>
          <a:p>
            <a:pPr marL="0" indent="0">
              <a:buNone/>
            </a:pPr>
            <a:r>
              <a:rPr lang="en-US" sz="1800" b="1" u="sng" dirty="0">
                <a:latin typeface="NTPreCursivefk" panose="03000400000000000000" pitchFamily="66" charset="0"/>
              </a:rPr>
              <a:t>Matching Pairs Game</a:t>
            </a:r>
            <a:r>
              <a:rPr lang="en-US" sz="1800" b="1" dirty="0">
                <a:latin typeface="NTPreCursivefk" panose="03000400000000000000" pitchFamily="66" charset="0"/>
              </a:rPr>
              <a:t>-</a:t>
            </a:r>
            <a:r>
              <a:rPr lang="en-US" sz="1800" dirty="0">
                <a:latin typeface="NTPreCursivefk" panose="03000400000000000000" pitchFamily="66" charset="0"/>
              </a:rPr>
              <a:t>Lay the cards face down, turn over two at a time, if they match make a pair. Keep going till all cards are gone.</a:t>
            </a:r>
            <a:endParaRPr lang="en-GB" sz="1800" b="1" dirty="0">
              <a:latin typeface="NTPreCursivefk" panose="03000400000000000000" pitchFamily="66" charset="0"/>
            </a:endParaRPr>
          </a:p>
          <a:p>
            <a:pPr marL="0" lvl="0" indent="0">
              <a:buNone/>
            </a:pPr>
            <a:r>
              <a:rPr lang="en-GB" sz="1800" b="1" u="sng" dirty="0">
                <a:latin typeface="NTPreCursivefk" panose="03000400000000000000" pitchFamily="66" charset="0"/>
              </a:rPr>
              <a:t>Word Collage</a:t>
            </a:r>
            <a:r>
              <a:rPr lang="en-GB" sz="1800" u="sng" dirty="0">
                <a:latin typeface="NTPreCursivefk" panose="03000400000000000000" pitchFamily="66" charset="0"/>
              </a:rPr>
              <a:t> </a:t>
            </a:r>
            <a:r>
              <a:rPr lang="en-GB" sz="1800" dirty="0">
                <a:latin typeface="NTPreCursivefk" panose="03000400000000000000" pitchFamily="66" charset="0"/>
              </a:rPr>
              <a:t>- Find the words in newspapers and magazines and make a word collage (keep a scrapbook!)</a:t>
            </a:r>
          </a:p>
          <a:p>
            <a:pPr marL="0" lvl="0" indent="0">
              <a:buNone/>
            </a:pPr>
            <a:r>
              <a:rPr lang="en-GB" sz="1800" dirty="0">
                <a:latin typeface="NTPreCursivefk" panose="03000400000000000000" pitchFamily="66" charset="0"/>
              </a:rPr>
              <a:t>Play </a:t>
            </a:r>
            <a:r>
              <a:rPr lang="en-GB" sz="1800" b="1" u="sng" dirty="0">
                <a:latin typeface="NTPreCursivefk" panose="03000400000000000000" pitchFamily="66" charset="0"/>
              </a:rPr>
              <a:t>stepping stones</a:t>
            </a:r>
            <a:r>
              <a:rPr lang="en-GB" sz="1800" u="sng" dirty="0">
                <a:latin typeface="NTPreCursivefk" panose="03000400000000000000" pitchFamily="66" charset="0"/>
              </a:rPr>
              <a:t> </a:t>
            </a:r>
            <a:r>
              <a:rPr lang="en-GB" sz="1800" dirty="0">
                <a:latin typeface="NTPreCursivefk" panose="03000400000000000000" pitchFamily="66" charset="0"/>
              </a:rPr>
              <a:t>- place words on the floor and children walk over them saying the word as they go to the other side of the room.</a:t>
            </a:r>
          </a:p>
          <a:p>
            <a:pPr marL="0" indent="0">
              <a:buNone/>
            </a:pPr>
            <a:r>
              <a:rPr lang="en-GB" sz="1800" dirty="0">
                <a:latin typeface="NTPreCursivefk" panose="03000400000000000000" pitchFamily="66" charset="0"/>
              </a:rPr>
              <a:t>Make words using </a:t>
            </a:r>
            <a:r>
              <a:rPr lang="en-GB" sz="1800" b="1" u="sng" dirty="0">
                <a:latin typeface="NTPreCursivefk" panose="03000400000000000000" pitchFamily="66" charset="0"/>
              </a:rPr>
              <a:t>magnetic letters</a:t>
            </a:r>
            <a:endParaRPr lang="en-GB" sz="1800" u="sng" dirty="0">
              <a:latin typeface="NTPreCursivefk" panose="03000400000000000000" pitchFamily="66" charset="0"/>
            </a:endParaRPr>
          </a:p>
          <a:p>
            <a:pPr marL="0" lvl="0" indent="0">
              <a:buNone/>
            </a:pPr>
            <a:r>
              <a:rPr lang="en-GB" sz="1800" b="1" u="sng" dirty="0">
                <a:latin typeface="NTPreCursivefk" panose="03000400000000000000" pitchFamily="66" charset="0"/>
              </a:rPr>
              <a:t>Highlighter</a:t>
            </a:r>
            <a:r>
              <a:rPr lang="en-GB" sz="1800" b="1" dirty="0">
                <a:latin typeface="NTPreCursivefk" panose="03000400000000000000" pitchFamily="66" charset="0"/>
              </a:rPr>
              <a:t> </a:t>
            </a:r>
            <a:r>
              <a:rPr lang="en-GB" sz="1800" dirty="0">
                <a:latin typeface="NTPreCursivefk" panose="03000400000000000000" pitchFamily="66" charset="0"/>
              </a:rPr>
              <a:t>– give your child a highlighter and ask them to highlight a chosen sight word. How many times can you find it? </a:t>
            </a:r>
          </a:p>
          <a:p>
            <a:pPr marL="0" lvl="0" indent="0">
              <a:buNone/>
            </a:pPr>
            <a:r>
              <a:rPr lang="en-GB" sz="1800" b="1" u="sng" dirty="0">
                <a:latin typeface="NTPreCursivefk" panose="03000400000000000000" pitchFamily="66" charset="0"/>
              </a:rPr>
              <a:t>Flashlight words</a:t>
            </a:r>
            <a:r>
              <a:rPr lang="en-GB" sz="1800" u="sng" dirty="0">
                <a:latin typeface="NTPreCursivefk" panose="03000400000000000000" pitchFamily="66" charset="0"/>
              </a:rPr>
              <a:t> </a:t>
            </a:r>
            <a:r>
              <a:rPr lang="en-GB" sz="1800" dirty="0">
                <a:latin typeface="NTPreCursivefk" panose="03000400000000000000" pitchFamily="66" charset="0"/>
              </a:rPr>
              <a:t>– turn off lights – flash a torch on words on display for look and say (good before bed!)</a:t>
            </a:r>
          </a:p>
          <a:p>
            <a:pPr marL="0" lvl="0" indent="0">
              <a:buNone/>
            </a:pPr>
            <a:r>
              <a:rPr lang="en-GB" sz="1800" b="1" u="sng" dirty="0">
                <a:latin typeface="NTPreCursivefk" panose="03000400000000000000" pitchFamily="66" charset="0"/>
              </a:rPr>
              <a:t>Nought and crosses/Hug and kisses – </a:t>
            </a:r>
            <a:r>
              <a:rPr lang="en-GB" sz="1800" dirty="0">
                <a:latin typeface="NTPreCursivefk" panose="03000400000000000000" pitchFamily="66" charset="0"/>
              </a:rPr>
              <a:t>select words to lay out in a 9x9 grid take turns to choose one and read and place your o x</a:t>
            </a:r>
          </a:p>
          <a:p>
            <a:pPr marL="0" lvl="0" indent="0">
              <a:buNone/>
            </a:pPr>
            <a:r>
              <a:rPr lang="en-GB" sz="1800" b="1" u="sng" dirty="0">
                <a:latin typeface="NTPreCursivefk" panose="03000400000000000000" pitchFamily="66" charset="0"/>
              </a:rPr>
              <a:t>Hangman- </a:t>
            </a:r>
            <a:r>
              <a:rPr lang="en-GB" sz="1800" dirty="0">
                <a:latin typeface="NTPreCursivefk" panose="03000400000000000000" pitchFamily="66" charset="0"/>
              </a:rPr>
              <a:t>guess the letters that the word contains.</a:t>
            </a:r>
          </a:p>
        </p:txBody>
      </p:sp>
      <p:pic>
        <p:nvPicPr>
          <p:cNvPr id="3076" name="Picture 4" descr="5 Fun Games For Letter Identification ...">
            <a:extLst>
              <a:ext uri="{FF2B5EF4-FFF2-40B4-BE49-F238E27FC236}">
                <a16:creationId xmlns:a16="http://schemas.microsoft.com/office/drawing/2014/main" id="{D629EF61-A372-4B5A-AE21-A8D1EECDC8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5597139"/>
            <a:ext cx="1264075" cy="12640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angman - Word Game - Apps on Google Play">
            <a:extLst>
              <a:ext uri="{FF2B5EF4-FFF2-40B4-BE49-F238E27FC236}">
                <a16:creationId xmlns:a16="http://schemas.microsoft.com/office/drawing/2014/main" id="{A9039F85-69B9-4EC4-82F0-D479B2EEA1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5609803"/>
            <a:ext cx="1214264" cy="12142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5EFC687-6168-427D-95C3-A7E5959D623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155473" y="151305"/>
            <a:ext cx="878205" cy="1164590"/>
          </a:xfrm>
          <a:prstGeom prst="rect">
            <a:avLst/>
          </a:prstGeom>
          <a:noFill/>
        </p:spPr>
      </p:pic>
    </p:spTree>
    <p:extLst>
      <p:ext uri="{BB962C8B-B14F-4D97-AF65-F5344CB8AC3E}">
        <p14:creationId xmlns:p14="http://schemas.microsoft.com/office/powerpoint/2010/main" val="4270246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NTPreCursivefk" panose="03000400000000000000" pitchFamily="66" charset="0"/>
              </a:rPr>
              <a:t>Books</a:t>
            </a:r>
            <a:endParaRPr lang="en-US" dirty="0">
              <a:latin typeface="NTPreCursivefk" panose="03000400000000000000"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63042"/>
            <a:ext cx="2828329" cy="2828329"/>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4183" y="281684"/>
            <a:ext cx="2847418" cy="199518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3928" y="4293096"/>
            <a:ext cx="5165080" cy="2457102"/>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3941" y="4365104"/>
            <a:ext cx="3177585" cy="2385094"/>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64288" y="2387736"/>
            <a:ext cx="1794495" cy="1794495"/>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36096" y="2342652"/>
            <a:ext cx="1631386" cy="1884661"/>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85106" y="1977367"/>
            <a:ext cx="2201717" cy="2204864"/>
          </a:xfrm>
          <a:prstGeom prst="rect">
            <a:avLst/>
          </a:prstGeom>
        </p:spPr>
      </p:pic>
      <p:pic>
        <p:nvPicPr>
          <p:cNvPr id="13" name="Picture 12"/>
          <p:cNvPicPr>
            <a:picLocks noChangeAspect="1"/>
          </p:cNvPicPr>
          <p:nvPr/>
        </p:nvPicPr>
        <p:blipFill rotWithShape="1">
          <a:blip r:embed="rId9">
            <a:extLst>
              <a:ext uri="{28A0092B-C50C-407E-A947-70E740481C1C}">
                <a14:useLocalDpi xmlns:a14="http://schemas.microsoft.com/office/drawing/2010/main" val="0"/>
              </a:ext>
            </a:extLst>
          </a:blip>
          <a:srcRect t="10101" r="13775" b="5901"/>
          <a:stretch/>
        </p:blipFill>
        <p:spPr>
          <a:xfrm>
            <a:off x="442187" y="2891371"/>
            <a:ext cx="2058392" cy="1503945"/>
          </a:xfrm>
          <a:prstGeom prst="rect">
            <a:avLst/>
          </a:prstGeom>
        </p:spPr>
      </p:pic>
    </p:spTree>
    <p:extLst>
      <p:ext uri="{BB962C8B-B14F-4D97-AF65-F5344CB8AC3E}">
        <p14:creationId xmlns:p14="http://schemas.microsoft.com/office/powerpoint/2010/main" val="1300180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pPr eaLnBrk="1" hangingPunct="1"/>
            <a:br>
              <a:rPr lang="en-GB" altLang="en-US" sz="4000" b="1" u="sng" dirty="0">
                <a:latin typeface="SassoonPrimaryInfant" pitchFamily="2" charset="0"/>
              </a:rPr>
            </a:br>
            <a:r>
              <a:rPr lang="en-GB" altLang="en-US" sz="4000" b="1" u="sng" dirty="0">
                <a:latin typeface="NTPreCursivefk" panose="03000400000000000000" pitchFamily="66" charset="0"/>
              </a:rPr>
              <a:t>Thank you for coming!</a:t>
            </a:r>
            <a:br>
              <a:rPr lang="en-GB" altLang="en-US" sz="4000" b="1" u="sng" dirty="0">
                <a:latin typeface="NTPreCursivefk" panose="03000400000000000000" pitchFamily="66" charset="0"/>
              </a:rPr>
            </a:br>
            <a:r>
              <a:rPr lang="en-GB" altLang="en-US" sz="4000" b="1" u="sng" dirty="0">
                <a:latin typeface="NTPreCursivefk" panose="03000400000000000000" pitchFamily="66" charset="0"/>
              </a:rPr>
              <a:t>We hope you have found it useful.</a:t>
            </a:r>
            <a:endParaRPr lang="en-US" altLang="en-US" sz="4000" b="1" u="sng" dirty="0">
              <a:latin typeface="NTPreCursivefk" panose="03000400000000000000" pitchFamily="66" charset="0"/>
            </a:endParaRPr>
          </a:p>
        </p:txBody>
      </p:sp>
      <p:sp>
        <p:nvSpPr>
          <p:cNvPr id="30723" name="Rectangle 3"/>
          <p:cNvSpPr>
            <a:spLocks noGrp="1" noChangeArrowheads="1"/>
          </p:cNvSpPr>
          <p:nvPr>
            <p:ph type="body" idx="1"/>
          </p:nvPr>
        </p:nvSpPr>
        <p:spPr/>
        <p:txBody>
          <a:bodyPr/>
          <a:lstStyle/>
          <a:p>
            <a:pPr algn="ctr" eaLnBrk="1" hangingPunct="1">
              <a:buFontTx/>
              <a:buNone/>
            </a:pPr>
            <a:endParaRPr lang="en-GB" altLang="en-US" sz="5400">
              <a:latin typeface="SassoonPrimaryInfant" pitchFamily="2" charset="0"/>
            </a:endParaRPr>
          </a:p>
          <a:p>
            <a:pPr algn="ctr" eaLnBrk="1" hangingPunct="1">
              <a:buFontTx/>
              <a:buNone/>
            </a:pPr>
            <a:endParaRPr lang="en-US" altLang="en-US" sz="5400">
              <a:latin typeface="SassoonPrimaryInfant" pitchFamily="2" charset="0"/>
            </a:endParaRPr>
          </a:p>
        </p:txBody>
      </p:sp>
      <p:pic>
        <p:nvPicPr>
          <p:cNvPr id="14341" name="Picture 8" descr="Smiley, Cartoon Smile design, logo Illustr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4437112"/>
            <a:ext cx="1029286" cy="1012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8325" y="1972221"/>
            <a:ext cx="4140572" cy="2092871"/>
          </a:xfrm>
          <a:prstGeom prst="rect">
            <a:avLst/>
          </a:prstGeom>
        </p:spPr>
      </p:pic>
      <p:pic>
        <p:nvPicPr>
          <p:cNvPr id="6" name="Picture 5">
            <a:extLst>
              <a:ext uri="{FF2B5EF4-FFF2-40B4-BE49-F238E27FC236}">
                <a16:creationId xmlns:a16="http://schemas.microsoft.com/office/drawing/2014/main" id="{1C6FBE52-B580-4BF3-8563-2537E5E8321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39552" y="435610"/>
            <a:ext cx="878205" cy="1164590"/>
          </a:xfrm>
          <a:prstGeom prst="rect">
            <a:avLst/>
          </a:prstGeom>
          <a:noFill/>
        </p:spPr>
      </p:pic>
    </p:spTree>
    <p:extLst>
      <p:ext uri="{BB962C8B-B14F-4D97-AF65-F5344CB8AC3E}">
        <p14:creationId xmlns:p14="http://schemas.microsoft.com/office/powerpoint/2010/main" val="16757233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500" fill="hold"/>
                                        <p:tgtEl>
                                          <p:spTgt spid="30722"/>
                                        </p:tgtEl>
                                        <p:attrNameLst>
                                          <p:attrName>ppt_w</p:attrName>
                                        </p:attrNameLst>
                                      </p:cBhvr>
                                      <p:tavLst>
                                        <p:tav tm="0">
                                          <p:val>
                                            <p:fltVal val="0"/>
                                          </p:val>
                                        </p:tav>
                                        <p:tav tm="100000">
                                          <p:val>
                                            <p:strVal val="#ppt_w"/>
                                          </p:val>
                                        </p:tav>
                                      </p:tavLst>
                                    </p:anim>
                                    <p:anim calcmode="lin" valueType="num">
                                      <p:cBhvr>
                                        <p:cTn id="8" dur="500" fill="hold"/>
                                        <p:tgtEl>
                                          <p:spTgt spid="30722"/>
                                        </p:tgtEl>
                                        <p:attrNameLst>
                                          <p:attrName>ppt_h</p:attrName>
                                        </p:attrNameLst>
                                      </p:cBhvr>
                                      <p:tavLst>
                                        <p:tav tm="0">
                                          <p:val>
                                            <p:fltVal val="0"/>
                                          </p:val>
                                        </p:tav>
                                        <p:tav tm="100000">
                                          <p:val>
                                            <p:strVal val="#ppt_h"/>
                                          </p:val>
                                        </p:tav>
                                      </p:tavLst>
                                    </p:anim>
                                    <p:anim calcmode="lin" valueType="num">
                                      <p:cBhvr>
                                        <p:cTn id="9" dur="500" fill="hold"/>
                                        <p:tgtEl>
                                          <p:spTgt spid="30722"/>
                                        </p:tgtEl>
                                        <p:attrNameLst>
                                          <p:attrName>style.rotation</p:attrName>
                                        </p:attrNameLst>
                                      </p:cBhvr>
                                      <p:tavLst>
                                        <p:tav tm="0">
                                          <p:val>
                                            <p:fltVal val="360"/>
                                          </p:val>
                                        </p:tav>
                                        <p:tav tm="100000">
                                          <p:val>
                                            <p:fltVal val="0"/>
                                          </p:val>
                                        </p:tav>
                                      </p:tavLst>
                                    </p:anim>
                                    <p:animEffect transition="in" filter="fade">
                                      <p:cBhvr>
                                        <p:cTn id="10" dur="500"/>
                                        <p:tgtEl>
                                          <p:spTgt spid="3072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nodePh="1">
                                  <p:stCondLst>
                                    <p:cond delay="0"/>
                                  </p:stCondLst>
                                  <p:endCondLst>
                                    <p:cond evt="begin" delay="0">
                                      <p:tn val="13"/>
                                    </p:cond>
                                  </p:endCondLst>
                                  <p:iterate type="lt">
                                    <p:tmPct val="10000"/>
                                  </p:iterate>
                                  <p:childTnLst>
                                    <p:set>
                                      <p:cBhvr>
                                        <p:cTn id="14" dur="1" fill="hold">
                                          <p:stCondLst>
                                            <p:cond delay="0"/>
                                          </p:stCondLst>
                                        </p:cTn>
                                        <p:tgtEl>
                                          <p:spTgt spid="30723">
                                            <p:txEl>
                                              <p:pRg st="0" end="0"/>
                                            </p:txEl>
                                          </p:spTgt>
                                        </p:tgtEl>
                                        <p:attrNameLst>
                                          <p:attrName>style.visibility</p:attrName>
                                        </p:attrNameLst>
                                      </p:cBhvr>
                                      <p:to>
                                        <p:strVal val="visible"/>
                                      </p:to>
                                    </p:set>
                                    <p:anim calcmode="lin" valueType="num">
                                      <p:cBhvr>
                                        <p:cTn id="15" dur="500" fill="hold"/>
                                        <p:tgtEl>
                                          <p:spTgt spid="3072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0723">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30723">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2051</TotalTime>
  <Words>1849</Words>
  <Application>Microsoft Office PowerPoint</Application>
  <PresentationFormat>On-screen Show (4:3)</PresentationFormat>
  <Paragraphs>111</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NTPreCursivefk</vt:lpstr>
      <vt:lpstr>SassoonCRInfant</vt:lpstr>
      <vt:lpstr>SassoonPrimaryInfant</vt:lpstr>
      <vt:lpstr>Office Theme</vt:lpstr>
      <vt:lpstr>Welcome to the Foundation Stage and Year one Reading and Phonics Workshop</vt:lpstr>
      <vt:lpstr>Research says…….</vt:lpstr>
      <vt:lpstr>BookTrust- reading with children</vt:lpstr>
      <vt:lpstr>Alison David - Help Your Child Love Reading </vt:lpstr>
      <vt:lpstr>Number of words</vt:lpstr>
      <vt:lpstr>PowerPoint Presentation</vt:lpstr>
      <vt:lpstr>Phonics Terminology</vt:lpstr>
      <vt:lpstr>Phonics Scheme </vt:lpstr>
      <vt:lpstr>Phase 1 - Nursery</vt:lpstr>
      <vt:lpstr>Phase 2 – 6 weeks </vt:lpstr>
      <vt:lpstr>Phase 3 – 12 weeks </vt:lpstr>
      <vt:lpstr>Phase 4 12 weeks in FS and 6 in Year 1</vt:lpstr>
      <vt:lpstr>Phase 5 – Year 1</vt:lpstr>
      <vt:lpstr>What your child will be bringing home!</vt:lpstr>
      <vt:lpstr>Home School phonics schemed reading books</vt:lpstr>
      <vt:lpstr>PowerPoint Presentation</vt:lpstr>
      <vt:lpstr>How you can help at home</vt:lpstr>
      <vt:lpstr>Games to play to support reading</vt:lpstr>
      <vt:lpstr>Books</vt:lpstr>
      <vt:lpstr> Thank you for coming! We hope you have found it useful.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Foundation Stage reading workshop</dc:title>
  <dc:creator>Lisa Phillips</dc:creator>
  <cp:lastModifiedBy>Lisa Phillips</cp:lastModifiedBy>
  <cp:revision>77</cp:revision>
  <dcterms:created xsi:type="dcterms:W3CDTF">2015-09-28T17:50:13Z</dcterms:created>
  <dcterms:modified xsi:type="dcterms:W3CDTF">2025-09-19T10:48:05Z</dcterms:modified>
</cp:coreProperties>
</file>