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CF78B-D16A-4B71-9B95-910D25EEEEA9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CC23D-60B4-46C6-B6D7-23AC65E226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477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CF78B-D16A-4B71-9B95-910D25EEEEA9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CC23D-60B4-46C6-B6D7-23AC65E226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333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CF78B-D16A-4B71-9B95-910D25EEEEA9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CC23D-60B4-46C6-B6D7-23AC65E226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647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CF78B-D16A-4B71-9B95-910D25EEEEA9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CC23D-60B4-46C6-B6D7-23AC65E226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421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CF78B-D16A-4B71-9B95-910D25EEEEA9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CC23D-60B4-46C6-B6D7-23AC65E226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46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CF78B-D16A-4B71-9B95-910D25EEEEA9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CC23D-60B4-46C6-B6D7-23AC65E226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79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CF78B-D16A-4B71-9B95-910D25EEEEA9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CC23D-60B4-46C6-B6D7-23AC65E226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221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CF78B-D16A-4B71-9B95-910D25EEEEA9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CC23D-60B4-46C6-B6D7-23AC65E226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574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CF78B-D16A-4B71-9B95-910D25EEEEA9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CC23D-60B4-46C6-B6D7-23AC65E226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943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CF78B-D16A-4B71-9B95-910D25EEEEA9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CC23D-60B4-46C6-B6D7-23AC65E226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267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CF78B-D16A-4B71-9B95-910D25EEEEA9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CC23D-60B4-46C6-B6D7-23AC65E226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973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3CF78B-D16A-4B71-9B95-910D25EEEEA9}" type="datetimeFigureOut">
              <a:rPr lang="en-GB" smtClean="0"/>
              <a:t>22/09/2022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CC23D-60B4-46C6-B6D7-23AC65E226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609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137511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NTPreCursivefk" panose="03000400000000000000" pitchFamily="66" charset="0"/>
              </a:rPr>
              <a:t>An Introduction to the EYFS</a:t>
            </a:r>
            <a:br>
              <a:rPr lang="en-GB" u="sng" dirty="0">
                <a:latin typeface="Century Gothic" panose="020B0502020202020204" pitchFamily="34" charset="0"/>
              </a:rPr>
            </a:br>
            <a:endParaRPr lang="en-GB" sz="3600" u="sng" dirty="0"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91759" y="2936508"/>
            <a:ext cx="4081414" cy="30610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966" y="2698840"/>
            <a:ext cx="4881154" cy="36608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627080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116818"/>
          </a:xfrm>
        </p:spPr>
        <p:txBody>
          <a:bodyPr/>
          <a:lstStyle/>
          <a:p>
            <a:pPr algn="ctr"/>
            <a:r>
              <a:rPr lang="en-GB" u="sng" dirty="0">
                <a:latin typeface="NTPreCursivefk" panose="03000400000000000000" pitchFamily="66" charset="0"/>
              </a:rPr>
              <a:t>What is the EYFS?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0526" y="1825624"/>
            <a:ext cx="10413274" cy="4326981"/>
          </a:xfrm>
        </p:spPr>
        <p:txBody>
          <a:bodyPr>
            <a:normAutofit/>
          </a:bodyPr>
          <a:lstStyle/>
          <a:p>
            <a:pPr fontAlgn="base"/>
            <a:endParaRPr lang="en-GB" dirty="0">
              <a:latin typeface="Century Gothic" panose="020B0502020202020204" pitchFamily="34" charset="0"/>
            </a:endParaRPr>
          </a:p>
          <a:p>
            <a:pPr marL="0" indent="0" fontAlgn="base">
              <a:buNone/>
            </a:pPr>
            <a:r>
              <a:rPr lang="en-GB" dirty="0">
                <a:latin typeface="NTPreCursivefk" panose="03000400000000000000" pitchFamily="66" charset="0"/>
              </a:rPr>
              <a:t>EYFS stands for Early Years Foundation Stage.</a:t>
            </a:r>
          </a:p>
          <a:p>
            <a:pPr marL="0" indent="0" fontAlgn="base">
              <a:buNone/>
            </a:pPr>
            <a:r>
              <a:rPr lang="en-GB" dirty="0">
                <a:latin typeface="NTPreCursivefk" panose="03000400000000000000" pitchFamily="66" charset="0"/>
              </a:rPr>
              <a:t>There seven areas of learning and development and Early Learning Goals that children should reach at age 5, usually the end of the reception year.</a:t>
            </a:r>
          </a:p>
          <a:p>
            <a:pPr marL="0" indent="0" fontAlgn="base">
              <a:buNone/>
            </a:pPr>
            <a:endParaRPr lang="en-GB" dirty="0">
              <a:latin typeface="Century Gothic" panose="020B0502020202020204" pitchFamily="34" charset="0"/>
            </a:endParaRPr>
          </a:p>
          <a:p>
            <a:pPr marL="0" indent="0" fontAlgn="base">
              <a:buNone/>
            </a:pPr>
            <a:r>
              <a:rPr lang="en-GB" dirty="0">
                <a:latin typeface="Century Gothic" panose="020B0502020202020204" pitchFamily="34" charset="0"/>
              </a:rPr>
              <a:t> </a:t>
            </a:r>
          </a:p>
          <a:p>
            <a:endParaRPr lang="en-GB" dirty="0"/>
          </a:p>
        </p:txBody>
      </p:sp>
      <p:sp>
        <p:nvSpPr>
          <p:cNvPr id="5" name="AutoShape 4" descr="Image result for EYF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6454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6979554" cy="586578"/>
          </a:xfrm>
        </p:spPr>
        <p:txBody>
          <a:bodyPr>
            <a:normAutofit fontScale="90000"/>
          </a:bodyPr>
          <a:lstStyle/>
          <a:p>
            <a:pPr algn="ctr"/>
            <a:br>
              <a:rPr lang="en-GB" u="sng" dirty="0">
                <a:latin typeface="Century Gothic" panose="020B0502020202020204" pitchFamily="34" charset="0"/>
              </a:rPr>
            </a:br>
            <a:br>
              <a:rPr lang="en-GB" u="sng" dirty="0">
                <a:latin typeface="Century Gothic" panose="020B0502020202020204" pitchFamily="34" charset="0"/>
              </a:rPr>
            </a:br>
            <a:br>
              <a:rPr lang="en-GB" u="sng" dirty="0">
                <a:latin typeface="Century Gothic" panose="020B0502020202020204" pitchFamily="34" charset="0"/>
              </a:rPr>
            </a:br>
            <a:r>
              <a:rPr lang="en-GB" u="sng" dirty="0">
                <a:latin typeface="NTPreCursivefk" panose="03000400000000000000" pitchFamily="66" charset="0"/>
              </a:rPr>
              <a:t>The seven areas of learning</a:t>
            </a:r>
            <a:br>
              <a:rPr lang="en-GB" u="sng" dirty="0">
                <a:latin typeface="NTPreCursivefk" panose="03000400000000000000" pitchFamily="66" charset="0"/>
              </a:rPr>
            </a:br>
            <a:endParaRPr lang="en-GB" u="sng" dirty="0">
              <a:latin typeface="NTPreCursivefk" panose="0300040000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53552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r>
              <a:rPr lang="en-GB" dirty="0">
                <a:latin typeface="NTPreCursivefk" panose="03000400000000000000" pitchFamily="66" charset="0"/>
              </a:rPr>
              <a:t>There are 3 Prime Areas of Learning and 4 Specific Areas of Learning. </a:t>
            </a:r>
          </a:p>
          <a:p>
            <a:r>
              <a:rPr lang="en-GB" dirty="0">
                <a:latin typeface="NTPreCursivefk" panose="03000400000000000000" pitchFamily="66" charset="0"/>
              </a:rPr>
              <a:t>The 3 Primes areas </a:t>
            </a:r>
            <a:r>
              <a:rPr lang="en-GB" dirty="0">
                <a:solidFill>
                  <a:srgbClr val="FF0000"/>
                </a:solidFill>
                <a:latin typeface="NTPreCursivefk" panose="03000400000000000000" pitchFamily="66" charset="0"/>
              </a:rPr>
              <a:t>Personal, Social and Emotional Development</a:t>
            </a:r>
            <a:r>
              <a:rPr lang="en-GB" dirty="0">
                <a:latin typeface="NTPreCursivefk" panose="03000400000000000000" pitchFamily="66" charset="0"/>
              </a:rPr>
              <a:t>, </a:t>
            </a:r>
            <a:r>
              <a:rPr lang="en-GB" dirty="0">
                <a:solidFill>
                  <a:srgbClr val="FFC000"/>
                </a:solidFill>
                <a:latin typeface="NTPreCursivefk" panose="03000400000000000000" pitchFamily="66" charset="0"/>
              </a:rPr>
              <a:t>Communication and Language </a:t>
            </a:r>
            <a:r>
              <a:rPr lang="en-GB" dirty="0">
                <a:latin typeface="NTPreCursivefk" panose="03000400000000000000" pitchFamily="66" charset="0"/>
              </a:rPr>
              <a:t>and </a:t>
            </a:r>
            <a:r>
              <a:rPr lang="en-GB" dirty="0">
                <a:solidFill>
                  <a:srgbClr val="00B050"/>
                </a:solidFill>
                <a:latin typeface="NTPreCursivefk" panose="03000400000000000000" pitchFamily="66" charset="0"/>
              </a:rPr>
              <a:t>Physical Development.</a:t>
            </a:r>
          </a:p>
          <a:p>
            <a:r>
              <a:rPr lang="en-GB" dirty="0">
                <a:latin typeface="NTPreCursivefk" panose="03000400000000000000" pitchFamily="66" charset="0"/>
              </a:rPr>
              <a:t>The 4 Specific areas are </a:t>
            </a:r>
            <a:r>
              <a:rPr lang="en-GB" dirty="0">
                <a:solidFill>
                  <a:schemeClr val="accent4">
                    <a:lumMod val="60000"/>
                    <a:lumOff val="40000"/>
                  </a:schemeClr>
                </a:solidFill>
                <a:latin typeface="NTPreCursivefk" panose="03000400000000000000" pitchFamily="66" charset="0"/>
              </a:rPr>
              <a:t>Literacy</a:t>
            </a:r>
            <a:r>
              <a:rPr lang="en-GB" dirty="0">
                <a:latin typeface="NTPreCursivefk" panose="03000400000000000000" pitchFamily="66" charset="0"/>
              </a:rPr>
              <a:t>, </a:t>
            </a:r>
            <a:r>
              <a:rPr lang="en-GB" dirty="0">
                <a:solidFill>
                  <a:srgbClr val="00B0F0"/>
                </a:solidFill>
                <a:latin typeface="NTPreCursivefk" panose="03000400000000000000" pitchFamily="66" charset="0"/>
              </a:rPr>
              <a:t>Mathematics</a:t>
            </a:r>
            <a:r>
              <a:rPr lang="en-GB" dirty="0">
                <a:latin typeface="NTPreCursivefk" panose="03000400000000000000" pitchFamily="66" charset="0"/>
              </a:rPr>
              <a:t>, </a:t>
            </a:r>
            <a:r>
              <a:rPr lang="en-GB" dirty="0">
                <a:solidFill>
                  <a:srgbClr val="92D050"/>
                </a:solidFill>
                <a:latin typeface="NTPreCursivefk" panose="03000400000000000000" pitchFamily="66" charset="0"/>
              </a:rPr>
              <a:t>Understanding the World</a:t>
            </a:r>
            <a:r>
              <a:rPr lang="en-GB" dirty="0">
                <a:latin typeface="NTPreCursivefk" panose="03000400000000000000" pitchFamily="66" charset="0"/>
              </a:rPr>
              <a:t> and </a:t>
            </a:r>
            <a:r>
              <a:rPr lang="en-GB" dirty="0">
                <a:solidFill>
                  <a:srgbClr val="7030A0"/>
                </a:solidFill>
                <a:latin typeface="NTPreCursivefk" panose="03000400000000000000" pitchFamily="66" charset="0"/>
              </a:rPr>
              <a:t>Expressive Arts and Design.</a:t>
            </a:r>
          </a:p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Within each area there are sub-areas which all add up to 17 areas altogether. </a:t>
            </a:r>
          </a:p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The development statements in months and their order should not be taken as necessary steps for individual children. They should not be used as checklists. The age/stage bands overlap because these are not fixed age boundaries but suggest a typical range of development. </a:t>
            </a:r>
          </a:p>
          <a:p>
            <a:pPr marL="0" indent="0">
              <a:buNone/>
            </a:pPr>
            <a:endParaRPr lang="en-GB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69665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NTPreCursivefk" panose="03000400000000000000" pitchFamily="66" charset="0"/>
              </a:rPr>
              <a:t>Personal, Social and Emotional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This prime area underpins all areas of learning. There are 3 areas within PSED are </a:t>
            </a:r>
          </a:p>
          <a:p>
            <a:r>
              <a:rPr lang="en-GB" dirty="0">
                <a:latin typeface="NTPreCursivefk" panose="03000400000000000000" pitchFamily="66" charset="0"/>
              </a:rPr>
              <a:t>Building Relationships</a:t>
            </a:r>
          </a:p>
          <a:p>
            <a:r>
              <a:rPr lang="en-GB" dirty="0">
                <a:latin typeface="NTPreCursivefk" panose="03000400000000000000" pitchFamily="66" charset="0"/>
              </a:rPr>
              <a:t>Self Regulation</a:t>
            </a:r>
          </a:p>
          <a:p>
            <a:r>
              <a:rPr lang="en-GB" dirty="0">
                <a:latin typeface="NTPreCursivefk" panose="03000400000000000000" pitchFamily="66" charset="0"/>
              </a:rPr>
              <a:t>Managing Self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9391" y="2652484"/>
            <a:ext cx="2145031" cy="2860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519" y="4256677"/>
            <a:ext cx="1883772" cy="25116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0412" y="4205514"/>
            <a:ext cx="3156858" cy="2367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456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latin typeface="NTPreCursivefk" panose="03000400000000000000" pitchFamily="66" charset="0"/>
              </a:rPr>
              <a:t>Physical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There are 2 areas of learning within Physical Development.</a:t>
            </a:r>
          </a:p>
          <a:p>
            <a:r>
              <a:rPr lang="en-GB" dirty="0">
                <a:latin typeface="NTPreCursivefk" panose="03000400000000000000" pitchFamily="66" charset="0"/>
              </a:rPr>
              <a:t>Fine Motor Skills</a:t>
            </a:r>
          </a:p>
          <a:p>
            <a:r>
              <a:rPr lang="en-GB" dirty="0">
                <a:latin typeface="NTPreCursivefk" panose="03000400000000000000" pitchFamily="66" charset="0"/>
              </a:rPr>
              <a:t>Gross Motor Skills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356565" y="2939211"/>
            <a:ext cx="4058195" cy="30436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65" y="3746931"/>
            <a:ext cx="3657601" cy="27432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28375" y="3797301"/>
            <a:ext cx="3497942" cy="2623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252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latin typeface="NTPreCursivefk" panose="03000400000000000000" pitchFamily="66" charset="0"/>
              </a:rPr>
              <a:t>Communication and Language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Communication and Language includes 2 areas</a:t>
            </a:r>
          </a:p>
          <a:p>
            <a:r>
              <a:rPr lang="en-GB" dirty="0">
                <a:latin typeface="NTPreCursivefk" panose="03000400000000000000" pitchFamily="66" charset="0"/>
              </a:rPr>
              <a:t>Speaking</a:t>
            </a:r>
          </a:p>
          <a:p>
            <a:r>
              <a:rPr lang="en-GB" dirty="0">
                <a:latin typeface="NTPreCursivefk" panose="03000400000000000000" pitchFamily="66" charset="0"/>
              </a:rPr>
              <a:t>Listening and Attention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3360" y="2425587"/>
            <a:ext cx="3742508" cy="28068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9008" y="4350090"/>
            <a:ext cx="2790372" cy="20927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212" y="2798411"/>
            <a:ext cx="2764428" cy="3685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5075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latin typeface="NTPreCursivefk" panose="03000400000000000000" pitchFamily="66" charset="0"/>
              </a:rPr>
              <a:t>Literacy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Within Literacy are the areas of</a:t>
            </a:r>
          </a:p>
          <a:p>
            <a:r>
              <a:rPr lang="en-GB" dirty="0">
                <a:latin typeface="NTPreCursivefk" panose="03000400000000000000" pitchFamily="66" charset="0"/>
              </a:rPr>
              <a:t>Comprehension</a:t>
            </a:r>
          </a:p>
          <a:p>
            <a:r>
              <a:rPr lang="en-GB" dirty="0">
                <a:latin typeface="NTPreCursivefk" panose="03000400000000000000" pitchFamily="66" charset="0"/>
              </a:rPr>
              <a:t>Writing</a:t>
            </a:r>
          </a:p>
          <a:p>
            <a:r>
              <a:rPr lang="en-GB" dirty="0">
                <a:latin typeface="NTPreCursivefk" panose="03000400000000000000" pitchFamily="66" charset="0"/>
              </a:rPr>
              <a:t>Word Reading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8080" y="1027906"/>
            <a:ext cx="4454434" cy="33408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9" y="3922123"/>
            <a:ext cx="3914502" cy="29358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213" y="2760186"/>
            <a:ext cx="2952204" cy="3936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5249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latin typeface="NTPreCursivefk" panose="03000400000000000000" pitchFamily="66" charset="0"/>
              </a:rPr>
              <a:t>Mathematics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Within Mathematics is</a:t>
            </a:r>
          </a:p>
          <a:p>
            <a:r>
              <a:rPr lang="en-GB" dirty="0">
                <a:latin typeface="NTPreCursivefk" panose="03000400000000000000" pitchFamily="66" charset="0"/>
              </a:rPr>
              <a:t>Number</a:t>
            </a:r>
          </a:p>
          <a:p>
            <a:r>
              <a:rPr lang="en-GB" dirty="0">
                <a:latin typeface="NTPreCursivefk" panose="03000400000000000000" pitchFamily="66" charset="0"/>
              </a:rPr>
              <a:t>Numerical Patterns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2983" y="581296"/>
            <a:ext cx="3857899" cy="28934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651" y="3820885"/>
            <a:ext cx="3614057" cy="27105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92888" y="3170078"/>
            <a:ext cx="3771537" cy="2828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5105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latin typeface="NTPreCursivefk" panose="03000400000000000000" pitchFamily="66" charset="0"/>
              </a:rPr>
              <a:t>The World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Within Understanding of the World there are 3 areas</a:t>
            </a:r>
          </a:p>
          <a:p>
            <a:r>
              <a:rPr lang="en-GB" dirty="0">
                <a:latin typeface="NTPreCursivefk" panose="03000400000000000000" pitchFamily="66" charset="0"/>
              </a:rPr>
              <a:t>People, Culture and Communities</a:t>
            </a:r>
          </a:p>
          <a:p>
            <a:r>
              <a:rPr lang="en-GB" dirty="0">
                <a:latin typeface="NTPreCursivefk" panose="03000400000000000000" pitchFamily="66" charset="0"/>
              </a:rPr>
              <a:t>Past and Present</a:t>
            </a:r>
          </a:p>
          <a:p>
            <a:r>
              <a:rPr lang="en-GB" dirty="0">
                <a:latin typeface="NTPreCursivefk" panose="03000400000000000000" pitchFamily="66" charset="0"/>
              </a:rPr>
              <a:t>The Natural World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870577" y="1941979"/>
            <a:ext cx="2913528" cy="21851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776" y="2707014"/>
            <a:ext cx="3451412" cy="25885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144679"/>
            <a:ext cx="3312459" cy="248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0438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latin typeface="NTPreCursivefk" panose="03000400000000000000" pitchFamily="66" charset="0"/>
              </a:rPr>
              <a:t>Expressive Arts and Design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NTPreCursivefk" panose="03000400000000000000" pitchFamily="66" charset="0"/>
              </a:rPr>
              <a:t>Within Expressive Arts and Design are 2 areas</a:t>
            </a:r>
          </a:p>
          <a:p>
            <a:r>
              <a:rPr lang="en-GB" dirty="0">
                <a:latin typeface="NTPreCursivefk" panose="03000400000000000000" pitchFamily="66" charset="0"/>
              </a:rPr>
              <a:t>Being imaginative and Expressive</a:t>
            </a:r>
          </a:p>
          <a:p>
            <a:r>
              <a:rPr lang="en-GB" dirty="0">
                <a:latin typeface="NTPreCursivefk" panose="03000400000000000000" pitchFamily="66" charset="0"/>
              </a:rPr>
              <a:t>Creating with Materials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9897" y="525276"/>
            <a:ext cx="2131359" cy="28418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095" y="4174892"/>
            <a:ext cx="2365188" cy="177389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87" y="3494741"/>
            <a:ext cx="3756213" cy="281715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141" y="3585370"/>
            <a:ext cx="3953435" cy="2965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1294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EBFBDD-6D7F-43CE-ACA8-4846F1446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NTPreCursivefk" panose="03000400000000000000" pitchFamily="66" charset="0"/>
              </a:rPr>
              <a:t>Workshops for Parents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2E632B-AE60-4D54-8503-E5E4FCF031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NTPreCursivefk" panose="03000400000000000000" pitchFamily="66" charset="0"/>
              </a:rPr>
              <a:t>Reading workshop – today</a:t>
            </a:r>
          </a:p>
          <a:p>
            <a:r>
              <a:rPr lang="en-GB" dirty="0">
                <a:latin typeface="NTPreCursivefk" panose="03000400000000000000" pitchFamily="66" charset="0"/>
              </a:rPr>
              <a:t>Maths workshop</a:t>
            </a:r>
          </a:p>
          <a:p>
            <a:r>
              <a:rPr lang="en-GB" dirty="0">
                <a:latin typeface="NTPreCursivefk" panose="03000400000000000000" pitchFamily="66" charset="0"/>
              </a:rPr>
              <a:t>Writing workshop</a:t>
            </a:r>
          </a:p>
          <a:p>
            <a:endParaRPr lang="en-GB" dirty="0"/>
          </a:p>
          <a:p>
            <a:r>
              <a:rPr lang="en-GB" dirty="0">
                <a:latin typeface="NTPreCursivefk" panose="03000400000000000000" pitchFamily="66" charset="0"/>
              </a:rPr>
              <a:t>Seesaw </a:t>
            </a:r>
          </a:p>
        </p:txBody>
      </p:sp>
    </p:spTree>
    <p:extLst>
      <p:ext uri="{BB962C8B-B14F-4D97-AF65-F5344CB8AC3E}">
        <p14:creationId xmlns:p14="http://schemas.microsoft.com/office/powerpoint/2010/main" val="28077504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</TotalTime>
  <Words>299</Words>
  <Application>Microsoft Office PowerPoint</Application>
  <PresentationFormat>Widescreen</PresentationFormat>
  <Paragraphs>56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Century Gothic</vt:lpstr>
      <vt:lpstr>NTPreCursivefk</vt:lpstr>
      <vt:lpstr>Office Theme</vt:lpstr>
      <vt:lpstr>An Introduction to the EYFS </vt:lpstr>
      <vt:lpstr>What is the EYFS?  </vt:lpstr>
      <vt:lpstr>   The seven areas of learning </vt:lpstr>
      <vt:lpstr>Personal, Social and Emotional Development</vt:lpstr>
      <vt:lpstr>Physical Development</vt:lpstr>
      <vt:lpstr>Communication and Language</vt:lpstr>
      <vt:lpstr>Literacy</vt:lpstr>
      <vt:lpstr>Mathematics</vt:lpstr>
      <vt:lpstr>The World</vt:lpstr>
      <vt:lpstr>Expressive Arts and Design</vt:lpstr>
      <vt:lpstr>Workshops for Parents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introduction to the EYFS L Phillips 2019</dc:title>
  <dc:creator>Administrator</dc:creator>
  <cp:lastModifiedBy>Lynsey Irish</cp:lastModifiedBy>
  <cp:revision>26</cp:revision>
  <dcterms:created xsi:type="dcterms:W3CDTF">2019-05-19T18:03:47Z</dcterms:created>
  <dcterms:modified xsi:type="dcterms:W3CDTF">2022-09-22T10:01:34Z</dcterms:modified>
</cp:coreProperties>
</file>