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sldIdLst>
    <p:sldId id="256" r:id="rId5"/>
    <p:sldId id="289" r:id="rId6"/>
    <p:sldId id="290" r:id="rId7"/>
    <p:sldId id="291" r:id="rId8"/>
    <p:sldId id="282" r:id="rId9"/>
    <p:sldId id="294" r:id="rId10"/>
    <p:sldId id="295" r:id="rId11"/>
    <p:sldId id="288" r:id="rId12"/>
    <p:sldId id="293" r:id="rId13"/>
    <p:sldId id="277" r:id="rId14"/>
    <p:sldId id="296" r:id="rId15"/>
    <p:sldId id="298" r:id="rId16"/>
    <p:sldId id="297" r:id="rId17"/>
    <p:sldId id="299" r:id="rId18"/>
    <p:sldId id="300" r:id="rId1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5982880-A112-0FAF-17CD-38854F75290C}" v="217" dt="2025-09-08T12:42:00.547"/>
    <p1510:client id="{2A617702-C0BD-9E51-0192-574937D9921C}" v="27" dt="2025-09-09T14:03:09.596"/>
    <p1510:client id="{758B58E1-0019-3861-7206-6640393186DD}" v="83" dt="2025-09-08T13:17:43.554"/>
    <p1510:client id="{E2E66BEC-CF07-FC0B-FB99-7E87262CF89A}" v="188" dt="2025-09-08T13:12:20.0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6753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5365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0101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9643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09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7365875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66403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46791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8274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1958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9436259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56955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8179419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7494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1882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4696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930">
              <a:srgbClr val="D6D6D6"/>
            </a:gs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27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211C7-4CB5-4E8A-9DF2-9AFB4796490D}" type="datetimeFigureOut">
              <a:rPr lang="en-GB" smtClean="0"/>
              <a:t>17/09/2025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E26FF72-9273-4727-BF87-AB23F26176D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94397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  <p:sldLayoutId id="2147483708" r:id="rId12"/>
    <p:sldLayoutId id="2147483709" r:id="rId13"/>
    <p:sldLayoutId id="2147483710" r:id="rId14"/>
    <p:sldLayoutId id="2147483711" r:id="rId15"/>
    <p:sldLayoutId id="214748371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llukins@eastoverschool.co.uk" TargetMode="External"/><Relationship Id="rId2" Type="http://schemas.openxmlformats.org/officeDocument/2006/relationships/hyperlink" Target="mailto:pwarren@eastoverschool.co.uk" TargetMode="Externa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GB" b="1" u="sng">
                <a:solidFill>
                  <a:schemeClr val="tx1"/>
                </a:solidFill>
                <a:latin typeface="Century Gothic" panose="020B0502020202020204" pitchFamily="34" charset="0"/>
              </a:rPr>
              <a:t>Welcome to Year 5</a:t>
            </a:r>
            <a:br>
              <a:rPr lang="en-GB"/>
            </a:b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600" b="1">
                <a:solidFill>
                  <a:schemeClr val="tx1"/>
                </a:solidFill>
                <a:latin typeface="Century Gothic" panose="020B0502020202020204" pitchFamily="34" charset="0"/>
              </a:rPr>
              <a:t>  </a:t>
            </a:r>
          </a:p>
        </p:txBody>
      </p:sp>
      <p:pic>
        <p:nvPicPr>
          <p:cNvPr id="5" name="Picture 4" descr="Logo">
            <a:extLst>
              <a:ext uri="{FF2B5EF4-FFF2-40B4-BE49-F238E27FC236}">
                <a16:creationId xmlns:a16="http://schemas.microsoft.com/office/drawing/2014/main" id="{1CA428F4-27D1-FCE5-DA93-E3152A9A4C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72587" y="1351"/>
            <a:ext cx="2743200" cy="36406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82669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39"/>
            <a:ext cx="9487399" cy="4538265"/>
          </a:xfrm>
        </p:spPr>
        <p:txBody>
          <a:bodyPr>
            <a:noAutofit/>
          </a:bodyPr>
          <a:lstStyle/>
          <a:p>
            <a:pPr algn="ctr"/>
            <a:r>
              <a:rPr lang="en-GB" sz="3200" b="1" u="sng" dirty="0">
                <a:solidFill>
                  <a:schemeClr val="tx1"/>
                </a:solidFill>
                <a:latin typeface="Century Gothic"/>
              </a:rPr>
              <a:t>Attendance</a:t>
            </a:r>
          </a:p>
          <a:p>
            <a:pPr algn="ctr"/>
            <a:endParaRPr lang="en-GB" sz="3200" b="1" u="sng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/>
              </a:rPr>
              <a:t>Gates open at 8:35</a:t>
            </a:r>
          </a:p>
          <a:p>
            <a:pPr algn="ctr"/>
            <a:r>
              <a:rPr lang="en-GB" sz="3200" b="1" dirty="0">
                <a:solidFill>
                  <a:schemeClr val="tx1"/>
                </a:solidFill>
                <a:latin typeface="Century Gothic"/>
              </a:rPr>
              <a:t>School registration is at 8:45</a:t>
            </a:r>
          </a:p>
          <a:p>
            <a:pPr algn="ctr"/>
            <a:endParaRPr lang="en-GB" sz="320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/>
              </a:rPr>
              <a:t>Pick up at 15:10. 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/>
              </a:rPr>
              <a:t>Parental permission can be given to allow children to walk home independently.</a:t>
            </a:r>
          </a:p>
          <a:p>
            <a:pPr algn="ctr"/>
            <a:r>
              <a:rPr lang="en-GB" sz="3200" dirty="0">
                <a:solidFill>
                  <a:schemeClr val="tx1"/>
                </a:solidFill>
                <a:latin typeface="Century Gothic"/>
              </a:rPr>
              <a:t>Phones can be brought in, held by teachers until the end of the day. </a:t>
            </a:r>
            <a:endParaRPr lang="en-GB" sz="3200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441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2400" b="1" u="sng">
                <a:solidFill>
                  <a:schemeClr val="tx1"/>
                </a:solidFill>
                <a:latin typeface="Century Gothic" panose="020B0502020202020204" pitchFamily="34" charset="0"/>
              </a:rPr>
              <a:t>Uniform</a:t>
            </a:r>
          </a:p>
          <a:p>
            <a:pPr algn="l"/>
            <a:endParaRPr lang="en-GB" sz="2400" b="1" u="sng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l"/>
            <a:r>
              <a:rPr lang="en-GB" sz="24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Grey skirt/pinafore dress</a:t>
            </a:r>
          </a:p>
          <a:p>
            <a:pPr algn="l"/>
            <a:r>
              <a:rPr lang="en-GB" sz="24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Smart grey trousers or tailored shorts</a:t>
            </a:r>
          </a:p>
          <a:p>
            <a:pPr algn="l"/>
            <a:r>
              <a:rPr lang="en-GB" sz="24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  polo shirt</a:t>
            </a:r>
          </a:p>
          <a:p>
            <a:pPr algn="l"/>
            <a:r>
              <a:rPr lang="en-GB" sz="24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Red sweatshirt / cardigan</a:t>
            </a:r>
          </a:p>
          <a:p>
            <a:pPr algn="l"/>
            <a:r>
              <a:rPr lang="en-GB" sz="24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24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Sensible black shoes with low heels to give firm support or for the summer plain white sensible sandals with enclosed toes.</a:t>
            </a:r>
          </a:p>
          <a:p>
            <a:pPr algn="l"/>
            <a:r>
              <a:rPr lang="en-GB" sz="24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Hair should be tied back and cut neatly. It must not be tinted or coloured. </a:t>
            </a:r>
          </a:p>
          <a:p>
            <a:pPr algn="l"/>
            <a:r>
              <a:rPr lang="en-GB" sz="2400" b="1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2400" b="0" i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l"/>
            <a:endParaRPr lang="en-GB" sz="2400" b="0" i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ctr"/>
            <a:endParaRPr lang="en-GB" sz="3200" b="1" u="sng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 u="sng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7921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964" y="-469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>
                <a:solidFill>
                  <a:schemeClr val="tx1"/>
                </a:solidFill>
                <a:latin typeface="Century Gothic" panose="020B0502020202020204" pitchFamily="34" charset="0"/>
              </a:rPr>
              <a:t>PE kit</a:t>
            </a:r>
          </a:p>
          <a:p>
            <a:pPr algn="ctr"/>
            <a:endParaRPr lang="en-GB" sz="3200" b="1" u="sng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>
                <a:solidFill>
                  <a:schemeClr val="tx1"/>
                </a:solidFill>
                <a:latin typeface="Century Gothic" panose="020B0502020202020204" pitchFamily="34" charset="0"/>
              </a:rPr>
              <a:t>Children have PE on Mondays</a:t>
            </a:r>
          </a:p>
          <a:p>
            <a:pPr algn="l"/>
            <a:r>
              <a:rPr lang="en-GB" sz="32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Red T-shirt (plain)</a:t>
            </a:r>
          </a:p>
          <a:p>
            <a:pPr algn="l"/>
            <a:r>
              <a:rPr lang="en-GB" sz="32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shorts</a:t>
            </a:r>
          </a:p>
          <a:p>
            <a:pPr algn="l"/>
            <a:r>
              <a:rPr lang="en-GB" sz="32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trainers</a:t>
            </a:r>
          </a:p>
          <a:p>
            <a:pPr algn="l"/>
            <a:r>
              <a:rPr lang="en-GB" sz="32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White socks</a:t>
            </a:r>
          </a:p>
          <a:p>
            <a:pPr algn="l"/>
            <a:r>
              <a:rPr lang="en-GB" sz="3200" b="0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Black tracksuit bottoms (in colder weather)</a:t>
            </a:r>
          </a:p>
          <a:p>
            <a:pPr algn="l"/>
            <a:r>
              <a:rPr lang="en-GB" sz="3200">
                <a:solidFill>
                  <a:srgbClr val="444444"/>
                </a:solidFill>
                <a:latin typeface="Century Gothic" panose="020B0502020202020204" pitchFamily="34" charset="0"/>
              </a:rPr>
              <a:t>No brands/logos</a:t>
            </a:r>
            <a:endParaRPr lang="en-GB" sz="3200" b="0" i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  <a:p>
            <a:pPr algn="l"/>
            <a:r>
              <a:rPr lang="en-GB" sz="3200" b="1" i="0">
                <a:solidFill>
                  <a:srgbClr val="444444"/>
                </a:solidFill>
                <a:effectLst/>
                <a:latin typeface="Century Gothic" panose="020B0502020202020204" pitchFamily="34" charset="0"/>
              </a:rPr>
              <a:t>All clothing should be clearly marked with your child’s name.</a:t>
            </a:r>
            <a:endParaRPr lang="en-GB" sz="3200" b="0" i="0">
              <a:solidFill>
                <a:srgbClr val="444444"/>
              </a:solidFill>
              <a:effectLst/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29148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6109612"/>
          </a:xfrm>
        </p:spPr>
        <p:txBody>
          <a:bodyPr>
            <a:noAutofit/>
          </a:bodyPr>
          <a:lstStyle/>
          <a:p>
            <a:pPr algn="ctr"/>
            <a:r>
              <a:rPr lang="en-GB" sz="3200" b="1" u="sng">
                <a:solidFill>
                  <a:schemeClr val="tx1"/>
                </a:solidFill>
                <a:latin typeface="Century Gothic"/>
              </a:rPr>
              <a:t>Homework expectations</a:t>
            </a:r>
          </a:p>
          <a:p>
            <a:pPr algn="ctr"/>
            <a:endParaRPr lang="en-GB" sz="32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l">
              <a:buFont typeface="Calibri"/>
              <a:buChar char="-"/>
            </a:pPr>
            <a:r>
              <a:rPr lang="en-GB" sz="3200">
                <a:solidFill>
                  <a:schemeClr val="tx1"/>
                </a:solidFill>
                <a:latin typeface="Century Gothic"/>
              </a:rPr>
              <a:t>15 minutes on Times Tables Rockstars, three times a week. – Can be completed between 7:00am and 8:00pm.</a:t>
            </a:r>
          </a:p>
          <a:p>
            <a:pPr algn="l">
              <a:buFont typeface="Calibri"/>
              <a:buChar char="-"/>
            </a:pPr>
            <a:r>
              <a:rPr lang="en-GB" sz="3200">
                <a:solidFill>
                  <a:schemeClr val="tx1"/>
                </a:solidFill>
                <a:latin typeface="Century Gothic"/>
              </a:rPr>
              <a:t>1 play through of set task everyday on Emile.</a:t>
            </a:r>
            <a:endParaRPr lang="en-GB" sz="3200" b="1">
              <a:solidFill>
                <a:schemeClr val="tx1"/>
              </a:solidFill>
              <a:latin typeface="Century Gothic"/>
            </a:endParaRPr>
          </a:p>
          <a:p>
            <a:pPr marL="457200" indent="-457200" algn="l">
              <a:buFont typeface="Calibri"/>
              <a:buChar char="-"/>
            </a:pPr>
            <a:r>
              <a:rPr lang="en-GB" sz="3200">
                <a:solidFill>
                  <a:schemeClr val="tx1"/>
                </a:solidFill>
                <a:latin typeface="Century Gothic"/>
              </a:rPr>
              <a:t>Reading will take place in school every morning. If they read at home, there is no need to record this. </a:t>
            </a:r>
          </a:p>
          <a:p>
            <a:pPr marL="457200" indent="-457200" algn="l">
              <a:buFont typeface="Calibri"/>
              <a:buChar char="-"/>
            </a:pPr>
            <a:r>
              <a:rPr lang="en-GB" sz="3200">
                <a:solidFill>
                  <a:schemeClr val="tx1"/>
                </a:solidFill>
                <a:latin typeface="Century Gothic"/>
              </a:rPr>
              <a:t>Reading records kept in school, passwords will be sent home. </a:t>
            </a:r>
          </a:p>
          <a:p>
            <a:pPr algn="ctr"/>
            <a:endParaRPr lang="en-GB" sz="3200">
              <a:solidFill>
                <a:schemeClr val="tx1"/>
              </a:solidFill>
            </a:endParaRPr>
          </a:p>
          <a:p>
            <a:pPr algn="ctr"/>
            <a:endParaRPr lang="en-GB" sz="3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43802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E8D002-EC78-4F14-81F3-D5EDC2AFFC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Emile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6F64742-66D0-4F47-9AF3-1064E8EF23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2765" y="1472476"/>
            <a:ext cx="10706470" cy="4481217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573EB7-929B-4EE6-AD00-7EC90CB928FA}"/>
              </a:ext>
            </a:extLst>
          </p:cNvPr>
          <p:cNvSpPr txBox="1"/>
          <p:nvPr/>
        </p:nvSpPr>
        <p:spPr>
          <a:xfrm>
            <a:off x="742765" y="5476639"/>
            <a:ext cx="11736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/>
              <a:t>Children are set a new task every week, this needs to be practiced </a:t>
            </a:r>
          </a:p>
          <a:p>
            <a:r>
              <a:rPr lang="en-GB" sz="2800"/>
              <a:t>everyday as these are the week’s spellings.</a:t>
            </a:r>
          </a:p>
        </p:txBody>
      </p:sp>
    </p:spTree>
    <p:extLst>
      <p:ext uri="{BB962C8B-B14F-4D97-AF65-F5344CB8AC3E}">
        <p14:creationId xmlns:p14="http://schemas.microsoft.com/office/powerpoint/2010/main" val="124421088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C38C60-2754-4C30-9873-855733D92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err="1"/>
              <a:t>TTRockstars</a:t>
            </a: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28D8AC1-0D67-4D23-8A5D-1B7E3F6576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960" y="1870783"/>
            <a:ext cx="4416937" cy="437761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379F121-382E-471D-879E-3ED965196A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75668" y="1718708"/>
            <a:ext cx="6868823" cy="2666861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7B9A16C-DC1F-4504-8F74-7757C278BC0B}"/>
              </a:ext>
            </a:extLst>
          </p:cNvPr>
          <p:cNvSpPr txBox="1"/>
          <p:nvPr/>
        </p:nvSpPr>
        <p:spPr>
          <a:xfrm>
            <a:off x="5273336" y="4838330"/>
            <a:ext cx="6816290" cy="923330"/>
          </a:xfrm>
          <a:prstGeom prst="rect">
            <a:avLst/>
          </a:prstGeom>
          <a:noFill/>
        </p:spPr>
        <p:txBody>
          <a:bodyPr wrap="none" lIns="91440" tIns="45720" rIns="91440" bIns="45720" rtlCol="0" anchor="t">
            <a:spAutoFit/>
          </a:bodyPr>
          <a:lstStyle/>
          <a:p>
            <a:r>
              <a:rPr lang="en-GB"/>
              <a:t>Children can view how many minutes they’ve completed by</a:t>
            </a:r>
          </a:p>
          <a:p>
            <a:r>
              <a:rPr lang="en-GB"/>
              <a:t>clicking their username, my stats and then see their daily total.</a:t>
            </a:r>
          </a:p>
          <a:p>
            <a:r>
              <a:rPr lang="en-GB"/>
              <a:t>It’s fifteen minutes of practice, not fifteen minutes on the app.</a:t>
            </a:r>
          </a:p>
        </p:txBody>
      </p:sp>
    </p:spTree>
    <p:extLst>
      <p:ext uri="{BB962C8B-B14F-4D97-AF65-F5344CB8AC3E}">
        <p14:creationId xmlns:p14="http://schemas.microsoft.com/office/powerpoint/2010/main" val="172516383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2590" y="548640"/>
            <a:ext cx="9487399" cy="4328160"/>
          </a:xfrm>
        </p:spPr>
        <p:txBody>
          <a:bodyPr>
            <a:noAutofit/>
          </a:bodyPr>
          <a:lstStyle/>
          <a:p>
            <a:pPr algn="ctr"/>
            <a:r>
              <a:rPr lang="en-GB" sz="3200" b="1" u="sng">
                <a:solidFill>
                  <a:schemeClr val="tx1"/>
                </a:solidFill>
                <a:latin typeface="Century Gothic" panose="020B0502020202020204" pitchFamily="34" charset="0"/>
              </a:rPr>
              <a:t>Passwords</a:t>
            </a:r>
          </a:p>
          <a:p>
            <a:pPr algn="ctr"/>
            <a:endParaRPr lang="en-GB" sz="32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 b="1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r>
              <a:rPr lang="en-GB" sz="3200">
                <a:solidFill>
                  <a:schemeClr val="tx1"/>
                </a:solidFill>
                <a:latin typeface="Century Gothic"/>
              </a:rPr>
              <a:t>All passwords will be sent home.</a:t>
            </a:r>
            <a:endParaRPr lang="en-GB" sz="320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pPr algn="ctr"/>
            <a:endParaRPr lang="en-GB" sz="3200">
              <a:solidFill>
                <a:schemeClr val="tx1"/>
              </a:solidFill>
            </a:endParaRPr>
          </a:p>
          <a:p>
            <a:pPr algn="ctr"/>
            <a:endParaRPr lang="en-GB" sz="3200">
              <a:solidFill>
                <a:schemeClr val="tx1"/>
              </a:solidFill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95EA760-A307-4AF0-8098-EFE05AA643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3177" y="3447109"/>
            <a:ext cx="3995044" cy="32289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83467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2">
            <a:extLst>
              <a:ext uri="{FF2B5EF4-FFF2-40B4-BE49-F238E27FC236}">
                <a16:creationId xmlns:a16="http://schemas.microsoft.com/office/drawing/2014/main" id="{E785DA1C-B084-4254-B341-4A20B4F670AC}"/>
              </a:ext>
            </a:extLst>
          </p:cNvPr>
          <p:cNvSpPr txBox="1">
            <a:spLocks/>
          </p:cNvSpPr>
          <p:nvPr/>
        </p:nvSpPr>
        <p:spPr>
          <a:xfrm>
            <a:off x="984533" y="0"/>
            <a:ext cx="9487399" cy="432816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b="1" u="sng" dirty="0">
                <a:solidFill>
                  <a:schemeClr val="tx1"/>
                </a:solidFill>
                <a:latin typeface="Century Gothic"/>
              </a:rPr>
              <a:t>Curriculum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/>
              </a:rPr>
              <a:t>All links to the curriculum and children’s learning can be found on the Giraffe and Kangaroo class page.</a:t>
            </a:r>
          </a:p>
          <a:p>
            <a:pPr marL="0" indent="0" algn="ctr">
              <a:buNone/>
            </a:pPr>
            <a:r>
              <a:rPr lang="en-GB" sz="3200" dirty="0">
                <a:solidFill>
                  <a:schemeClr val="tx1"/>
                </a:solidFill>
                <a:latin typeface="Century Gothic"/>
              </a:rPr>
              <a:t>This is found under the pupil section on the school website.</a:t>
            </a:r>
          </a:p>
          <a:p>
            <a:pPr marL="0" indent="0" algn="ctr">
              <a:buNone/>
            </a:pPr>
            <a:endParaRPr lang="en-GB" sz="3200">
              <a:solidFill>
                <a:schemeClr val="tx1"/>
              </a:solidFill>
              <a:latin typeface="Century Gothic"/>
            </a:endParaRPr>
          </a:p>
          <a:p>
            <a:pPr marL="0" indent="0" algn="ctr">
              <a:buNone/>
            </a:pPr>
            <a:endParaRPr lang="en-GB" sz="3200" dirty="0">
              <a:solidFill>
                <a:schemeClr val="tx1"/>
              </a:solidFill>
              <a:latin typeface="Century Gothic"/>
            </a:endParaRPr>
          </a:p>
          <a:p>
            <a:pPr marL="0" indent="0" algn="ctr">
              <a:buNone/>
            </a:pPr>
            <a:endParaRPr lang="en-GB" sz="320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endParaRPr lang="en-GB" sz="3200" b="1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>
              <a:solidFill>
                <a:srgbClr val="444444"/>
              </a:solidFill>
              <a:latin typeface="Century Gothic" panose="020B0502020202020204" pitchFamily="34" charset="0"/>
            </a:endParaRPr>
          </a:p>
          <a:p>
            <a:endParaRPr lang="en-GB" sz="3200" b="1">
              <a:solidFill>
                <a:srgbClr val="444444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09270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1" y="-586751"/>
            <a:ext cx="8001000" cy="1970314"/>
          </a:xfrm>
        </p:spPr>
        <p:txBody>
          <a:bodyPr>
            <a:normAutofit/>
          </a:bodyPr>
          <a:lstStyle/>
          <a:p>
            <a:pPr algn="ctr"/>
            <a:r>
              <a:rPr lang="en-GB" sz="3200" b="1" u="sng">
                <a:solidFill>
                  <a:schemeClr val="tx1"/>
                </a:solidFill>
                <a:latin typeface="Century Gothic" panose="020B0502020202020204" pitchFamily="34" charset="0"/>
              </a:rPr>
              <a:t>Communication</a:t>
            </a:r>
            <a:br>
              <a:rPr lang="en-GB">
                <a:solidFill>
                  <a:schemeClr val="tx1"/>
                </a:solidFill>
                <a:latin typeface="Century Gothic" panose="020B0502020202020204" pitchFamily="34" charset="0"/>
              </a:rPr>
            </a:br>
            <a:endParaRPr lang="en-GB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1" y="1463041"/>
            <a:ext cx="9487399" cy="5017658"/>
          </a:xfrm>
        </p:spPr>
        <p:txBody>
          <a:bodyPr>
            <a:noAutofit/>
          </a:bodyPr>
          <a:lstStyle/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>
                <a:solidFill>
                  <a:schemeClr val="tx1"/>
                </a:solidFill>
                <a:latin typeface="Century Gothic" panose="020B0502020202020204" pitchFamily="34" charset="0"/>
              </a:rPr>
              <a:t>white boards outside the classrooms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>
                <a:solidFill>
                  <a:schemeClr val="tx1"/>
                </a:solidFill>
                <a:latin typeface="Century Gothic" panose="020B0502020202020204" pitchFamily="34" charset="0"/>
              </a:rPr>
              <a:t>school bulletin each Friday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>
                <a:solidFill>
                  <a:schemeClr val="tx1"/>
                </a:solidFill>
                <a:latin typeface="Century Gothic" panose="020B0502020202020204" pitchFamily="34" charset="0"/>
              </a:rPr>
              <a:t>reading records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>
                <a:solidFill>
                  <a:schemeClr val="tx1"/>
                </a:solidFill>
                <a:latin typeface="Century Gothic" panose="020B0502020202020204" pitchFamily="34" charset="0"/>
              </a:rPr>
              <a:t>Facebook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>
                <a:solidFill>
                  <a:schemeClr val="tx1"/>
                </a:solidFill>
                <a:latin typeface="Century Gothic" panose="020B0502020202020204" pitchFamily="34" charset="0"/>
              </a:rPr>
              <a:t>school website – www.eastoverschool.co.uk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>
                <a:solidFill>
                  <a:schemeClr val="tx1"/>
                </a:solidFill>
                <a:latin typeface="Century Gothic"/>
              </a:rPr>
              <a:t>Email: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>
                <a:solidFill>
                  <a:schemeClr val="tx1"/>
                </a:solidFill>
                <a:latin typeface="Century Gothic"/>
                <a:hlinkClick r:id="rId2"/>
              </a:rPr>
              <a:t>pwarren@eastoverschool.co.uk</a:t>
            </a:r>
            <a:endParaRPr lang="en-GB" sz="2000">
              <a:solidFill>
                <a:schemeClr val="tx1"/>
              </a:solidFill>
              <a:latin typeface="Century Gothic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>
                <a:solidFill>
                  <a:schemeClr val="tx1"/>
                </a:solidFill>
                <a:latin typeface="Century Gothic"/>
                <a:hlinkClick r:id="rId3"/>
              </a:rPr>
              <a:t>llukins@eastoverschool.co.uk</a:t>
            </a:r>
            <a:endParaRPr lang="en-GB" sz="2000">
              <a:solidFill>
                <a:schemeClr val="tx1"/>
              </a:solidFill>
              <a:latin typeface="Century Gothic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>
              <a:solidFill>
                <a:schemeClr val="tx1"/>
              </a:solidFill>
              <a:latin typeface="Century Gothic"/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>
                <a:solidFill>
                  <a:schemeClr val="tx1"/>
                </a:solidFill>
                <a:latin typeface="Century Gothic" panose="020B0502020202020204" pitchFamily="34" charset="0"/>
              </a:rPr>
              <a:t>Talk to us at the end of the school day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000">
                <a:solidFill>
                  <a:schemeClr val="tx1"/>
                </a:solidFill>
                <a:latin typeface="Century Gothic" panose="020B0502020202020204" pitchFamily="34" charset="0"/>
              </a:rPr>
              <a:t>Call the office and ask us to call you </a:t>
            </a:r>
          </a:p>
          <a:p>
            <a:pPr algn="ctr"/>
            <a:endParaRPr lang="en-GB" sz="3200">
              <a:solidFill>
                <a:schemeClr val="tx1"/>
              </a:solidFill>
            </a:endParaRPr>
          </a:p>
          <a:p>
            <a:pPr algn="ctr"/>
            <a:endParaRPr lang="en-GB" sz="3200">
              <a:solidFill>
                <a:schemeClr val="tx1"/>
              </a:solidFill>
            </a:endParaRPr>
          </a:p>
          <a:p>
            <a:pPr algn="ctr"/>
            <a:endParaRPr lang="en-GB" sz="3200">
              <a:solidFill>
                <a:schemeClr val="tx1"/>
              </a:solidFill>
            </a:endParaRPr>
          </a:p>
          <a:p>
            <a:pPr algn="ctr"/>
            <a:endParaRPr lang="en-GB" sz="32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03814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CD460-BDC2-2A70-E726-A43458CC45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61606570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F5C249-5484-05DD-44FE-604D81C833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17713-C6AA-29CC-623B-E26A772D12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Residential</a:t>
            </a:r>
          </a:p>
        </p:txBody>
      </p:sp>
      <p:pic>
        <p:nvPicPr>
          <p:cNvPr id="3" name="Picture 2" descr="A pig nursing her piglets&#10;&#10;AI-generated content may be incorrect.">
            <a:extLst>
              <a:ext uri="{FF2B5EF4-FFF2-40B4-BE49-F238E27FC236}">
                <a16:creationId xmlns:a16="http://schemas.microsoft.com/office/drawing/2014/main" id="{3DDA79AD-9DFF-53C7-CE1E-3E1AAB831BA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652" y="1718726"/>
            <a:ext cx="11187044" cy="4469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1364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A03EC-F634-37DD-841A-5ABDE71AA3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Kit List</a:t>
            </a:r>
          </a:p>
        </p:txBody>
      </p:sp>
      <p:pic>
        <p:nvPicPr>
          <p:cNvPr id="7" name="Picture 6" descr="A screenshot of a list of clothing&#10;&#10;AI-generated content may be incorrect.">
            <a:extLst>
              <a:ext uri="{FF2B5EF4-FFF2-40B4-BE49-F238E27FC236}">
                <a16:creationId xmlns:a16="http://schemas.microsoft.com/office/drawing/2014/main" id="{1291A000-3CE1-0F73-ABA1-B440832EF7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6063" y="-4763"/>
            <a:ext cx="6107906" cy="685561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8B756DED-3AB9-728B-1AD7-406AADDD60B3}"/>
              </a:ext>
            </a:extLst>
          </p:cNvPr>
          <p:cNvSpPr txBox="1"/>
          <p:nvPr/>
        </p:nvSpPr>
        <p:spPr>
          <a:xfrm>
            <a:off x="5965371" y="6550478"/>
            <a:ext cx="2743200" cy="30777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/>
              <a:t>No mobile phones</a:t>
            </a:r>
          </a:p>
        </p:txBody>
      </p:sp>
    </p:spTree>
    <p:extLst>
      <p:ext uri="{BB962C8B-B14F-4D97-AF65-F5344CB8AC3E}">
        <p14:creationId xmlns:p14="http://schemas.microsoft.com/office/powerpoint/2010/main" val="19479947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7D64F0B-8B0B-8E21-F1DC-8F88DE676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E3BA51-6711-1405-A59F-4377F52CC8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Residential</a:t>
            </a:r>
          </a:p>
        </p:txBody>
      </p:sp>
      <p:pic>
        <p:nvPicPr>
          <p:cNvPr id="3" name="Picture 2" descr="A pig nursing her piglets&#10;&#10;AI-generated content may be incorrect.">
            <a:extLst>
              <a:ext uri="{FF2B5EF4-FFF2-40B4-BE49-F238E27FC236}">
                <a16:creationId xmlns:a16="http://schemas.microsoft.com/office/drawing/2014/main" id="{BD1B14B6-0166-E03D-B92C-7EB62673D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652" y="1718726"/>
            <a:ext cx="11187044" cy="4469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393521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BE0CA4-41BF-8EA5-3A87-E6C927A2BB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Activities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8DB337-0BB5-2334-5923-97907A717A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Orienteering</a:t>
            </a:r>
          </a:p>
          <a:p>
            <a:r>
              <a:rPr lang="en-US"/>
              <a:t>Teambuilding activity</a:t>
            </a:r>
          </a:p>
          <a:p>
            <a:r>
              <a:rPr lang="en-US"/>
              <a:t>Dinner and Campfire</a:t>
            </a:r>
          </a:p>
          <a:p>
            <a:r>
              <a:rPr lang="en-US"/>
              <a:t>Farming – Chickens</a:t>
            </a:r>
          </a:p>
          <a:p>
            <a:r>
              <a:rPr lang="en-US"/>
              <a:t>Hands on Farming morning</a:t>
            </a:r>
          </a:p>
          <a:p>
            <a:r>
              <a:rPr lang="en-US"/>
              <a:t>Survival in the wild</a:t>
            </a:r>
          </a:p>
          <a:p>
            <a:r>
              <a:rPr lang="en-US"/>
              <a:t>Eco Cooking Pizza and smoothie bikes</a:t>
            </a:r>
          </a:p>
        </p:txBody>
      </p:sp>
    </p:spTree>
    <p:extLst>
      <p:ext uri="{BB962C8B-B14F-4D97-AF65-F5344CB8AC3E}">
        <p14:creationId xmlns:p14="http://schemas.microsoft.com/office/powerpoint/2010/main" val="52375940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8D957E9EF91B246921411BF6AB6C1A1" ma:contentTypeVersion="17" ma:contentTypeDescription="Create a new document." ma:contentTypeScope="" ma:versionID="489c73f1615cfd282e663a5c707afedf">
  <xsd:schema xmlns:xsd="http://www.w3.org/2001/XMLSchema" xmlns:xs="http://www.w3.org/2001/XMLSchema" xmlns:p="http://schemas.microsoft.com/office/2006/metadata/properties" xmlns:ns3="2dbc367b-b499-4526-9d06-97e2fd11af71" xmlns:ns4="9d41e597-3c22-47a2-bb4c-dda9f54f76a7" targetNamespace="http://schemas.microsoft.com/office/2006/metadata/properties" ma:root="true" ma:fieldsID="ce07b641fc0b750c6895ed1d4cf79377" ns3:_="" ns4:_="">
    <xsd:import namespace="2dbc367b-b499-4526-9d06-97e2fd11af71"/>
    <xsd:import namespace="9d41e597-3c22-47a2-bb4c-dda9f54f76a7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  <xsd:element ref="ns4:MediaServiceMetadata" minOccurs="0"/>
                <xsd:element ref="ns4:MediaServiceFastMetadata" minOccurs="0"/>
                <xsd:element ref="ns4:MediaServiceAutoKeyPoints" minOccurs="0"/>
                <xsd:element ref="ns4:MediaServiceKeyPoints" minOccurs="0"/>
                <xsd:element ref="ns4:MediaServiceDateTaken" minOccurs="0"/>
                <xsd:element ref="ns4:MediaServiceAutoTags" minOccurs="0"/>
                <xsd:element ref="ns4:MediaServiceLocation" minOccurs="0"/>
                <xsd:element ref="ns4:MediaServiceGenerationTime" minOccurs="0"/>
                <xsd:element ref="ns4:MediaServiceEventHashCode" minOccurs="0"/>
                <xsd:element ref="ns4:MediaServiceOCR" minOccurs="0"/>
                <xsd:element ref="ns4:_activity" minOccurs="0"/>
                <xsd:element ref="ns4:MediaServiceObjectDetectorVersions" minOccurs="0"/>
                <xsd:element ref="ns4:MediaServiceSearchProperties" minOccurs="0"/>
                <xsd:element ref="ns4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dbc367b-b499-4526-9d06-97e2fd11af71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hidden="true" ma:internalName="SharingHintHash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d41e597-3c22-47a2-bb4c-dda9f54f76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6" nillable="true" ma:displayName="Tags" ma:internalName="MediaServiceAutoTags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d41e597-3c22-47a2-bb4c-dda9f54f76a7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22E82D3-BADB-46A0-9FAE-EBCA780920B9}">
  <ds:schemaRefs>
    <ds:schemaRef ds:uri="2dbc367b-b499-4526-9d06-97e2fd11af71"/>
    <ds:schemaRef ds:uri="9d41e597-3c22-47a2-bb4c-dda9f54f76a7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2.xml><?xml version="1.0" encoding="utf-8"?>
<ds:datastoreItem xmlns:ds="http://schemas.openxmlformats.org/officeDocument/2006/customXml" ds:itemID="{00B5FF56-BA28-4ED9-A556-357E863E9252}">
  <ds:schemaRefs>
    <ds:schemaRef ds:uri="http://purl.org/dc/elements/1.1/"/>
    <ds:schemaRef ds:uri="http://schemas.microsoft.com/office/2006/metadata/properties"/>
    <ds:schemaRef ds:uri="http://purl.org/dc/dcmitype/"/>
    <ds:schemaRef ds:uri="http://www.w3.org/XML/1998/namespace"/>
    <ds:schemaRef ds:uri="http://purl.org/dc/terms/"/>
    <ds:schemaRef ds:uri="9d41e597-3c22-47a2-bb4c-dda9f54f76a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2dbc367b-b499-4526-9d06-97e2fd11af71"/>
  </ds:schemaRefs>
</ds:datastoreItem>
</file>

<file path=customXml/itemProps3.xml><?xml version="1.0" encoding="utf-8"?>
<ds:datastoreItem xmlns:ds="http://schemas.openxmlformats.org/officeDocument/2006/customXml" ds:itemID="{D67E458E-5B5A-4D65-8404-5C577F4913F8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0</TotalTime>
  <Words>422</Words>
  <Application>Microsoft Office PowerPoint</Application>
  <PresentationFormat>Widescreen</PresentationFormat>
  <Paragraphs>83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Century Gothic</vt:lpstr>
      <vt:lpstr>Trebuchet MS</vt:lpstr>
      <vt:lpstr>Wingdings 3</vt:lpstr>
      <vt:lpstr>Facet</vt:lpstr>
      <vt:lpstr>Welcome to Year 5 </vt:lpstr>
      <vt:lpstr>PowerPoint Presentation</vt:lpstr>
      <vt:lpstr>PowerPoint Presentation</vt:lpstr>
      <vt:lpstr>PowerPoint Presentation</vt:lpstr>
      <vt:lpstr>PowerPoint Presentation</vt:lpstr>
      <vt:lpstr>Emile</vt:lpstr>
      <vt:lpstr>TTRockstars</vt:lpstr>
      <vt:lpstr>PowerPoint Presentation</vt:lpstr>
      <vt:lpstr>PowerPoint Presentation</vt:lpstr>
      <vt:lpstr>Communication </vt:lpstr>
      <vt:lpstr>Any questions?</vt:lpstr>
      <vt:lpstr>Residential</vt:lpstr>
      <vt:lpstr>Kit List</vt:lpstr>
      <vt:lpstr>Residential</vt:lpstr>
      <vt:lpstr>Activities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1!</dc:title>
  <dc:creator>Phillips, Lisa</dc:creator>
  <cp:lastModifiedBy>Lisa Lukins</cp:lastModifiedBy>
  <cp:revision>8</cp:revision>
  <dcterms:created xsi:type="dcterms:W3CDTF">2021-09-13T11:03:55Z</dcterms:created>
  <dcterms:modified xsi:type="dcterms:W3CDTF">2025-09-17T07:12:01Z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0x010100D8D957E9EF91B246921411BF6AB6C1A1</vt:lpwstr>
  </property>
</Properties>
</file>