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6" r:id="rId9"/>
  </p:sldIdLst>
  <p:sldSz cx="9144000" cy="6858000" type="screen4x3"/>
  <p:notesSz cx="6858000" cy="9144000"/>
  <p:embeddedFontLst>
    <p:embeddedFont>
      <p:font typeface="Roboto" panose="020B060402020202020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7E17"/>
    <a:srgbClr val="5B2987"/>
    <a:srgbClr val="45A0D9"/>
    <a:srgbClr val="95C238"/>
    <a:srgbClr val="F4CB4C"/>
    <a:srgbClr val="00AE97"/>
    <a:srgbClr val="EF73AA"/>
    <a:srgbClr val="DE225C"/>
    <a:srgbClr val="45B2E5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1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773" y="8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arly-years-class-management/early-years-transition/new-parent-meetings-transition-classroom-management-early-year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arly-years-class-management/early-years-transition/new-parent-meetings-transition-classroom-management-early-year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7D5A78B2-5E08-1B4E-9F35-E418961144A8}"/>
              </a:ext>
            </a:extLst>
          </p:cNvPr>
          <p:cNvSpPr/>
          <p:nvPr userDrawn="1"/>
        </p:nvSpPr>
        <p:spPr>
          <a:xfrm>
            <a:off x="0" y="5827923"/>
            <a:ext cx="1288973" cy="1030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0886D24C-871E-0F4C-AC96-99388359EEE9}"/>
              </a:ext>
            </a:extLst>
          </p:cNvPr>
          <p:cNvSpPr/>
          <p:nvPr userDrawn="1"/>
        </p:nvSpPr>
        <p:spPr>
          <a:xfrm>
            <a:off x="0" y="5827923"/>
            <a:ext cx="1288973" cy="1030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14">
            <a:extLst>
              <a:ext uri="{FF2B5EF4-FFF2-40B4-BE49-F238E27FC236}">
                <a16:creationId xmlns:a16="http://schemas.microsoft.com/office/drawing/2014/main" id="{DAA4C7D1-5EA6-A04A-A160-E9CBA1E265B1}"/>
              </a:ext>
            </a:extLst>
          </p:cNvPr>
          <p:cNvSpPr/>
          <p:nvPr/>
        </p:nvSpPr>
        <p:spPr>
          <a:xfrm>
            <a:off x="5586761" y="5653667"/>
            <a:ext cx="3066583" cy="680224"/>
          </a:xfrm>
          <a:prstGeom prst="ellipse">
            <a:avLst/>
          </a:prstGeom>
          <a:solidFill>
            <a:srgbClr val="5B2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What Is the EYFS?</a:t>
            </a:r>
          </a:p>
        </p:txBody>
      </p:sp>
      <p:sp>
        <p:nvSpPr>
          <p:cNvPr id="5" name="Rectangle 4"/>
          <p:cNvSpPr/>
          <p:nvPr/>
        </p:nvSpPr>
        <p:spPr>
          <a:xfrm>
            <a:off x="744497" y="1391283"/>
            <a:ext cx="7632700" cy="324088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The Early Years Foundation Stage </a:t>
            </a:r>
            <a:r>
              <a:rPr lang="en-GB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cov</a:t>
            </a:r>
            <a:r>
              <a:rPr lang="en-GB" dirty="0">
                <a:latin typeface="Roboto"/>
                <a:ea typeface="Roboto"/>
                <a:cs typeface="Roboto"/>
                <a:sym typeface="Roboto"/>
              </a:rPr>
              <a:t>ers the first stage of a child’s care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Roboto"/>
                <a:ea typeface="Roboto"/>
                <a:cs typeface="Roboto"/>
                <a:sym typeface="Roboto"/>
              </a:rPr>
              <a:t>from birth to five years old. It sets </a:t>
            </a:r>
            <a:r>
              <a:rPr lang="en-GB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the standards to ensure that all children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learn and develop, as well as keeping them healthy and safe.   </a:t>
            </a:r>
            <a:endParaRPr lang="en-GB" dirty="0">
              <a:latin typeface="Roboto"/>
              <a:ea typeface="Roboto"/>
              <a:cs typeface="Roboto"/>
              <a:sym typeface="Roboto"/>
            </a:endParaRP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dirty="0">
              <a:latin typeface="Roboto"/>
              <a:ea typeface="Roboto"/>
              <a:cs typeface="Roboto"/>
              <a:sym typeface="Roboto"/>
            </a:endParaRP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dirty="0">
              <a:latin typeface="Roboto"/>
              <a:ea typeface="Roboto"/>
              <a:cs typeface="Roboto"/>
              <a:sym typeface="Roboto"/>
            </a:endParaRP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Roboto"/>
                <a:ea typeface="Roboto"/>
                <a:cs typeface="Roboto"/>
                <a:sym typeface="Roboto"/>
              </a:rPr>
              <a:t>Also included in the EYFS are the</a:t>
            </a:r>
            <a:r>
              <a:rPr lang="en-GB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GB" b="1" dirty="0">
                <a:latin typeface="Roboto"/>
                <a:ea typeface="Roboto"/>
                <a:cs typeface="Roboto"/>
                <a:sym typeface="Roboto"/>
              </a:rPr>
              <a:t>seven</a:t>
            </a:r>
            <a:r>
              <a:rPr lang="en-GB" b="1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GB" b="1" dirty="0"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en-GB" b="1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reas of </a:t>
            </a:r>
            <a:r>
              <a:rPr lang="en-GB" b="1" dirty="0">
                <a:latin typeface="Roboto"/>
                <a:ea typeface="Roboto"/>
                <a:cs typeface="Roboto"/>
                <a:sym typeface="Roboto"/>
              </a:rPr>
              <a:t>L</a:t>
            </a:r>
            <a:r>
              <a:rPr lang="en-GB" b="1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earning</a:t>
            </a:r>
            <a:r>
              <a:rPr lang="en-GB" dirty="0">
                <a:latin typeface="Roboto"/>
                <a:ea typeface="Roboto"/>
                <a:cs typeface="Roboto"/>
                <a:sym typeface="Roboto"/>
              </a:rPr>
              <a:t>. They are:</a:t>
            </a:r>
            <a:r>
              <a:rPr lang="en-GB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lang="en-GB" dirty="0">
              <a:latin typeface="Roboto"/>
              <a:ea typeface="Roboto"/>
              <a:cs typeface="Roboto"/>
              <a:sym typeface="Roboto"/>
            </a:endParaRPr>
          </a:p>
          <a:p>
            <a:pPr marL="914400" lvl="1" indent="-342900">
              <a:lnSpc>
                <a:spcPct val="90000"/>
              </a:lnSpc>
              <a:buClr>
                <a:srgbClr val="1C1C1C"/>
              </a:buClr>
              <a:buSzPts val="1800"/>
              <a:buFont typeface="Roboto"/>
              <a:buChar char="•"/>
            </a:pPr>
            <a:r>
              <a:rPr lang="en-GB" b="1" dirty="0">
                <a:solidFill>
                  <a:srgbClr val="45A0D9"/>
                </a:solidFill>
                <a:latin typeface="Roboto"/>
                <a:ea typeface="Roboto"/>
                <a:cs typeface="Roboto"/>
                <a:sym typeface="Roboto"/>
              </a:rPr>
              <a:t>Communication and Language</a:t>
            </a:r>
          </a:p>
          <a:p>
            <a:pPr marL="914400" lvl="1" indent="-342900">
              <a:lnSpc>
                <a:spcPct val="90000"/>
              </a:lnSpc>
              <a:buClr>
                <a:srgbClr val="1C1C1C"/>
              </a:buClr>
              <a:buSzPts val="1800"/>
              <a:buFont typeface="Roboto"/>
              <a:buChar char="•"/>
            </a:pPr>
            <a:r>
              <a:rPr lang="en-GB" b="1" dirty="0">
                <a:solidFill>
                  <a:srgbClr val="DE225C"/>
                </a:solidFill>
                <a:latin typeface="Roboto"/>
                <a:ea typeface="Roboto"/>
                <a:cs typeface="Roboto"/>
                <a:sym typeface="Roboto"/>
              </a:rPr>
              <a:t>Personal, Social and Emotional Development</a:t>
            </a:r>
          </a:p>
          <a:p>
            <a:pPr marL="914400" lvl="1" indent="-342900">
              <a:lnSpc>
                <a:spcPct val="90000"/>
              </a:lnSpc>
              <a:buClr>
                <a:srgbClr val="1C1C1C"/>
              </a:buClr>
              <a:buSzPts val="1800"/>
              <a:buFont typeface="Roboto"/>
              <a:buChar char="•"/>
            </a:pPr>
            <a:r>
              <a:rPr lang="en-GB" b="1" dirty="0">
                <a:solidFill>
                  <a:srgbClr val="F4CB4C"/>
                </a:solidFill>
                <a:latin typeface="Roboto"/>
                <a:ea typeface="Roboto"/>
                <a:cs typeface="Roboto"/>
                <a:sym typeface="Roboto"/>
              </a:rPr>
              <a:t>Physical Development</a:t>
            </a:r>
          </a:p>
          <a:p>
            <a:pPr marL="914400" lvl="1" indent="-342900">
              <a:lnSpc>
                <a:spcPct val="90000"/>
              </a:lnSpc>
              <a:buClr>
                <a:srgbClr val="1C1C1C"/>
              </a:buClr>
              <a:buSzPts val="1800"/>
              <a:buFont typeface="Roboto"/>
              <a:buChar char="•"/>
            </a:pPr>
            <a:r>
              <a:rPr lang="en-GB" b="1" dirty="0">
                <a:solidFill>
                  <a:srgbClr val="95C238"/>
                </a:solidFill>
                <a:latin typeface="Roboto"/>
                <a:ea typeface="Roboto"/>
                <a:cs typeface="Roboto"/>
                <a:sym typeface="Roboto"/>
              </a:rPr>
              <a:t>Literacy</a:t>
            </a:r>
          </a:p>
          <a:p>
            <a:pPr marL="914400" lvl="1" indent="-342900">
              <a:lnSpc>
                <a:spcPct val="90000"/>
              </a:lnSpc>
              <a:buClr>
                <a:srgbClr val="1C1C1C"/>
              </a:buClr>
              <a:buSzPts val="1800"/>
              <a:buFont typeface="Roboto"/>
              <a:buChar char="•"/>
            </a:pPr>
            <a:r>
              <a:rPr lang="en-GB" b="1" dirty="0">
                <a:solidFill>
                  <a:srgbClr val="F07E17"/>
                </a:solidFill>
                <a:latin typeface="Roboto"/>
                <a:ea typeface="Roboto"/>
                <a:cs typeface="Roboto"/>
                <a:sym typeface="Roboto"/>
              </a:rPr>
              <a:t>Mathematics</a:t>
            </a:r>
          </a:p>
          <a:p>
            <a:pPr marL="914400" lvl="1" indent="-342900">
              <a:lnSpc>
                <a:spcPct val="90000"/>
              </a:lnSpc>
              <a:buClr>
                <a:srgbClr val="1C1C1C"/>
              </a:buClr>
              <a:buSzPts val="1800"/>
              <a:buFont typeface="Roboto"/>
              <a:buChar char="•"/>
            </a:pPr>
            <a:r>
              <a:rPr lang="en-GB" b="1" dirty="0">
                <a:solidFill>
                  <a:srgbClr val="5B2987"/>
                </a:solidFill>
                <a:latin typeface="Roboto"/>
                <a:ea typeface="Roboto"/>
                <a:cs typeface="Roboto"/>
                <a:sym typeface="Roboto"/>
              </a:rPr>
              <a:t>Understanding the World</a:t>
            </a:r>
          </a:p>
          <a:p>
            <a:pPr marL="914400" lvl="1" indent="-342900">
              <a:lnSpc>
                <a:spcPct val="90000"/>
              </a:lnSpc>
              <a:buClr>
                <a:srgbClr val="1C1C1C"/>
              </a:buClr>
              <a:buSzPts val="1800"/>
              <a:buFont typeface="Roboto"/>
              <a:buChar char="•"/>
            </a:pPr>
            <a:r>
              <a:rPr lang="en-GB" b="1" dirty="0">
                <a:solidFill>
                  <a:srgbClr val="00AE97"/>
                </a:solidFill>
                <a:latin typeface="Roboto"/>
                <a:ea typeface="Roboto"/>
                <a:cs typeface="Roboto"/>
                <a:sym typeface="Roboto"/>
              </a:rPr>
              <a:t>Expressive Arts and Design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58AEA7-C700-8F4F-BED8-02EEE8F73EE1}"/>
              </a:ext>
            </a:extLst>
          </p:cNvPr>
          <p:cNvSpPr/>
          <p:nvPr/>
        </p:nvSpPr>
        <p:spPr>
          <a:xfrm>
            <a:off x="766802" y="5221380"/>
            <a:ext cx="4619237" cy="966006"/>
          </a:xfrm>
          <a:prstGeom prst="rect">
            <a:avLst/>
          </a:prstGeom>
          <a:solidFill>
            <a:srgbClr val="EF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114300"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Roboto"/>
                <a:ea typeface="Roboto"/>
                <a:cs typeface="Roboto"/>
                <a:sym typeface="Roboto"/>
              </a:rPr>
              <a:t>At the end of the EYFS, there are </a:t>
            </a:r>
            <a:r>
              <a:rPr lang="en-GB" b="1" dirty="0">
                <a:latin typeface="Roboto"/>
                <a:ea typeface="Roboto"/>
                <a:cs typeface="Roboto"/>
                <a:sym typeface="Roboto"/>
              </a:rPr>
              <a:t>17 Early Learning Goals </a:t>
            </a:r>
            <a:r>
              <a:rPr lang="en-GB" dirty="0">
                <a:latin typeface="Roboto"/>
                <a:ea typeface="Roboto"/>
                <a:cs typeface="Roboto"/>
                <a:sym typeface="Roboto"/>
              </a:rPr>
              <a:t>that children are expected to achieve. </a:t>
            </a:r>
            <a:endParaRPr lang="en-GB" dirty="0">
              <a:solidFill>
                <a:srgbClr val="1C1C1C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82" y="3911773"/>
            <a:ext cx="3229491" cy="242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456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C1700FB8-1348-1E4E-87E6-BDE17FA2A627}"/>
              </a:ext>
            </a:extLst>
          </p:cNvPr>
          <p:cNvSpPr/>
          <p:nvPr/>
        </p:nvSpPr>
        <p:spPr>
          <a:xfrm>
            <a:off x="613317" y="3947529"/>
            <a:ext cx="3498676" cy="2286003"/>
          </a:xfrm>
          <a:prstGeom prst="ellipse">
            <a:avLst/>
          </a:prstGeom>
          <a:solidFill>
            <a:srgbClr val="95C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>
              <a:solidFill>
                <a:srgbClr val="F4CB4C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 dirty="0">
                <a:latin typeface="Roboto" panose="02000000000000000000" pitchFamily="2" charset="0"/>
                <a:ea typeface="Roboto" panose="02000000000000000000" pitchFamily="2" charset="0"/>
              </a:rPr>
              <a:t>Why Have the Changes Been Made?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A16FFD-D7CC-6145-96EA-BACDDB04265D}"/>
              </a:ext>
            </a:extLst>
          </p:cNvPr>
          <p:cNvSpPr txBox="1"/>
          <p:nvPr/>
        </p:nvSpPr>
        <p:spPr>
          <a:xfrm>
            <a:off x="791737" y="1338146"/>
            <a:ext cx="75047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In 2019, the government proposed changes to the EYFS. These changes have now been made and all early years settings and schools will follow the new EYFS from </a:t>
            </a: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</a:rPr>
              <a:t>September 2021</a:t>
            </a: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. </a:t>
            </a:r>
          </a:p>
          <a:p>
            <a:endParaRPr lang="en-US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The aim of the changes is to improve the learning for all children and better prepare them for the move into year 1. </a:t>
            </a:r>
          </a:p>
          <a:p>
            <a:endParaRPr lang="en-US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To help make the right changes, evidence was looked at to find the best ways children can be supported in developing as they grow.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A9C437-2440-4B4F-8875-252EC6CD688A}"/>
              </a:ext>
            </a:extLst>
          </p:cNvPr>
          <p:cNvSpPr txBox="1"/>
          <p:nvPr/>
        </p:nvSpPr>
        <p:spPr>
          <a:xfrm>
            <a:off x="4114799" y="4112535"/>
            <a:ext cx="4304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The changes also hope to give children the </a:t>
            </a: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</a:rPr>
              <a:t>best</a:t>
            </a: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 start in life and set them up well for their future. </a:t>
            </a:r>
          </a:p>
          <a:p>
            <a:endParaRPr lang="en-US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27" y="3826788"/>
            <a:ext cx="2664385" cy="252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81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Some Key Changes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A16FFD-D7CC-6145-96EA-BACDDB04265D}"/>
              </a:ext>
            </a:extLst>
          </p:cNvPr>
          <p:cNvSpPr txBox="1"/>
          <p:nvPr/>
        </p:nvSpPr>
        <p:spPr>
          <a:xfrm>
            <a:off x="791737" y="1338146"/>
            <a:ext cx="75047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</a:rPr>
              <a:t>Reduced the amount of unneeded written recordings and  assessment of children by staff.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This means staff do not need to keep a large amount of written evidence that proves children are able to do lots of things.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Roboto" panose="02000000000000000000" pitchFamily="2" charset="0"/>
                <a:ea typeface="Roboto" panose="02000000000000000000" pitchFamily="2" charset="0"/>
              </a:rPr>
              <a:t>This </a:t>
            </a: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frees up more time for staff to spend directly with the children</a:t>
            </a:r>
            <a:r>
              <a:rPr lang="en-US" dirty="0" smtClean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endParaRPr lang="en-US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By taking away the need for constant recording, it helps to develop more natural play, conversations and interaction between adults</a:t>
            </a:r>
            <a:b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and children. </a:t>
            </a:r>
            <a:endParaRPr lang="en-US" dirty="0" smtClean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>
                <a:latin typeface="Roboto" panose="02000000000000000000" pitchFamily="2" charset="0"/>
                <a:ea typeface="Roboto" panose="02000000000000000000" pitchFamily="2" charset="0"/>
              </a:rPr>
              <a:t>A record of your child’s learning will be</a:t>
            </a: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</a:p>
          <a:p>
            <a:r>
              <a:rPr lang="en-US" b="1" dirty="0" smtClean="0">
                <a:latin typeface="Roboto" panose="02000000000000000000" pitchFamily="2" charset="0"/>
                <a:ea typeface="Roboto" panose="02000000000000000000" pitchFamily="2" charset="0"/>
              </a:rPr>
              <a:t>recorded on Tapestry, in their work books </a:t>
            </a:r>
          </a:p>
          <a:p>
            <a:r>
              <a:rPr lang="en-US" b="1" dirty="0" smtClean="0">
                <a:latin typeface="Roboto" panose="02000000000000000000" pitchFamily="2" charset="0"/>
                <a:ea typeface="Roboto" panose="02000000000000000000" pitchFamily="2" charset="0"/>
              </a:rPr>
              <a:t>and class books.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41533" y="3935446"/>
            <a:ext cx="2944678" cy="274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6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Some Key Changes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A16FFD-D7CC-6145-96EA-BACDDB04265D}"/>
              </a:ext>
            </a:extLst>
          </p:cNvPr>
          <p:cNvSpPr txBox="1"/>
          <p:nvPr/>
        </p:nvSpPr>
        <p:spPr>
          <a:xfrm>
            <a:off x="791737" y="1349298"/>
            <a:ext cx="75047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en-GB" b="1" dirty="0">
                <a:latin typeface="Roboto"/>
                <a:ea typeface="Roboto"/>
                <a:cs typeface="Roboto"/>
                <a:sym typeface="Roboto"/>
              </a:rPr>
              <a:t>There is more of an emphasis on the importance of developing communication and language skills. </a:t>
            </a: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Children should be supported in building up vocabulary by increasing the amount of words they know and can use.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Encourage more conversations between adults and children, but also children and their peers.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Good language skills are the basis for all other learning and social interaction, so this is vital to focus on.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8B2049-659C-664B-BD5B-BFBC76BE9B65}"/>
              </a:ext>
            </a:extLst>
          </p:cNvPr>
          <p:cNvSpPr txBox="1"/>
          <p:nvPr/>
        </p:nvSpPr>
        <p:spPr>
          <a:xfrm>
            <a:off x="769436" y="5932450"/>
            <a:ext cx="7638584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buClr>
                <a:srgbClr val="000000"/>
              </a:buClr>
              <a:buSzPts val="1800"/>
            </a:pPr>
            <a:r>
              <a:rPr lang="en-GB" sz="1200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 will have been given a </a:t>
            </a:r>
            <a:r>
              <a:rPr lang="en-GB" b="1" u="sng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knowledge organiser </a:t>
            </a:r>
            <a:r>
              <a:rPr lang="en-GB" sz="1200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 support children with new vocabulary at home.</a:t>
            </a:r>
            <a:endParaRPr lang="en-GB"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900" y="3386853"/>
            <a:ext cx="2251806" cy="238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817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Some Key </a:t>
            </a:r>
            <a:r>
              <a:rPr lang="en-GB" sz="3600" dirty="0" smtClean="0">
                <a:latin typeface="Roboto" panose="02000000000000000000" pitchFamily="2" charset="0"/>
                <a:ea typeface="Roboto" panose="02000000000000000000" pitchFamily="2" charset="0"/>
              </a:rPr>
              <a:t>Changes</a:t>
            </a:r>
            <a:endParaRPr lang="en-GB" sz="36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A16FFD-D7CC-6145-96EA-BACDDB04265D}"/>
              </a:ext>
            </a:extLst>
          </p:cNvPr>
          <p:cNvSpPr txBox="1"/>
          <p:nvPr/>
        </p:nvSpPr>
        <p:spPr>
          <a:xfrm>
            <a:off x="791737" y="1349298"/>
            <a:ext cx="750477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endParaRPr lang="en-GB" b="1" dirty="0" smtClean="0">
              <a:latin typeface="Roboto"/>
              <a:ea typeface="Roboto"/>
              <a:cs typeface="Roboto"/>
              <a:sym typeface="Roboto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en-GB" b="1" dirty="0" smtClean="0">
                <a:latin typeface="Roboto"/>
                <a:ea typeface="Roboto"/>
                <a:cs typeface="Roboto"/>
                <a:sym typeface="Roboto"/>
              </a:rPr>
              <a:t>There </a:t>
            </a:r>
            <a:r>
              <a:rPr lang="en-GB" b="1" dirty="0">
                <a:latin typeface="Roboto"/>
                <a:ea typeface="Roboto"/>
                <a:cs typeface="Roboto"/>
                <a:sym typeface="Roboto"/>
              </a:rPr>
              <a:t>is a focus on how reading stories is important to help children develop in all of Areas of Learning.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Daily reading of stories encourages an enjoyment of reading from a young age. </a:t>
            </a:r>
            <a:endParaRPr lang="en-US" dirty="0" smtClean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Lots of other learning opportunities happen when looking at books, for example comparisons of culture or the past. </a:t>
            </a:r>
            <a:endParaRPr lang="en-US" dirty="0" smtClean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Listening to stories develops imagination, ideas and language.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Reading is an essential skill and so should be shown to children, as well as </a:t>
            </a:r>
            <a:r>
              <a:rPr lang="en-US" dirty="0" err="1">
                <a:latin typeface="Roboto" panose="02000000000000000000" pitchFamily="2" charset="0"/>
                <a:ea typeface="Roboto" panose="02000000000000000000" pitchFamily="2" charset="0"/>
              </a:rPr>
              <a:t>practised</a:t>
            </a: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 by them regularly. </a:t>
            </a:r>
            <a:endParaRPr lang="en-US" dirty="0" smtClean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dirty="0" smtClean="0">
                <a:latin typeface="Roboto" panose="02000000000000000000" pitchFamily="2" charset="0"/>
                <a:ea typeface="Roboto" panose="02000000000000000000" pitchFamily="2" charset="0"/>
              </a:rPr>
              <a:t>Children </a:t>
            </a: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are also encouraged to use story ideas in their play.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8B2049-659C-664B-BD5B-BFBC76BE9B65}"/>
              </a:ext>
            </a:extLst>
          </p:cNvPr>
          <p:cNvSpPr txBox="1"/>
          <p:nvPr/>
        </p:nvSpPr>
        <p:spPr>
          <a:xfrm>
            <a:off x="35829" y="5754031"/>
            <a:ext cx="43424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buClr>
                <a:srgbClr val="000000"/>
              </a:buClr>
              <a:buSzPts val="1800"/>
            </a:pPr>
            <a:r>
              <a:rPr lang="en-GB" sz="2000" dirty="0" smtClean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 key story will also be added to your “Weekly Learning Review” every week to share with your child.</a:t>
            </a:r>
            <a:endParaRPr lang="en-GB" sz="2000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1973" y="0"/>
            <a:ext cx="1769067" cy="17619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28" y="-14452"/>
            <a:ext cx="1312525" cy="16585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8271" y="5042617"/>
            <a:ext cx="1313239" cy="13132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4391" y="4740399"/>
            <a:ext cx="1718282" cy="19176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9291" y="2595684"/>
            <a:ext cx="1134709" cy="128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35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FD9794BD-FBEB-8A45-861E-268A82815132}"/>
              </a:ext>
            </a:extLst>
          </p:cNvPr>
          <p:cNvSpPr/>
          <p:nvPr/>
        </p:nvSpPr>
        <p:spPr>
          <a:xfrm>
            <a:off x="1572323" y="5296830"/>
            <a:ext cx="3278459" cy="624467"/>
          </a:xfrm>
          <a:prstGeom prst="ellipse">
            <a:avLst/>
          </a:prstGeom>
          <a:solidFill>
            <a:srgbClr val="00A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Some Key Changes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A16FFD-D7CC-6145-96EA-BACDDB04265D}"/>
              </a:ext>
            </a:extLst>
          </p:cNvPr>
          <p:cNvSpPr txBox="1"/>
          <p:nvPr/>
        </p:nvSpPr>
        <p:spPr>
          <a:xfrm>
            <a:off x="769434" y="1349298"/>
            <a:ext cx="76051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en-GB" b="1" dirty="0">
                <a:latin typeface="Roboto"/>
                <a:ea typeface="Roboto"/>
                <a:cs typeface="Roboto"/>
                <a:sym typeface="Roboto"/>
              </a:rPr>
              <a:t>There is a focus on encouraging healthy choices overall and an understanding of oral health.</a:t>
            </a:r>
            <a:r>
              <a:rPr lang="en-GB" b="1" dirty="0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Required to teach children the importance of brushing teeth. </a:t>
            </a:r>
          </a:p>
          <a:p>
            <a:r>
              <a:rPr lang="en-US" dirty="0" smtClean="0">
                <a:latin typeface="Roboto" panose="02000000000000000000" pitchFamily="2" charset="0"/>
                <a:ea typeface="Roboto" panose="02000000000000000000" pitchFamily="2" charset="0"/>
              </a:rPr>
              <a:t>Focus </a:t>
            </a: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on helping children to understand which choices to make that will help them to be healthy, for example which foods to eat and why.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</a:rPr>
              <a:t>Getting into good routines from a young age is important as these often continue into adult life.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E79D13-A12E-C94A-B890-00B26572F9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486" r="-12762"/>
          <a:stretch/>
        </p:blipFill>
        <p:spPr>
          <a:xfrm>
            <a:off x="5519853" y="3727371"/>
            <a:ext cx="1982167" cy="2011489"/>
          </a:xfrm>
          <a:prstGeom prst="ellipse">
            <a:avLst/>
          </a:prstGeom>
          <a:ln w="38100">
            <a:solidFill>
              <a:srgbClr val="00AE97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D5850A3-8CC8-8348-A23E-ACE28A1A9E3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0441" y="3615046"/>
            <a:ext cx="2879617" cy="221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221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D58862C8-9D1B-2242-B657-670784E3CE90}"/>
              </a:ext>
            </a:extLst>
          </p:cNvPr>
          <p:cNvSpPr/>
          <p:nvPr/>
        </p:nvSpPr>
        <p:spPr>
          <a:xfrm>
            <a:off x="2074127" y="5553306"/>
            <a:ext cx="4873083" cy="791737"/>
          </a:xfrm>
          <a:prstGeom prst="ellipse">
            <a:avLst/>
          </a:prstGeom>
          <a:solidFill>
            <a:srgbClr val="45A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>
              <a:solidFill>
                <a:srgbClr val="00206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2386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What Will This Look Like at</a:t>
            </a:r>
            <a:b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n-GB" sz="3600" dirty="0" smtClean="0">
                <a:latin typeface="Roboto" panose="02000000000000000000" pitchFamily="2" charset="0"/>
                <a:ea typeface="Roboto" panose="02000000000000000000" pitchFamily="2" charset="0"/>
              </a:rPr>
              <a:t>Eastover Primary?</a:t>
            </a:r>
            <a:endParaRPr lang="en-GB" sz="36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A16FFD-D7CC-6145-96EA-BACDDB04265D}"/>
              </a:ext>
            </a:extLst>
          </p:cNvPr>
          <p:cNvSpPr txBox="1"/>
          <p:nvPr/>
        </p:nvSpPr>
        <p:spPr>
          <a:xfrm>
            <a:off x="613316" y="1906859"/>
            <a:ext cx="790621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Roboto"/>
                <a:ea typeface="Roboto"/>
                <a:cs typeface="Roboto"/>
                <a:sym typeface="Roboto"/>
              </a:rPr>
              <a:t>How can I support my child at home?</a:t>
            </a:r>
          </a:p>
          <a:p>
            <a:endParaRPr lang="en-GB" dirty="0">
              <a:latin typeface="Roboto"/>
              <a:ea typeface="Roboto"/>
              <a:cs typeface="Roboto"/>
              <a:sym typeface="Roboto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Roboto"/>
                <a:ea typeface="Roboto"/>
                <a:cs typeface="Roboto"/>
                <a:sym typeface="Roboto"/>
              </a:rPr>
              <a:t>Tapestry – share the photos with your child and get them to talk about their learning.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Roboto"/>
                <a:ea typeface="Roboto"/>
                <a:cs typeface="Roboto"/>
                <a:sym typeface="Roboto"/>
              </a:rPr>
              <a:t>Learning Detectives – 3 children a day are chosen to be learning detectives and to share their ideas and learning with their class.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Roboto"/>
                <a:ea typeface="Roboto"/>
                <a:cs typeface="Roboto"/>
                <a:sym typeface="Roboto"/>
              </a:rPr>
              <a:t>Weekly Learning Review – this will give you an insight into what has been happening in class and ideas for home too.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>
                <a:latin typeface="Roboto"/>
                <a:ea typeface="Roboto"/>
                <a:cs typeface="Roboto"/>
                <a:sym typeface="Roboto"/>
              </a:rPr>
              <a:t>Achievosaurs</a:t>
            </a:r>
            <a:r>
              <a:rPr lang="en-GB" dirty="0" smtClean="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GB" dirty="0" smtClean="0">
                <a:latin typeface="Roboto"/>
                <a:ea typeface="Roboto"/>
                <a:cs typeface="Roboto"/>
                <a:sym typeface="Roboto"/>
              </a:rPr>
              <a:t>– have you been a </a:t>
            </a:r>
            <a:r>
              <a:rPr lang="en-GB" dirty="0" err="1" smtClean="0">
                <a:latin typeface="Roboto"/>
                <a:ea typeface="Roboto"/>
                <a:cs typeface="Roboto"/>
                <a:sym typeface="Roboto"/>
              </a:rPr>
              <a:t>tryatops</a:t>
            </a:r>
            <a:r>
              <a:rPr lang="en-GB" dirty="0" smtClean="0">
                <a:latin typeface="Roboto"/>
                <a:ea typeface="Roboto"/>
                <a:cs typeface="Roboto"/>
                <a:sym typeface="Roboto"/>
              </a:rPr>
              <a:t> today?</a:t>
            </a:r>
            <a:endParaRPr lang="en-GB" dirty="0" smtClean="0">
              <a:latin typeface="Roboto"/>
              <a:ea typeface="Roboto"/>
              <a:cs typeface="Roboto"/>
              <a:sym typeface="Roboto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Roboto"/>
                <a:ea typeface="Roboto"/>
                <a:cs typeface="Roboto"/>
                <a:sym typeface="Roboto"/>
              </a:rPr>
              <a:t>Read, read, read – more about that next!</a:t>
            </a:r>
            <a:endParaRPr lang="en-GB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998474" y="4215847"/>
            <a:ext cx="2521057" cy="189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299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680</Words>
  <Application>Microsoft Office PowerPoint</Application>
  <PresentationFormat>On-screen Show (4:3)</PresentationFormat>
  <Paragraphs>63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Roboto</vt:lpstr>
      <vt:lpstr>Twinkl</vt:lpstr>
      <vt:lpstr>Calibri</vt:lpstr>
      <vt:lpstr>Arial</vt:lpstr>
      <vt:lpstr>Office Theme</vt:lpstr>
      <vt:lpstr>PowerPoint Presentation</vt:lpstr>
      <vt:lpstr>What Is the EYFS?</vt:lpstr>
      <vt:lpstr>Why Have the Changes Been Made?</vt:lpstr>
      <vt:lpstr>Some Key Changes</vt:lpstr>
      <vt:lpstr>Some Key Changes</vt:lpstr>
      <vt:lpstr>Some Key Changes</vt:lpstr>
      <vt:lpstr>Some Key Changes</vt:lpstr>
      <vt:lpstr>What Will This Look Like at Eastover Primary?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Fisher, Henrietta</cp:lastModifiedBy>
  <cp:revision>28</cp:revision>
  <dcterms:created xsi:type="dcterms:W3CDTF">2021-05-07T13:49:06Z</dcterms:created>
  <dcterms:modified xsi:type="dcterms:W3CDTF">2021-09-23T19:01:35Z</dcterms:modified>
</cp:coreProperties>
</file>