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sldIdLst>
    <p:sldId id="256" r:id="rId5"/>
    <p:sldId id="289" r:id="rId6"/>
    <p:sldId id="290" r:id="rId7"/>
    <p:sldId id="297" r:id="rId8"/>
    <p:sldId id="282" r:id="rId9"/>
    <p:sldId id="294" r:id="rId10"/>
    <p:sldId id="288" r:id="rId11"/>
    <p:sldId id="293" r:id="rId12"/>
    <p:sldId id="277" r:id="rId13"/>
    <p:sldId id="296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75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675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536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101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643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09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658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640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679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274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958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436259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5695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17941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749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882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469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930">
              <a:srgbClr val="D6D6D6"/>
            </a:gs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11C7-4CB5-4E8A-9DF2-9AFB4796490D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439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astoverschool.co.uk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mailto:llukins@eastoverschool.co.uk" TargetMode="Externa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b="1" u="sng">
                <a:solidFill>
                  <a:schemeClr val="tx1"/>
                </a:solidFill>
                <a:latin typeface="Century Gothic" panose="020B0502020202020204" pitchFamily="34" charset="0"/>
              </a:rPr>
              <a:t>Welcome to Year 5</a:t>
            </a:r>
            <a:br>
              <a:rPr lang="en-GB"/>
            </a:b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b="1">
                <a:solidFill>
                  <a:schemeClr val="tx1"/>
                </a:solidFill>
                <a:latin typeface="Century Gothic" panose="020B0502020202020204" pitchFamily="34" charset="0"/>
              </a:rPr>
              <a:t>  </a:t>
            </a:r>
          </a:p>
        </p:txBody>
      </p:sp>
      <p:pic>
        <p:nvPicPr>
          <p:cNvPr id="5" name="Picture 4" descr="Logo">
            <a:extLst>
              <a:ext uri="{FF2B5EF4-FFF2-40B4-BE49-F238E27FC236}">
                <a16:creationId xmlns:a16="http://schemas.microsoft.com/office/drawing/2014/main" id="{1CA428F4-27D1-FCE5-DA93-E3152A9A4C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2587" y="1351"/>
            <a:ext cx="2743200" cy="3640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2669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590" y="548639"/>
            <a:ext cx="9487399" cy="4538265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/>
              </a:rPr>
              <a:t>Attendance</a:t>
            </a:r>
          </a:p>
          <a:p>
            <a:pPr algn="ctr"/>
            <a:endParaRPr lang="en-GB" sz="3200" b="1" u="sng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/>
              </a:rPr>
              <a:t>Gates open at 8:35</a:t>
            </a: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/>
              </a:rPr>
              <a:t>School registration is at 8:45</a:t>
            </a:r>
          </a:p>
          <a:p>
            <a:pPr algn="ctr"/>
            <a:endParaRPr lang="en-GB" sz="320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/>
              </a:rPr>
              <a:t>Pick up at 15:10. 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/>
              </a:rPr>
              <a:t>Parental permission can be given to allow children to walk home independently.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/>
              </a:rPr>
              <a:t>Phones can be brought in, held by teachers until the end of the day. </a:t>
            </a:r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4412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590" y="548640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Uniform</a:t>
            </a:r>
          </a:p>
          <a:p>
            <a:pPr algn="l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l"/>
            <a:r>
              <a:rPr lang="en-GB" sz="2400" b="1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All clothing should be clearly marked with your child’s name.</a:t>
            </a:r>
            <a:endParaRPr lang="en-GB" sz="2400" b="0" i="0" dirty="0">
              <a:solidFill>
                <a:srgbClr val="444444"/>
              </a:solidFill>
              <a:effectLst/>
              <a:latin typeface="Century Gothic" panose="020B0502020202020204" pitchFamily="34" charset="0"/>
            </a:endParaRPr>
          </a:p>
          <a:p>
            <a:pPr algn="l"/>
            <a:endParaRPr lang="en-GB" sz="2400" b="0" i="0" dirty="0">
              <a:solidFill>
                <a:srgbClr val="444444"/>
              </a:solidFill>
              <a:effectLst/>
              <a:latin typeface="Century Gothic" panose="020B0502020202020204" pitchFamily="34" charset="0"/>
            </a:endParaRP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82760B9-F269-44E9-9EE8-1BE9D58AA204}"/>
              </a:ext>
            </a:extLst>
          </p:cNvPr>
          <p:cNvGraphicFramePr>
            <a:graphicFrameLocks noGrp="1"/>
          </p:cNvGraphicFramePr>
          <p:nvPr/>
        </p:nvGraphicFramePr>
        <p:xfrm>
          <a:off x="677863" y="2592546"/>
          <a:ext cx="8596312" cy="3017520"/>
        </p:xfrm>
        <a:graphic>
          <a:graphicData uri="http://schemas.openxmlformats.org/drawingml/2006/table">
            <a:tbl>
              <a:tblPr/>
              <a:tblGrid>
                <a:gridCol w="4298156">
                  <a:extLst>
                    <a:ext uri="{9D8B030D-6E8A-4147-A177-3AD203B41FA5}">
                      <a16:colId xmlns:a16="http://schemas.microsoft.com/office/drawing/2014/main" val="2367613709"/>
                    </a:ext>
                  </a:extLst>
                </a:gridCol>
                <a:gridCol w="4298156">
                  <a:extLst>
                    <a:ext uri="{9D8B030D-6E8A-4147-A177-3AD203B41FA5}">
                      <a16:colId xmlns:a16="http://schemas.microsoft.com/office/drawing/2014/main" val="321704906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/>
                        <a:t>🧥 </a:t>
                      </a:r>
                      <a:r>
                        <a:rPr lang="en-GB" b="1"/>
                        <a:t>School Uniform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⚽ </a:t>
                      </a:r>
                      <a:r>
                        <a:rPr lang="en-GB" b="1"/>
                        <a:t>PE Kit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753093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🔴 Red sweatshirt or cardigan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🔴 Plain red T-shirt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798325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⚪ White polo shirt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⚫ Plain black shorts or tracksuit bottoms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545181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⚫ Grey trousers, shorts or skirt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👟 Suitable trainers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43221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🧦 Black or grey tights (with skirts)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👟 Sports footwear (e.g. football boots when needed)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772711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👞 Plain black school shoes </a:t>
                      </a:r>
                      <a:r>
                        <a:rPr lang="en-GB" i="1"/>
                        <a:t>(no trainers)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2184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67921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C1CE41-B49E-46F3-AD2D-8AE99EAF9D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659" y="636589"/>
            <a:ext cx="10371666" cy="5516561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/>
              <a:t>Accessories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⌚ Smart, sensible watch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💎 One pair of stud earrings only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🎒 School book bag (provided on admission) </a:t>
            </a:r>
          </a:p>
          <a:p>
            <a:r>
              <a:rPr lang="en-GB" b="1" dirty="0"/>
              <a:t>💇 Appearance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Hair should be neat and suitable for school.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Long hair must be tied back for PE and practical activities.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No brightly coloured hair.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No excessive hair accessories. </a:t>
            </a:r>
          </a:p>
          <a:p>
            <a:r>
              <a:rPr lang="en-GB" b="1" dirty="0"/>
              <a:t>❌ Not Permitted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👟 Trainers as everyday school shoes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👖 Black jeans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👠 High heels (block heels up to 3cm only)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💍 Jewellery other than one pair of stud earrings and a watch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🎀 Bold patterned or brightly coloured headwear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36419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590" y="548640"/>
            <a:ext cx="9487399" cy="6109612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/>
              </a:rPr>
              <a:t>Homework expectations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457200" indent="-457200" algn="l">
              <a:buFont typeface="Calibri" charset="2"/>
              <a:buChar char="-"/>
            </a:pPr>
            <a:r>
              <a:rPr lang="en-GB" sz="3000">
                <a:solidFill>
                  <a:schemeClr val="tx1"/>
                </a:solidFill>
                <a:latin typeface="Century Gothic"/>
              </a:rPr>
              <a:t>Emile: complete task set</a:t>
            </a:r>
            <a:endParaRPr lang="en-GB" sz="3000" b="1">
              <a:solidFill>
                <a:schemeClr val="tx1"/>
              </a:solidFill>
              <a:latin typeface="Century Gothic"/>
            </a:endParaRPr>
          </a:p>
          <a:p>
            <a:pPr marL="457200" indent="-457200" algn="l">
              <a:buFont typeface="Calibri"/>
              <a:buChar char="-"/>
            </a:pPr>
            <a:r>
              <a:rPr lang="en-GB" sz="3200" dirty="0">
                <a:solidFill>
                  <a:schemeClr val="tx1"/>
                </a:solidFill>
                <a:latin typeface="Century Gothic"/>
              </a:rPr>
              <a:t>Reading: 10 minutes x 4 and recording in their Reading </a:t>
            </a:r>
            <a:r>
              <a:rPr lang="en-GB" sz="3200">
                <a:solidFill>
                  <a:schemeClr val="tx1"/>
                </a:solidFill>
                <a:latin typeface="Century Gothic"/>
              </a:rPr>
              <a:t>Record. </a:t>
            </a:r>
          </a:p>
          <a:p>
            <a:pPr marL="457200" indent="-457200" algn="l">
              <a:buFont typeface="Calibri"/>
              <a:buChar char="-"/>
            </a:pPr>
            <a:r>
              <a:rPr lang="en-GB" sz="3200" dirty="0">
                <a:solidFill>
                  <a:schemeClr val="tx1"/>
                </a:solidFill>
                <a:latin typeface="Century Gothic"/>
              </a:rPr>
              <a:t>Reading records to be brought in </a:t>
            </a:r>
            <a:r>
              <a:rPr lang="en-GB" sz="3200">
                <a:solidFill>
                  <a:schemeClr val="tx1"/>
                </a:solidFill>
                <a:latin typeface="Century Gothic"/>
              </a:rPr>
              <a:t>daily. </a:t>
            </a:r>
            <a:endParaRPr lang="en-GB">
              <a:solidFill>
                <a:schemeClr val="tx1"/>
              </a:solidFill>
              <a:latin typeface="Trebuchet MS" panose="020B0603020202020204"/>
            </a:endParaRPr>
          </a:p>
          <a:p>
            <a:pPr marL="457200" indent="-457200" algn="l">
              <a:buFont typeface="Calibri"/>
              <a:buChar char="-"/>
            </a:pPr>
            <a:r>
              <a:rPr lang="en-GB" sz="3200">
                <a:solidFill>
                  <a:schemeClr val="tx1"/>
                </a:solidFill>
                <a:latin typeface="Century Gothic"/>
              </a:rPr>
              <a:t>Passwords</a:t>
            </a:r>
            <a:r>
              <a:rPr lang="en-GB" sz="3200" dirty="0">
                <a:solidFill>
                  <a:schemeClr val="tx1"/>
                </a:solidFill>
                <a:latin typeface="Century Gothic"/>
              </a:rPr>
              <a:t> will be sent home. </a:t>
            </a:r>
            <a:endParaRPr lang="en-GB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43802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E8D002-EC78-4F14-81F3-D5EDC2AFFC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Emile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6F64742-66D0-4F47-9AF3-1064E8EF23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765" y="1472476"/>
            <a:ext cx="10706470" cy="448121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9573EB7-929B-4EE6-AD00-7EC90CB928FA}"/>
              </a:ext>
            </a:extLst>
          </p:cNvPr>
          <p:cNvSpPr txBox="1"/>
          <p:nvPr/>
        </p:nvSpPr>
        <p:spPr>
          <a:xfrm>
            <a:off x="742765" y="5476639"/>
            <a:ext cx="11736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/>
              <a:t>Children are set a new task every week, this needs to be practiced </a:t>
            </a:r>
          </a:p>
          <a:p>
            <a:r>
              <a:rPr lang="en-GB" sz="2800"/>
              <a:t>everyday as these are the week’s spellings.</a:t>
            </a:r>
          </a:p>
        </p:txBody>
      </p:sp>
    </p:spTree>
    <p:extLst>
      <p:ext uri="{BB962C8B-B14F-4D97-AF65-F5344CB8AC3E}">
        <p14:creationId xmlns:p14="http://schemas.microsoft.com/office/powerpoint/2010/main" val="12442108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590" y="548640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Passwords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>
                <a:solidFill>
                  <a:schemeClr val="tx1"/>
                </a:solidFill>
                <a:latin typeface="Century Gothic"/>
              </a:rPr>
              <a:t>All passwords will be sent home.</a:t>
            </a:r>
            <a:endParaRPr lang="en-GB" sz="320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5EA760-A307-4AF0-8098-EFE05AA643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7452" y="3170884"/>
            <a:ext cx="3995044" cy="3228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3467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E785DA1C-B084-4254-B341-4A20B4F670AC}"/>
              </a:ext>
            </a:extLst>
          </p:cNvPr>
          <p:cNvSpPr txBox="1">
            <a:spLocks/>
          </p:cNvSpPr>
          <p:nvPr/>
        </p:nvSpPr>
        <p:spPr>
          <a:xfrm>
            <a:off x="984533" y="381000"/>
            <a:ext cx="9487399" cy="432816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200" b="1" u="sng" dirty="0">
                <a:solidFill>
                  <a:schemeClr val="tx1"/>
                </a:solidFill>
                <a:latin typeface="Century Gothic"/>
              </a:rPr>
              <a:t>Website: </a:t>
            </a:r>
          </a:p>
          <a:p>
            <a:pPr marL="0" indent="0" algn="ctr">
              <a:buNone/>
            </a:pPr>
            <a:r>
              <a:rPr lang="en-GB" sz="3200" dirty="0">
                <a:solidFill>
                  <a:schemeClr val="tx1"/>
                </a:solidFill>
                <a:latin typeface="Century Gothic"/>
                <a:hlinkClick r:id="rId2"/>
              </a:rPr>
              <a:t>https://www.eastoverschool.co.uk/</a:t>
            </a:r>
            <a:endParaRPr lang="en-GB" sz="3200" dirty="0">
              <a:solidFill>
                <a:schemeClr val="tx1"/>
              </a:solidFill>
              <a:latin typeface="Century Gothic"/>
            </a:endParaRPr>
          </a:p>
          <a:p>
            <a:pPr marL="0" indent="0" algn="ctr">
              <a:buNone/>
            </a:pPr>
            <a:endParaRPr lang="en-GB" sz="3200" b="1" u="sng" dirty="0">
              <a:solidFill>
                <a:schemeClr val="tx1"/>
              </a:solidFill>
              <a:latin typeface="Century Gothic"/>
            </a:endParaRPr>
          </a:p>
          <a:p>
            <a:pPr marL="0" indent="0" algn="ctr">
              <a:buNone/>
            </a:pPr>
            <a:endParaRPr lang="en-GB" sz="3200" b="1" u="sng" dirty="0">
              <a:solidFill>
                <a:schemeClr val="tx1"/>
              </a:solidFill>
              <a:latin typeface="Century Gothic"/>
            </a:endParaRPr>
          </a:p>
          <a:p>
            <a:pPr marL="0" indent="0" algn="ctr">
              <a:buNone/>
            </a:pPr>
            <a:r>
              <a:rPr lang="en-GB" sz="3200" dirty="0">
                <a:solidFill>
                  <a:schemeClr val="tx1"/>
                </a:solidFill>
                <a:latin typeface="Century Gothic"/>
              </a:rPr>
              <a:t>All links to the curriculum and children’s learning can be found on the school website in ‘key information – curriculum’:</a:t>
            </a:r>
          </a:p>
          <a:p>
            <a:pPr marL="0" indent="0" algn="ctr">
              <a:buNone/>
            </a:pPr>
            <a:endParaRPr lang="en-GB" sz="3200" dirty="0">
              <a:solidFill>
                <a:schemeClr val="tx1"/>
              </a:solidFill>
              <a:latin typeface="Century Gothic"/>
            </a:endParaRPr>
          </a:p>
          <a:p>
            <a:pPr marL="0" indent="0" algn="ctr">
              <a:buNone/>
            </a:pPr>
            <a:endParaRPr lang="en-GB" sz="3200" dirty="0">
              <a:solidFill>
                <a:schemeClr val="tx1"/>
              </a:solidFill>
              <a:latin typeface="Century Gothic"/>
            </a:endParaRPr>
          </a:p>
          <a:p>
            <a:pPr marL="0" indent="0" algn="ctr">
              <a:buNone/>
            </a:pPr>
            <a:r>
              <a:rPr lang="en-GB" sz="3200" dirty="0">
                <a:solidFill>
                  <a:schemeClr val="tx1"/>
                </a:solidFill>
                <a:latin typeface="Century Gothic"/>
              </a:rPr>
              <a:t>There is also Year 5 information on the ‘class pages’ section</a:t>
            </a:r>
          </a:p>
          <a:p>
            <a:pPr marL="0" indent="0" algn="ctr">
              <a:buNone/>
            </a:pPr>
            <a:endParaRPr lang="en-GB" sz="3200" dirty="0">
              <a:solidFill>
                <a:schemeClr val="tx1"/>
              </a:solidFill>
              <a:latin typeface="Century Gothic"/>
            </a:endParaRPr>
          </a:p>
          <a:p>
            <a:pPr marL="0" indent="0" algn="ctr">
              <a:buNone/>
            </a:pPr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3200" b="1" dirty="0">
              <a:solidFill>
                <a:srgbClr val="444444"/>
              </a:solidFill>
              <a:latin typeface="Century Gothic" panose="020B0502020202020204" pitchFamily="34" charset="0"/>
            </a:endParaRPr>
          </a:p>
          <a:p>
            <a:endParaRPr lang="en-GB" sz="3200" b="1" dirty="0">
              <a:solidFill>
                <a:srgbClr val="444444"/>
              </a:solidFill>
              <a:latin typeface="Century Gothic" panose="020B0502020202020204" pitchFamily="34" charset="0"/>
            </a:endParaRPr>
          </a:p>
          <a:p>
            <a:endParaRPr lang="en-GB" sz="3200" b="1" dirty="0">
              <a:solidFill>
                <a:srgbClr val="444444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9270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1" y="-586751"/>
            <a:ext cx="8001000" cy="1970314"/>
          </a:xfrm>
        </p:spPr>
        <p:txBody>
          <a:bodyPr>
            <a:normAutofit/>
          </a:bodyPr>
          <a:lstStyle/>
          <a:p>
            <a:pPr algn="ctr"/>
            <a:r>
              <a:rPr lang="en-GB" sz="3200" b="1" u="sng">
                <a:solidFill>
                  <a:schemeClr val="tx1"/>
                </a:solidFill>
                <a:latin typeface="Century Gothic" panose="020B0502020202020204" pitchFamily="34" charset="0"/>
              </a:rPr>
              <a:t>Communication</a:t>
            </a:r>
            <a:br>
              <a:rPr lang="en-GB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1" y="1463041"/>
            <a:ext cx="9487399" cy="5017658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white boards outside the classrooms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school bulletin each Friday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reading records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Facebook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school website – www.eastoverschool.co.uk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/>
              </a:rPr>
              <a:t>Email: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/>
                <a:hlinkClick r:id="rId2"/>
              </a:rPr>
              <a:t>llukins@eastoverschool.co.uk</a:t>
            </a:r>
            <a:endParaRPr lang="en-GB" sz="2000" dirty="0">
              <a:solidFill>
                <a:schemeClr val="tx1"/>
              </a:solidFill>
              <a:latin typeface="Century Gothic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u="sng" dirty="0">
                <a:solidFill>
                  <a:schemeClr val="accent1"/>
                </a:solidFill>
                <a:latin typeface="Century Gothic"/>
              </a:rPr>
              <a:t>cthorne@eastoverschool.co.uk</a:t>
            </a:r>
            <a:endParaRPr lang="en-GB" u="sng" dirty="0">
              <a:solidFill>
                <a:schemeClr val="accent1"/>
              </a:solidFill>
              <a:latin typeface="Century Gothic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Talk to us at the end of the school day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Call the office and ask us to call you </a:t>
            </a: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3814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ECD460-BDC2-2A70-E726-A43458CC4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61606570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F89DFD35F0BBE42B5FE9C08AC936960" ma:contentTypeVersion="6" ma:contentTypeDescription="Create a new document." ma:contentTypeScope="" ma:versionID="79de5b0d23581d067c9dc8007772c362">
  <xsd:schema xmlns:xsd="http://www.w3.org/2001/XMLSchema" xmlns:xs="http://www.w3.org/2001/XMLSchema" xmlns:p="http://schemas.microsoft.com/office/2006/metadata/properties" xmlns:ns2="9c9f8c48-8bc8-4f72-a33b-28cf08d1ddc9" targetNamespace="http://schemas.microsoft.com/office/2006/metadata/properties" ma:root="true" ma:fieldsID="19219f354a2268cec68b686a1f8a03bf" ns2:_="">
    <xsd:import namespace="9c9f8c48-8bc8-4f72-a33b-28cf08d1ddc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9f8c48-8bc8-4f72-a33b-28cf08d1dd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67E458E-5B5A-4D65-8404-5C577F4913F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EBFCD1A-E9E8-4AB9-A00C-72098742A58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c9f8c48-8bc8-4f72-a33b-28cf08d1ddc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0B5FF56-BA28-4ED9-A556-357E863E9252}">
  <ds:schemaRefs>
    <ds:schemaRef ds:uri="http://purl.org/dc/elements/1.1/"/>
    <ds:schemaRef ds:uri="http://schemas.microsoft.com/office/2006/metadata/properties"/>
    <ds:schemaRef ds:uri="http://purl.org/dc/dcmitype/"/>
    <ds:schemaRef ds:uri="http://www.w3.org/XML/1998/namespace"/>
    <ds:schemaRef ds:uri="http://purl.org/dc/terms/"/>
    <ds:schemaRef ds:uri="9d41e597-3c22-47a2-bb4c-dda9f54f76a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2dbc367b-b499-4526-9d06-97e2fd11af71"/>
    <ds:schemaRef ds:uri="6a60264f-2fac-4a41-8ae7-9c8459f2fce5"/>
    <ds:schemaRef ds:uri="31abc22f-19aa-41d1-a059-b8b74c87985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</TotalTime>
  <Words>400</Words>
  <Application>Microsoft Office PowerPoint</Application>
  <PresentationFormat>Widescreen</PresentationFormat>
  <Paragraphs>78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Century Gothic</vt:lpstr>
      <vt:lpstr>Trebuchet MS</vt:lpstr>
      <vt:lpstr>Wingdings 3</vt:lpstr>
      <vt:lpstr>Facet</vt:lpstr>
      <vt:lpstr>Welcome to Year 5 </vt:lpstr>
      <vt:lpstr>PowerPoint Presentation</vt:lpstr>
      <vt:lpstr>PowerPoint Presentation</vt:lpstr>
      <vt:lpstr>PowerPoint Presentation</vt:lpstr>
      <vt:lpstr>PowerPoint Presentation</vt:lpstr>
      <vt:lpstr>Emile</vt:lpstr>
      <vt:lpstr>PowerPoint Presentation</vt:lpstr>
      <vt:lpstr>PowerPoint Presentation</vt:lpstr>
      <vt:lpstr>Communication 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1!</dc:title>
  <dc:creator>Phillips, Lisa</dc:creator>
  <cp:lastModifiedBy>Chris Thorne</cp:lastModifiedBy>
  <cp:revision>31</cp:revision>
  <dcterms:created xsi:type="dcterms:W3CDTF">2021-09-13T11:03:55Z</dcterms:created>
  <dcterms:modified xsi:type="dcterms:W3CDTF">2026-07-08T08:44:39Z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0x0101002F89DFD35F0BBE42B5FE9C08AC936960</vt:lpwstr>
  </property>
  <property fmtid="{D5CDD505-2E9C-101B-9397-08002B2CF9AE}" pid="3" name="MediaServiceImageTags">
    <vt:lpwstr/>
  </property>
</Properties>
</file>