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6" r:id="rId2"/>
    <p:sldId id="260" r:id="rId3"/>
    <p:sldId id="273" r:id="rId4"/>
    <p:sldId id="261" r:id="rId5"/>
    <p:sldId id="262" r:id="rId6"/>
    <p:sldId id="264" r:id="rId7"/>
    <p:sldId id="272" r:id="rId8"/>
    <p:sldId id="27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81" d="100"/>
          <a:sy n="81" d="100"/>
        </p:scale>
        <p:origin x="91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892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900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991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22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081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241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990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390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130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958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6518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694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72411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285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927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192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B9777-271E-4256-B6CB-ACFE705F3F52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7FB3390-9387-4794-AEC8-BF58EBABA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37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6.png"/><Relationship Id="rId5" Type="http://schemas.openxmlformats.org/officeDocument/2006/relationships/image" Target="../media/image11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1539" y="2498065"/>
            <a:ext cx="10392601" cy="2676876"/>
          </a:xfrm>
        </p:spPr>
        <p:txBody>
          <a:bodyPr>
            <a:normAutofit/>
          </a:bodyPr>
          <a:lstStyle/>
          <a:p>
            <a:r>
              <a:rPr lang="en-GB" dirty="0">
                <a:latin typeface="SassoonInfant" panose="00000400000000000000" pitchFamily="2" charset="0"/>
              </a:rPr>
              <a:t>Foundation Stage Writing Workshop</a:t>
            </a:r>
            <a:br>
              <a:rPr lang="en-GB" dirty="0">
                <a:latin typeface="SassoonInfant" panose="00000400000000000000" pitchFamily="2" charset="0"/>
              </a:rPr>
            </a:br>
            <a:br>
              <a:rPr lang="en-GB" dirty="0">
                <a:latin typeface="SassoonInfant" panose="00000400000000000000" pitchFamily="2" charset="0"/>
              </a:rPr>
            </a:br>
            <a:endParaRPr lang="en-US" dirty="0">
              <a:latin typeface="SassoonInfant" panose="00000400000000000000" pitchFamily="2" charset="0"/>
            </a:endParaRPr>
          </a:p>
        </p:txBody>
      </p:sp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2" cstate="print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"/>
          <a:stretch>
            <a:fillRect/>
          </a:stretch>
        </p:blipFill>
        <p:spPr bwMode="auto">
          <a:xfrm>
            <a:off x="2194560" y="724250"/>
            <a:ext cx="836022" cy="1653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Image result for writing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351" y="4000240"/>
            <a:ext cx="2466975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writing images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70"/>
          <a:stretch/>
        </p:blipFill>
        <p:spPr bwMode="auto">
          <a:xfrm>
            <a:off x="2194560" y="4000240"/>
            <a:ext cx="2066925" cy="202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99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49"/>
    </mc:Choice>
    <mc:Fallback xmlns="">
      <p:transition spd="slow" advTm="1174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35050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5300" u="sng" dirty="0">
                <a:latin typeface="SassoonInfant" panose="00000400000000000000" pitchFamily="2" charset="0"/>
              </a:rPr>
            </a:br>
            <a:r>
              <a:rPr lang="en-GB" sz="5300" u="sng" dirty="0">
                <a:latin typeface="SassoonInfant" panose="00000400000000000000" pitchFamily="2" charset="0"/>
              </a:rPr>
              <a:t>Tools for writing-phonics</a:t>
            </a:r>
            <a:br>
              <a:rPr lang="en-GB" u="sng" dirty="0">
                <a:latin typeface="SassoonInfant" panose="00000400000000000000" pitchFamily="2" charset="0"/>
              </a:rPr>
            </a:br>
            <a:endParaRPr lang="en-US" u="sng" dirty="0">
              <a:latin typeface="SassoonInfant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4045494"/>
          </a:xfrm>
        </p:spPr>
        <p:txBody>
          <a:bodyPr>
            <a:normAutofit lnSpcReduction="10000"/>
          </a:bodyPr>
          <a:lstStyle/>
          <a:p>
            <a:r>
              <a:rPr lang="en-GB" sz="2200" dirty="0">
                <a:latin typeface="SassoonInfant" panose="00000400000000000000" pitchFamily="2" charset="0"/>
              </a:rPr>
              <a:t>What is “phonetically plausible”?</a:t>
            </a:r>
          </a:p>
          <a:p>
            <a:r>
              <a:rPr lang="en-GB" sz="2200" dirty="0" err="1">
                <a:latin typeface="SassoonInfant" panose="00000400000000000000" pitchFamily="2" charset="0"/>
              </a:rPr>
              <a:t>E.g</a:t>
            </a:r>
            <a:r>
              <a:rPr lang="en-GB" sz="2200" dirty="0">
                <a:latin typeface="SassoonInfant" panose="00000400000000000000" pitchFamily="2" charset="0"/>
              </a:rPr>
              <a:t>  </a:t>
            </a:r>
            <a:r>
              <a:rPr lang="en-GB" sz="2200" dirty="0" err="1">
                <a:latin typeface="SassoonInfant" panose="00000400000000000000" pitchFamily="2" charset="0"/>
              </a:rPr>
              <a:t>shooger</a:t>
            </a:r>
            <a:r>
              <a:rPr lang="en-GB" sz="2200" dirty="0">
                <a:latin typeface="SassoonInfant" panose="00000400000000000000" pitchFamily="2" charset="0"/>
              </a:rPr>
              <a:t>, </a:t>
            </a:r>
            <a:r>
              <a:rPr lang="en-GB" sz="2200" dirty="0" err="1">
                <a:latin typeface="SassoonInfant" panose="00000400000000000000" pitchFamily="2" charset="0"/>
              </a:rPr>
              <a:t>lighk</a:t>
            </a:r>
            <a:r>
              <a:rPr lang="en-GB" sz="2200" dirty="0">
                <a:latin typeface="SassoonInfant" panose="00000400000000000000" pitchFamily="2" charset="0"/>
              </a:rPr>
              <a:t>, </a:t>
            </a:r>
            <a:r>
              <a:rPr lang="en-GB" sz="2200" dirty="0" err="1">
                <a:latin typeface="SassoonInfant" panose="00000400000000000000" pitchFamily="2" charset="0"/>
              </a:rPr>
              <a:t>mik</a:t>
            </a:r>
            <a:r>
              <a:rPr lang="en-GB" sz="2200" dirty="0">
                <a:latin typeface="SassoonInfant" panose="00000400000000000000" pitchFamily="2" charset="0"/>
              </a:rPr>
              <a:t>, </a:t>
            </a:r>
            <a:r>
              <a:rPr lang="en-GB" sz="2200" dirty="0" err="1">
                <a:latin typeface="SassoonInfant" panose="00000400000000000000" pitchFamily="2" charset="0"/>
              </a:rPr>
              <a:t>flowr</a:t>
            </a:r>
            <a:r>
              <a:rPr lang="en-GB" sz="2200" dirty="0">
                <a:latin typeface="SassoonInfant" panose="00000400000000000000" pitchFamily="2" charset="0"/>
              </a:rPr>
              <a:t>, Perse, </a:t>
            </a:r>
          </a:p>
          <a:p>
            <a:r>
              <a:rPr lang="en-GB" sz="2200" dirty="0">
                <a:latin typeface="SassoonInfant" panose="00000400000000000000" pitchFamily="2" charset="0"/>
              </a:rPr>
              <a:t>Children need phonic knowledge before they can write.</a:t>
            </a:r>
          </a:p>
          <a:p>
            <a:r>
              <a:rPr lang="en-GB" sz="2200" dirty="0">
                <a:latin typeface="SassoonInfant" panose="00000400000000000000" pitchFamily="2" charset="0"/>
              </a:rPr>
              <a:t>Children then need to be able to orally segment words in order to write them. </a:t>
            </a:r>
          </a:p>
          <a:p>
            <a:r>
              <a:rPr lang="en-GB" sz="2200" dirty="0">
                <a:latin typeface="SassoonInfant" panose="00000400000000000000" pitchFamily="2" charset="0"/>
              </a:rPr>
              <a:t>Start with VC words, in, up, on, as </a:t>
            </a:r>
            <a:r>
              <a:rPr lang="en-GB" sz="2200" dirty="0" err="1">
                <a:latin typeface="SassoonInfant" panose="00000400000000000000" pitchFamily="2" charset="0"/>
              </a:rPr>
              <a:t>etc</a:t>
            </a:r>
            <a:endParaRPr lang="en-GB" sz="2200" dirty="0">
              <a:latin typeface="SassoonInfant" panose="00000400000000000000" pitchFamily="2" charset="0"/>
            </a:endParaRPr>
          </a:p>
          <a:p>
            <a:r>
              <a:rPr lang="en-GB" sz="2200" dirty="0">
                <a:latin typeface="SassoonInfant" panose="00000400000000000000" pitchFamily="2" charset="0"/>
              </a:rPr>
              <a:t>Then CVC words peg, can, ham </a:t>
            </a:r>
            <a:r>
              <a:rPr lang="en-GB" sz="2200" dirty="0" err="1">
                <a:latin typeface="SassoonInfant" panose="00000400000000000000" pitchFamily="2" charset="0"/>
              </a:rPr>
              <a:t>etc</a:t>
            </a:r>
            <a:endParaRPr lang="en-GB" sz="2200" dirty="0">
              <a:latin typeface="SassoonInfant" panose="00000400000000000000" pitchFamily="2" charset="0"/>
            </a:endParaRPr>
          </a:p>
          <a:p>
            <a:r>
              <a:rPr lang="en-GB" sz="2200" dirty="0">
                <a:latin typeface="SassoonInfant" panose="00000400000000000000" pitchFamily="2" charset="0"/>
              </a:rPr>
              <a:t>Longer words with multiple sounds laptop, sandwich farmyard </a:t>
            </a:r>
            <a:r>
              <a:rPr lang="en-GB" sz="2200" dirty="0" err="1">
                <a:latin typeface="SassoonInfant" panose="00000400000000000000" pitchFamily="2" charset="0"/>
              </a:rPr>
              <a:t>etc</a:t>
            </a:r>
            <a:endParaRPr lang="en-GB" sz="2200" dirty="0">
              <a:latin typeface="SassoonInfant" panose="00000400000000000000" pitchFamily="2" charset="0"/>
            </a:endParaRPr>
          </a:p>
          <a:p>
            <a:r>
              <a:rPr lang="en-GB" sz="2200" dirty="0">
                <a:latin typeface="SassoonInfant" panose="00000400000000000000" pitchFamily="2" charset="0"/>
              </a:rPr>
              <a:t> The ‘Look and Say’ words </a:t>
            </a:r>
            <a:r>
              <a:rPr lang="en-GB" sz="2200" b="1" i="1" u="sng" dirty="0">
                <a:latin typeface="SassoonInfant" panose="00000400000000000000" pitchFamily="2" charset="0"/>
              </a:rPr>
              <a:t>cannot </a:t>
            </a:r>
            <a:r>
              <a:rPr lang="en-GB" sz="2200" dirty="0">
                <a:latin typeface="SassoonInfant" panose="00000400000000000000" pitchFamily="2" charset="0"/>
              </a:rPr>
              <a:t>be segmented. Children need to learn how to spell these.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89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925"/>
    </mc:Choice>
    <mc:Fallback xmlns="">
      <p:transition spd="slow" advTm="15692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SassoonInfant" panose="00000400000000000000" pitchFamily="2" charset="0"/>
              </a:rPr>
              <a:t>Expected level at the end of the year</a:t>
            </a:r>
            <a:endParaRPr lang="en-US" b="1" u="sng" dirty="0">
              <a:latin typeface="SassoonInfant" panose="00000400000000000000" pitchFamily="2" charset="0"/>
            </a:endParaRPr>
          </a:p>
        </p:txBody>
      </p:sp>
      <p:pic>
        <p:nvPicPr>
          <p:cNvPr id="1028" name="Picture 4" descr="Image.jpe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3520480" y="2160588"/>
            <a:ext cx="2911077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9" t="5516" r="5519"/>
          <a:stretch/>
        </p:blipFill>
        <p:spPr bwMode="auto">
          <a:xfrm>
            <a:off x="563080" y="2142308"/>
            <a:ext cx="3055332" cy="4174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6" t="6184" r="1188" b="4309"/>
          <a:stretch/>
        </p:blipFill>
        <p:spPr bwMode="auto">
          <a:xfrm>
            <a:off x="7954466" y="2242599"/>
            <a:ext cx="3709106" cy="461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34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77"/>
    </mc:Choice>
    <mc:Fallback xmlns="">
      <p:transition spd="slow" advTm="2707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PrimaryInfant" panose="00000400000000000000" pitchFamily="2" charset="0"/>
              </a:rPr>
              <a:t>Another tool- Physical development </a:t>
            </a:r>
            <a:endParaRPr lang="en-US" dirty="0">
              <a:latin typeface="SassoonPrimaryInfant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138" y="2603500"/>
            <a:ext cx="11245940" cy="4006306"/>
          </a:xfrm>
        </p:spPr>
        <p:txBody>
          <a:bodyPr>
            <a:norm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ELG Children show good control and co-ordination in large and </a:t>
            </a:r>
            <a:r>
              <a:rPr lang="en-GB" sz="2000" b="1" i="1" dirty="0">
                <a:latin typeface="SassoonPrimaryInfant" panose="00000400000000000000" pitchFamily="2" charset="0"/>
              </a:rPr>
              <a:t>small</a:t>
            </a:r>
            <a:r>
              <a:rPr lang="en-GB" sz="2000" dirty="0">
                <a:latin typeface="SassoonPrimaryInfant" panose="00000400000000000000" pitchFamily="2" charset="0"/>
              </a:rPr>
              <a:t> movements. They move confidently in a range of ways, safely negotiating space. </a:t>
            </a:r>
            <a:r>
              <a:rPr lang="en-GB" sz="2000" b="1" i="1" dirty="0">
                <a:latin typeface="SassoonPrimaryInfant" panose="00000400000000000000" pitchFamily="2" charset="0"/>
              </a:rPr>
              <a:t>They handle equipment and tools effectively, including pencils for writing.</a:t>
            </a:r>
          </a:p>
          <a:p>
            <a:r>
              <a:rPr lang="en-GB" sz="2000" dirty="0">
                <a:latin typeface="SassoonPrimaryInfant" panose="00000400000000000000" pitchFamily="2" charset="0"/>
              </a:rPr>
              <a:t> In order for children to be able to write they will need good gross motor skills and a strong core as research shows those children who are strong physically will become competent at writing. This is especially important in this digital age.</a:t>
            </a:r>
          </a:p>
          <a:p>
            <a:r>
              <a:rPr lang="en-GB" sz="2000" dirty="0">
                <a:latin typeface="SassoonPrimaryInfant" panose="00000400000000000000" pitchFamily="2" charset="0"/>
              </a:rPr>
              <a:t>It is crucial children are physically strong and they need to be engaging with many different activities such as visiting parks and using the equipment, riding wheeled toys, </a:t>
            </a:r>
            <a:r>
              <a:rPr lang="en-GB" sz="2000" dirty="0" err="1">
                <a:latin typeface="SassoonPrimaryInfant" panose="00000400000000000000" pitchFamily="2" charset="0"/>
              </a:rPr>
              <a:t>trampolining</a:t>
            </a:r>
            <a:r>
              <a:rPr lang="en-GB" sz="2000" dirty="0">
                <a:latin typeface="SassoonPrimaryInfant" panose="00000400000000000000" pitchFamily="2" charset="0"/>
              </a:rPr>
              <a:t>, ball skills, swimming, climbing trees and the like.</a:t>
            </a:r>
          </a:p>
          <a:p>
            <a:r>
              <a:rPr lang="en-GB" sz="2000" dirty="0">
                <a:latin typeface="SassoonPrimaryInfant" panose="00000400000000000000" pitchFamily="2" charset="0"/>
              </a:rPr>
              <a:t>Children who regularly participate with these activities generally have very little problems with their handwriting.</a:t>
            </a:r>
          </a:p>
          <a:p>
            <a:endParaRPr lang="en-US" dirty="0"/>
          </a:p>
        </p:txBody>
      </p:sp>
      <p:pic>
        <p:nvPicPr>
          <p:cNvPr id="3074" name="Picture 2" descr="Image result for park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016" y="543696"/>
            <a:ext cx="2681061" cy="1340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riding a bike clipar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6" r="4656" b="9575"/>
          <a:stretch/>
        </p:blipFill>
        <p:spPr bwMode="auto">
          <a:xfrm>
            <a:off x="300268" y="609600"/>
            <a:ext cx="1312761" cy="143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978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238"/>
    </mc:Choice>
    <mc:Fallback xmlns="">
      <p:transition spd="slow" advTm="8523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811" y="308810"/>
            <a:ext cx="10515600" cy="1325563"/>
          </a:xfrm>
        </p:spPr>
        <p:txBody>
          <a:bodyPr/>
          <a:lstStyle/>
          <a:p>
            <a:r>
              <a:rPr lang="en-GB" dirty="0">
                <a:latin typeface="SassoonPrimaryInfant" panose="00000400000000000000" pitchFamily="2" charset="0"/>
              </a:rPr>
              <a:t>     Physical Development</a:t>
            </a:r>
            <a:endParaRPr lang="en-US" dirty="0">
              <a:latin typeface="SassoonPrimaryInfant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074" y="2560319"/>
            <a:ext cx="10515600" cy="3651477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SassoonPrimaryInfant" panose="00000400000000000000" pitchFamily="2" charset="0"/>
              </a:rPr>
              <a:t>Good fine motor control starts at the shoulder moving to the wrist, hands then fingers.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Fine motor skills are the smaller movements normally using hands and fingers.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Using a variety of equipment not just pens/pencils </a:t>
            </a:r>
            <a:r>
              <a:rPr lang="en-GB" sz="2400" dirty="0" err="1">
                <a:latin typeface="SassoonPrimaryInfant" panose="00000400000000000000" pitchFamily="2" charset="0"/>
              </a:rPr>
              <a:t>etc</a:t>
            </a:r>
            <a:r>
              <a:rPr lang="en-GB" sz="2400" dirty="0">
                <a:latin typeface="SassoonPrimaryInfant" panose="00000400000000000000" pitchFamily="2" charset="0"/>
              </a:rPr>
              <a:t> supports the development of fine motor skills.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In school the children will have experience of using things such as scissors, play dough, threading, pegs, zips, poppers </a:t>
            </a:r>
            <a:r>
              <a:rPr lang="en-GB" sz="2400" dirty="0" err="1">
                <a:latin typeface="SassoonPrimaryInfant" panose="00000400000000000000" pitchFamily="2" charset="0"/>
              </a:rPr>
              <a:t>etc</a:t>
            </a:r>
            <a:r>
              <a:rPr lang="en-GB" sz="2400" dirty="0">
                <a:latin typeface="SassoonPrimaryInfant" panose="00000400000000000000" pitchFamily="2" charset="0"/>
              </a:rPr>
              <a:t> in our finger gym areas. 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With strong able fine motor skills children soon become competent hand writers. </a:t>
            </a:r>
            <a:endParaRPr lang="en-US" sz="2400" dirty="0">
              <a:latin typeface="SassoonPrimaryInfant" panose="00000400000000000000" pitchFamily="2" charset="0"/>
            </a:endParaRPr>
          </a:p>
        </p:txBody>
      </p:sp>
      <p:pic>
        <p:nvPicPr>
          <p:cNvPr id="7" name="Picture 6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72" t="10872" r="8797" b="58165"/>
          <a:stretch/>
        </p:blipFill>
        <p:spPr bwMode="auto">
          <a:xfrm>
            <a:off x="9035143" y="310279"/>
            <a:ext cx="2434590" cy="17870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02" name="Picture 6" descr="Image result for playdough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312" y="650694"/>
            <a:ext cx="1399340" cy="1399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64"/>
    </mc:Choice>
    <mc:Fallback xmlns="">
      <p:transition spd="slow" advTm="86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anose="00000400000000000000" pitchFamily="2" charset="0"/>
              </a:rPr>
              <a:t>Physical</a:t>
            </a:r>
            <a:endParaRPr lang="en-US" dirty="0">
              <a:latin typeface="SassoonPrimaryInfant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>
                <a:latin typeface="SassoonPrimaryInfant" panose="00000400000000000000" pitchFamily="2" charset="0"/>
              </a:rPr>
              <a:t>A firm tripod grip of a pencil/pen </a:t>
            </a:r>
            <a:r>
              <a:rPr lang="en-GB" sz="2400" dirty="0" err="1">
                <a:latin typeface="SassoonPrimaryInfant" panose="00000400000000000000" pitchFamily="2" charset="0"/>
              </a:rPr>
              <a:t>etc</a:t>
            </a:r>
            <a:r>
              <a:rPr lang="en-GB" sz="2400" dirty="0">
                <a:latin typeface="SassoonPrimaryInfant" panose="00000400000000000000" pitchFamily="2" charset="0"/>
              </a:rPr>
              <a:t> is crucial for writing.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The children have a daily taught handwriting lesson first thing in the morning. 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Letters are taught in groups Curly Caterpillars (a c d e f g o q s), long ladders (l j t u y </a:t>
            </a:r>
            <a:r>
              <a:rPr lang="en-GB" sz="2400" dirty="0" err="1">
                <a:latin typeface="SassoonPrimaryInfant" panose="00000400000000000000" pitchFamily="2" charset="0"/>
              </a:rPr>
              <a:t>i</a:t>
            </a:r>
            <a:r>
              <a:rPr lang="en-GB" sz="2400" dirty="0">
                <a:latin typeface="SassoonPrimaryInfant" panose="00000400000000000000" pitchFamily="2" charset="0"/>
              </a:rPr>
              <a:t>), one armed robots (r m n b h k p) and zigzag monsters (v w x z)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Children also need to write capital letters and know the difference.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In English we write from left to right and the children need write on a line. </a:t>
            </a:r>
            <a:endParaRPr lang="en-US" sz="2400" dirty="0">
              <a:latin typeface="SassoonPrimaryInfant" panose="00000400000000000000" pitchFamily="2" charset="0"/>
            </a:endParaRPr>
          </a:p>
        </p:txBody>
      </p:sp>
      <p:pic>
        <p:nvPicPr>
          <p:cNvPr id="5122" name="Picture 2" descr="Image result for twinkl letter group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3" r="14938"/>
          <a:stretch/>
        </p:blipFill>
        <p:spPr bwMode="auto">
          <a:xfrm>
            <a:off x="9432302" y="973668"/>
            <a:ext cx="2459251" cy="174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13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513"/>
    </mc:Choice>
    <mc:Fallback xmlns="">
      <p:transition spd="slow" advTm="20451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7"/>
            <a:ext cx="8761413" cy="998823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SassoonInfant" panose="00000400000000000000" pitchFamily="2" charset="0"/>
              </a:rPr>
              <a:t>The progression of writing and holding a writing tool.</a:t>
            </a:r>
            <a:endParaRPr lang="en-US" b="1" u="sng" dirty="0">
              <a:latin typeface="SassoonInfant" panose="00000400000000000000" pitchFamily="2" charset="0"/>
            </a:endParaRPr>
          </a:p>
        </p:txBody>
      </p:sp>
      <p:pic>
        <p:nvPicPr>
          <p:cNvPr id="1030" name="Picture 6" descr="Image result for development of writing in the early yea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94" y="2338251"/>
            <a:ext cx="3713587" cy="420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progression of holing a pen early yea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186" y="2677885"/>
            <a:ext cx="7324609" cy="318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13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903"/>
    </mc:Choice>
    <mc:Fallback xmlns="">
      <p:transition spd="slow" advTm="7290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7"/>
            <a:ext cx="8761413" cy="998823"/>
          </a:xfrm>
        </p:spPr>
        <p:txBody>
          <a:bodyPr/>
          <a:lstStyle/>
          <a:p>
            <a:r>
              <a:rPr lang="en-US" b="1" u="sng" dirty="0">
                <a:latin typeface="SassoonInfant" panose="00000400000000000000" pitchFamily="2" charset="0"/>
              </a:rPr>
              <a:t>Handwriting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E0BA470-CD9D-4A0A-9D09-563D59C06F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48948" y="2400130"/>
            <a:ext cx="1781175" cy="1781175"/>
          </a:xfr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59D49B-07A9-4ADF-B0AE-C7C3CE9FBC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7778" y="3166910"/>
            <a:ext cx="2590800" cy="30765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09F7926-A133-4439-9910-9C6BF7EB94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9094" y="2319167"/>
            <a:ext cx="2543175" cy="37242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57BD916-E26A-4574-9FB6-B2CA7A8B91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7549" y="2190750"/>
            <a:ext cx="2686050" cy="46672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3218930-6138-4BDE-91D2-3BA1215201B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25323" y="3290717"/>
            <a:ext cx="2581275" cy="376237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776E5E5-A859-4F3A-B6DA-978CFDB58132}"/>
              </a:ext>
            </a:extLst>
          </p:cNvPr>
          <p:cNvCxnSpPr/>
          <p:nvPr/>
        </p:nvCxnSpPr>
        <p:spPr>
          <a:xfrm flipV="1">
            <a:off x="1376039" y="5788241"/>
            <a:ext cx="10511161" cy="96092"/>
          </a:xfrm>
          <a:prstGeom prst="line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344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903"/>
    </mc:Choice>
    <mc:Fallback xmlns="">
      <p:transition spd="slow" advTm="72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SassoonPrimaryInfant" panose="00000400000000000000" pitchFamily="2" charset="0"/>
              </a:rPr>
              <a:t>Writing Early Learning Goal </a:t>
            </a:r>
            <a:endParaRPr lang="en-US" b="1" u="sng" dirty="0">
              <a:latin typeface="SassoonPrimaryInfant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823426"/>
          </a:xfrm>
        </p:spPr>
        <p:txBody>
          <a:bodyPr>
            <a:no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With good fine and gross motor skills and good phonic knowledge children will have the tools to be able to write.</a:t>
            </a:r>
          </a:p>
          <a:p>
            <a:r>
              <a:rPr lang="en-GB" sz="2000" dirty="0">
                <a:latin typeface="SassoonPrimaryInfant" panose="00000400000000000000" pitchFamily="2" charset="0"/>
              </a:rPr>
              <a:t>They now need a reason and motivation to write (e.g. recipe book) and are taught to compose and say a word/sentence they would like to record in writing. </a:t>
            </a:r>
          </a:p>
          <a:p>
            <a:r>
              <a:rPr lang="en-GB" sz="2000" dirty="0">
                <a:latin typeface="SassoonPrimaryInfant" panose="00000400000000000000" pitchFamily="2" charset="0"/>
              </a:rPr>
              <a:t>This then needs to be written on a line, from left to right, top to bottom. </a:t>
            </a:r>
          </a:p>
          <a:p>
            <a:r>
              <a:rPr lang="en-GB" sz="2000" dirty="0">
                <a:latin typeface="SassoonPrimaryInfant" panose="00000400000000000000" pitchFamily="2" charset="0"/>
              </a:rPr>
              <a:t>The children are encouraged to segment a word they want to write then always re-read what they have written to know what to write next. Spaces between words help with the re-reading.</a:t>
            </a:r>
          </a:p>
          <a:p>
            <a:r>
              <a:rPr lang="en-GB" sz="2000" dirty="0">
                <a:latin typeface="SassoonPrimaryInfant" panose="00000400000000000000" pitchFamily="2" charset="0"/>
              </a:rPr>
              <a:t>Children need to be writing </a:t>
            </a:r>
            <a:r>
              <a:rPr lang="en-GB" sz="2000" b="1" i="1" u="sng" dirty="0">
                <a:latin typeface="SassoonPrimaryInfant" panose="00000400000000000000" pitchFamily="2" charset="0"/>
              </a:rPr>
              <a:t>independently </a:t>
            </a:r>
            <a:r>
              <a:rPr lang="en-GB" sz="2000" dirty="0">
                <a:latin typeface="SassoonPrimaryInfant" panose="00000400000000000000" pitchFamily="2" charset="0"/>
              </a:rPr>
              <a:t>in their play to get expected level in the Early Learning Goal, </a:t>
            </a:r>
            <a:r>
              <a:rPr lang="en-GB" sz="2000" dirty="0" err="1">
                <a:latin typeface="SassoonPrimaryInfant" panose="00000400000000000000" pitchFamily="2" charset="0"/>
              </a:rPr>
              <a:t>i.e</a:t>
            </a:r>
            <a:r>
              <a:rPr lang="en-GB" sz="2000" dirty="0">
                <a:latin typeface="SassoonPrimaryInfant" panose="00000400000000000000" pitchFamily="2" charset="0"/>
              </a:rPr>
              <a:t> not led by an adult.</a:t>
            </a:r>
            <a:endParaRPr lang="en-US" sz="2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79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308"/>
    </mc:Choice>
    <mc:Fallback xmlns="">
      <p:transition spd="slow" advTm="15030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anose="00000400000000000000" pitchFamily="2" charset="0"/>
              </a:rPr>
              <a:t>Helping at home</a:t>
            </a:r>
            <a:endParaRPr lang="en-US" dirty="0">
              <a:latin typeface="SassoonPrimaryInfant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886" y="2603499"/>
            <a:ext cx="11312434" cy="4058557"/>
          </a:xfrm>
        </p:spPr>
        <p:txBody>
          <a:bodyPr>
            <a:noAutofit/>
          </a:bodyPr>
          <a:lstStyle/>
          <a:p>
            <a:r>
              <a:rPr lang="en-GB" sz="2400" dirty="0">
                <a:latin typeface="SassoonPrimaryInfant" panose="00000400000000000000" pitchFamily="2" charset="0"/>
              </a:rPr>
              <a:t>Remember children need purpose and motivation to write!!</a:t>
            </a:r>
            <a:r>
              <a:rPr lang="en-US" sz="2400" dirty="0">
                <a:latin typeface="SassoonPrimaryInfant" panose="00000400000000000000" pitchFamily="2" charset="0"/>
              </a:rPr>
              <a:t> So cards, invitations, shopping lists, calendars, diaries, letters, envelopes, made up books, post it messages, treasure maps, labeling etc.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Encourage your child to write their sibling names, mum, dad, nan, love, from, to etc..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Provide a variety of different resources that will encourage writing: chalk, posh pens, novelty pens, paints and brushes, stickers, highlighters, felt tips, crayons, pencils….</a:t>
            </a:r>
          </a:p>
        </p:txBody>
      </p:sp>
      <p:pic>
        <p:nvPicPr>
          <p:cNvPr id="6146" name="Picture 2" descr="Image result for home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819" y="177551"/>
            <a:ext cx="1580606" cy="1580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52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814"/>
    </mc:Choice>
    <mc:Fallback xmlns="">
      <p:transition spd="slow" advTm="10881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anose="00000400000000000000" pitchFamily="2" charset="0"/>
              </a:rPr>
              <a:t>Remember to…</a:t>
            </a:r>
            <a:endParaRPr lang="en-US" dirty="0">
              <a:latin typeface="SassoonPrimaryInfant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>
                <a:latin typeface="SassoonPrimaryInfant" panose="00000400000000000000" pitchFamily="2" charset="0"/>
              </a:rPr>
              <a:t>It is crucial that your child sees you write as much as possible especially in our digital world.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It is also critical that you read, read and read to your child in order that they have the ideas to create and write their own stories.</a:t>
            </a:r>
          </a:p>
          <a:p>
            <a:r>
              <a:rPr lang="en-GB" sz="2400" dirty="0">
                <a:latin typeface="SassoonPrimaryInfant" panose="00000400000000000000" pitchFamily="2" charset="0"/>
              </a:rPr>
              <a:t>Praise, reward and celebrate writing. Put any examples on Seesaw for your child to celebrate.</a:t>
            </a:r>
            <a:endParaRPr lang="en-US" sz="2400" dirty="0">
              <a:latin typeface="SassoonPrimaryInfant" panose="00000400000000000000" pitchFamily="2" charset="0"/>
            </a:endParaRPr>
          </a:p>
        </p:txBody>
      </p:sp>
      <p:pic>
        <p:nvPicPr>
          <p:cNvPr id="7170" name="Picture 2" descr="Image result for tapestry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0613" y="2603500"/>
            <a:ext cx="1849681" cy="130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Image result for writing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719" y="290966"/>
            <a:ext cx="1612082" cy="1309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5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332"/>
    </mc:Choice>
    <mc:Fallback xmlns="">
      <p:transition spd="slow" advTm="59332"/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1463</TotalTime>
  <Words>787</Words>
  <Application>Microsoft Office PowerPoint</Application>
  <PresentationFormat>Widescreen</PresentationFormat>
  <Paragraphs>44</Paragraphs>
  <Slides>11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SassoonInfant</vt:lpstr>
      <vt:lpstr>SassoonPrimaryInfant</vt:lpstr>
      <vt:lpstr>Trebuchet MS</vt:lpstr>
      <vt:lpstr>Wingdings 3</vt:lpstr>
      <vt:lpstr>Facet</vt:lpstr>
      <vt:lpstr>Foundation Stage Writing Workshop  </vt:lpstr>
      <vt:lpstr> Tools for writing-phonics </vt:lpstr>
      <vt:lpstr>Expected level at the end of the year</vt:lpstr>
      <vt:lpstr>Another tool- Physical development </vt:lpstr>
      <vt:lpstr>     Physical Development</vt:lpstr>
      <vt:lpstr>Physical</vt:lpstr>
      <vt:lpstr>The progression of writing and holding a writing tool.</vt:lpstr>
      <vt:lpstr>Handwriting </vt:lpstr>
      <vt:lpstr>Writing Early Learning Goal </vt:lpstr>
      <vt:lpstr>Helping at home</vt:lpstr>
      <vt:lpstr>Remember to…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Foundation Stage Writing Workshop 2020</dc:title>
  <dc:creator>Administrator</dc:creator>
  <cp:lastModifiedBy>Lynsey Irish</cp:lastModifiedBy>
  <cp:revision>37</cp:revision>
  <dcterms:created xsi:type="dcterms:W3CDTF">2020-02-26T16:25:13Z</dcterms:created>
  <dcterms:modified xsi:type="dcterms:W3CDTF">2022-11-18T10:51:27Z</dcterms:modified>
</cp:coreProperties>
</file>