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89" r:id="rId6"/>
    <p:sldId id="290" r:id="rId7"/>
    <p:sldId id="291" r:id="rId8"/>
    <p:sldId id="292" r:id="rId9"/>
    <p:sldId id="282" r:id="rId10"/>
    <p:sldId id="280" r:id="rId11"/>
    <p:sldId id="288" r:id="rId12"/>
    <p:sldId id="293" r:id="rId13"/>
    <p:sldId id="294" r:id="rId14"/>
    <p:sldId id="277" r:id="rId15"/>
    <p:sldId id="27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7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36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01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643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0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65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64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679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74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95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3625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5695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1794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74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88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469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930">
              <a:srgbClr val="D6D6D6"/>
            </a:gs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439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astoverschool.co.uk/page/?title=Year+2+%2D+Fox+%26amp%3B+Otter+Class&amp;pid=93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Welcome to Year 2 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0"/>
          <a:stretch>
            <a:fillRect/>
          </a:stretch>
        </p:blipFill>
        <p:spPr bwMode="auto">
          <a:xfrm>
            <a:off x="9174027" y="600893"/>
            <a:ext cx="2234202" cy="4676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8266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Attendance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Gates open at 8:35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School starts at 8:45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Morning messages can be given to a member of SLT on the gate.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Please check board outside class on collection daily. 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No authorised holidays unless exceptional circumstances.</a:t>
            </a:r>
          </a:p>
        </p:txBody>
      </p:sp>
    </p:spTree>
    <p:extLst>
      <p:ext uri="{BB962C8B-B14F-4D97-AF65-F5344CB8AC3E}">
        <p14:creationId xmlns:p14="http://schemas.microsoft.com/office/powerpoint/2010/main" val="1816441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Uniform</a:t>
            </a:r>
          </a:p>
          <a:p>
            <a:pPr algn="l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Grey skirt/pinafore dress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Smart grey trousers or tailored shorts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  polo shirt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Red sweatshirt / cardigan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Sensible black shoes with low heels to give firm support or for the summer plain white sensible sandals with enclosed toes.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Hair should be tied back and cut neatly. It must not be tinted or coloured. It must not have tram lines, shorter shaven areas or a </a:t>
            </a:r>
            <a:r>
              <a:rPr lang="en-GB" sz="2400" b="0" i="0" dirty="0" err="1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mohican</a:t>
            </a:r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 style cut.</a:t>
            </a:r>
          </a:p>
          <a:p>
            <a:pPr algn="l"/>
            <a:r>
              <a:rPr lang="en-GB" sz="2400" b="1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24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l"/>
            <a:endParaRPr lang="en-GB" sz="24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792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6058" y="495373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PE kit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have PE on Fridays.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Red T-shirt (plain)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shorts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trainers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tracksuit bottoms (in colder weather)</a:t>
            </a:r>
          </a:p>
          <a:p>
            <a:pPr algn="l"/>
            <a:r>
              <a:rPr lang="en-GB" sz="3200" dirty="0">
                <a:solidFill>
                  <a:srgbClr val="444444"/>
                </a:solidFill>
                <a:latin typeface="Century Gothic" panose="020B0502020202020204" pitchFamily="34" charset="0"/>
              </a:rPr>
              <a:t>No brands/logos</a:t>
            </a:r>
            <a:endParaRPr lang="en-GB" sz="32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l"/>
            <a:r>
              <a:rPr lang="en-GB" sz="3200" b="1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32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914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33E58B0E-F4DE-482F-ADA0-559F4ECAC030}"/>
              </a:ext>
            </a:extLst>
          </p:cNvPr>
          <p:cNvSpPr txBox="1">
            <a:spLocks/>
          </p:cNvSpPr>
          <p:nvPr/>
        </p:nvSpPr>
        <p:spPr>
          <a:xfrm>
            <a:off x="904634" y="510663"/>
            <a:ext cx="9487399" cy="4328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Swimming </a:t>
            </a: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444444"/>
                </a:solidFill>
                <a:latin typeface="Century Gothic" panose="020B0502020202020204" pitchFamily="34" charset="0"/>
              </a:rPr>
              <a:t>Swimming will take place on Monday afternoons at 1610. 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444444"/>
                </a:solidFill>
                <a:latin typeface="Century Gothic" panose="020B0502020202020204" pitchFamily="34" charset="0"/>
              </a:rPr>
              <a:t>Wear PE kit into school those days.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444444"/>
                </a:solidFill>
                <a:latin typeface="Century Gothic" panose="020B0502020202020204" pitchFamily="34" charset="0"/>
              </a:rPr>
              <a:t>Your child will need to bring their kit to school.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444444"/>
                </a:solidFill>
                <a:latin typeface="Century Gothic" panose="020B0502020202020204" pitchFamily="34" charset="0"/>
              </a:rPr>
              <a:t>Swim kit:- swimming costume/ swimming shorts and towel all clearly named and in a separate bag. </a:t>
            </a:r>
          </a:p>
          <a:p>
            <a:pPr marL="0" indent="0">
              <a:buNone/>
            </a:pPr>
            <a:r>
              <a:rPr lang="en-GB" sz="3200" b="1" dirty="0">
                <a:solidFill>
                  <a:srgbClr val="444444"/>
                </a:solidFill>
                <a:latin typeface="Century Gothic" panose="020B0502020202020204" pitchFamily="34" charset="0"/>
              </a:rPr>
              <a:t>1</a:t>
            </a:r>
            <a:r>
              <a:rPr lang="en-GB" sz="3200" b="1" baseline="30000" dirty="0">
                <a:solidFill>
                  <a:srgbClr val="444444"/>
                </a:solidFill>
                <a:latin typeface="Century Gothic" panose="020B0502020202020204" pitchFamily="34" charset="0"/>
              </a:rPr>
              <a:t>st</a:t>
            </a:r>
            <a:r>
              <a:rPr lang="en-GB" sz="3200" b="1" dirty="0">
                <a:solidFill>
                  <a:srgbClr val="444444"/>
                </a:solidFill>
                <a:latin typeface="Century Gothic" panose="020B0502020202020204" pitchFamily="34" charset="0"/>
              </a:rPr>
              <a:t> session Monday 8</a:t>
            </a:r>
            <a:r>
              <a:rPr lang="en-GB" sz="3200" b="1" baseline="30000" dirty="0">
                <a:solidFill>
                  <a:srgbClr val="444444"/>
                </a:solidFill>
                <a:latin typeface="Century Gothic" panose="020B0502020202020204" pitchFamily="34" charset="0"/>
              </a:rPr>
              <a:t>th</a:t>
            </a:r>
            <a:r>
              <a:rPr lang="en-GB" sz="3200" b="1" dirty="0">
                <a:solidFill>
                  <a:srgbClr val="444444"/>
                </a:solidFill>
                <a:latin typeface="Century Gothic" panose="020B0502020202020204" pitchFamily="34" charset="0"/>
              </a:rPr>
              <a:t> December</a:t>
            </a:r>
          </a:p>
          <a:p>
            <a:pPr marL="0" indent="0">
              <a:buNone/>
            </a:pPr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249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3712642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expectations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We expect the children to read daily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should be a mixture of reading, spelling practise and times tables. TT Rockstars and </a:t>
            </a:r>
            <a:r>
              <a:rPr lang="en-GB" sz="320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Numbots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 logins will be given out shortly.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reading should be recorded in the child’s homework diary. Please write the page numbers read and sign.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380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1" y="685800"/>
            <a:ext cx="10027331" cy="53085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3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How to support your child with reading</a:t>
            </a: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Enjoy books together.</a:t>
            </a: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Share favourite stories, comic, non-fiction or magazines. Discuss what happened in the text or what you think could happen. Try and make reading a part of your day.</a:t>
            </a: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 descr="Download Play Human Book Behavior Child Reading HQ PN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413" y="0"/>
            <a:ext cx="1787330" cy="1787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218B1D-0186-4A16-B9E9-C0BCF2B69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211" y="4366981"/>
            <a:ext cx="1552962" cy="221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51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Passwords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passwords will also be put in reading records when they are given out.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346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E785DA1C-B084-4254-B341-4A20B4F670AC}"/>
              </a:ext>
            </a:extLst>
          </p:cNvPr>
          <p:cNvSpPr txBox="1">
            <a:spLocks/>
          </p:cNvSpPr>
          <p:nvPr/>
        </p:nvSpPr>
        <p:spPr>
          <a:xfrm>
            <a:off x="656059" y="848014"/>
            <a:ext cx="9487399" cy="43281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Curriculum</a:t>
            </a: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/>
              </a:rPr>
              <a:t>All links to the curriculum, knowledge organisers and children’s learning can be found on Otters and Foxes class page.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927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1AF0F-4D4E-4426-ADAB-B86BEBB37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Trips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BDFC46-BEDB-4F85-AEB8-60AC1B43FD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Spring Term –Weston Museum on the train.</a:t>
            </a:r>
          </a:p>
          <a:p>
            <a:endParaRPr lang="en-GB" sz="2800" dirty="0"/>
          </a:p>
          <a:p>
            <a:r>
              <a:rPr lang="en-GB" sz="2800" dirty="0"/>
              <a:t>Summer Term – </a:t>
            </a:r>
            <a:r>
              <a:rPr lang="en-GB" sz="2800" dirty="0" err="1"/>
              <a:t>Dunster</a:t>
            </a:r>
            <a:r>
              <a:rPr lang="en-GB" sz="2800" dirty="0"/>
              <a:t> Castle</a:t>
            </a:r>
          </a:p>
          <a:p>
            <a:endParaRPr lang="en-GB" sz="2800" dirty="0"/>
          </a:p>
          <a:p>
            <a:pPr marL="0" indent="0">
              <a:buNone/>
            </a:pPr>
            <a:r>
              <a:rPr lang="en-GB" sz="2800" dirty="0"/>
              <a:t>(If you are available to help out on trips, please let </a:t>
            </a:r>
            <a:r>
              <a:rPr lang="en-GB" sz="2800"/>
              <a:t>us know </a:t>
            </a:r>
            <a:r>
              <a:rPr lang="en-GB" sz="2800">
                <a:sym typeface="Wingdings" panose="05000000000000000000" pitchFamily="2" charset="2"/>
              </a:rPr>
              <a:t> 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84964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-586751"/>
            <a:ext cx="8001000" cy="1970314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Communication</a:t>
            </a:r>
            <a:b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463041"/>
            <a:ext cx="9487399" cy="5017658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white boards outside the classrooms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bulletin each Friday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reading records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Facebook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school website – class pages: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hlinkClick r:id="rId2"/>
              </a:rPr>
              <a:t>https://www.eastoverschool.co.uk/page/?title=Year+2+%2D+Fox+%26amp%3B+Otter+Class&amp;pid=93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dirty="0">
              <a:solidFill>
                <a:schemeClr val="tx1"/>
              </a:solidFill>
              <a:latin typeface="Century Gothic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Talk to us at the end of the school 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Call the office and ask us to call you 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381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463041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Thank you for coming! 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3383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d41e597-3c22-47a2-bb4c-dda9f54f76a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D957E9EF91B246921411BF6AB6C1A1" ma:contentTypeVersion="17" ma:contentTypeDescription="Create a new document." ma:contentTypeScope="" ma:versionID="489c73f1615cfd282e663a5c707afedf">
  <xsd:schema xmlns:xsd="http://www.w3.org/2001/XMLSchema" xmlns:xs="http://www.w3.org/2001/XMLSchema" xmlns:p="http://schemas.microsoft.com/office/2006/metadata/properties" xmlns:ns3="2dbc367b-b499-4526-9d06-97e2fd11af71" xmlns:ns4="9d41e597-3c22-47a2-bb4c-dda9f54f76a7" targetNamespace="http://schemas.microsoft.com/office/2006/metadata/properties" ma:root="true" ma:fieldsID="ce07b641fc0b750c6895ed1d4cf79377" ns3:_="" ns4:_="">
    <xsd:import namespace="2dbc367b-b499-4526-9d06-97e2fd11af71"/>
    <xsd:import namespace="9d41e597-3c22-47a2-bb4c-dda9f54f76a7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bc367b-b499-4526-9d06-97e2fd11af7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41e597-3c22-47a2-bb4c-dda9f54f76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0B5FF56-BA28-4ED9-A556-357E863E9252}">
  <ds:schemaRefs>
    <ds:schemaRef ds:uri="9d41e597-3c22-47a2-bb4c-dda9f54f76a7"/>
    <ds:schemaRef ds:uri="http://www.w3.org/XML/1998/namespace"/>
    <ds:schemaRef ds:uri="http://schemas.microsoft.com/office/infopath/2007/PartnerControls"/>
    <ds:schemaRef ds:uri="http://purl.org/dc/dcmitype/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2dbc367b-b499-4526-9d06-97e2fd11af71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D67E458E-5B5A-4D65-8404-5C577F4913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22E82D3-BADB-46A0-9FAE-EBCA780920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bc367b-b499-4526-9d06-97e2fd11af71"/>
    <ds:schemaRef ds:uri="9d41e597-3c22-47a2-bb4c-dda9f54f76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4130</TotalTime>
  <Words>474</Words>
  <Application>Microsoft Office PowerPoint</Application>
  <PresentationFormat>Widescreen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Trebuchet MS</vt:lpstr>
      <vt:lpstr>Wingdings 3</vt:lpstr>
      <vt:lpstr>Facet</vt:lpstr>
      <vt:lpstr>Welcome to Year 2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Trips</vt:lpstr>
      <vt:lpstr>Communication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1!</dc:title>
  <dc:creator>Phillips, Lisa</dc:creator>
  <cp:lastModifiedBy>Jaki Furze</cp:lastModifiedBy>
  <cp:revision>127</cp:revision>
  <dcterms:created xsi:type="dcterms:W3CDTF">2021-09-13T11:03:55Z</dcterms:created>
  <dcterms:modified xsi:type="dcterms:W3CDTF">2025-09-17T15:19:16Z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0x010100D8D957E9EF91B246921411BF6AB6C1A1</vt:lpwstr>
  </property>
</Properties>
</file>