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17"/>
  </p:notesMasterIdLst>
  <p:sldIdLst>
    <p:sldId id="256" r:id="rId2"/>
    <p:sldId id="257" r:id="rId3"/>
    <p:sldId id="277" r:id="rId4"/>
    <p:sldId id="271" r:id="rId5"/>
    <p:sldId id="259" r:id="rId6"/>
    <p:sldId id="276" r:id="rId7"/>
    <p:sldId id="260" r:id="rId8"/>
    <p:sldId id="268" r:id="rId9"/>
    <p:sldId id="261" r:id="rId10"/>
    <p:sldId id="262" r:id="rId11"/>
    <p:sldId id="269" r:id="rId12"/>
    <p:sldId id="263" r:id="rId13"/>
    <p:sldId id="264" r:id="rId14"/>
    <p:sldId id="265" r:id="rId15"/>
    <p:sldId id="267" r:id="rId16"/>
  </p:sldIdLst>
  <p:sldSz cx="12192000" cy="6858000"/>
  <p:notesSz cx="6797675" cy="9926638"/>
  <p:embeddedFontLst>
    <p:embeddedFont>
      <p:font typeface="Amatic SC" panose="00000500000000000000" pitchFamily="2" charset="-79"/>
      <p:regular r:id="rId18"/>
      <p:bold r:id="rId19"/>
    </p:embeddedFont>
    <p:embeddedFont>
      <p:font typeface="Calibri" panose="020F0502020204030204" pitchFamily="34" charset="0"/>
      <p:regular r:id="rId20"/>
      <p:bold r:id="rId21"/>
      <p:italic r:id="rId22"/>
      <p:boldItalic r:id="rId23"/>
    </p:embeddedFont>
    <p:embeddedFont>
      <p:font typeface="Calibri Light" panose="020F0302020204030204" pitchFamily="34" charset="0"/>
      <p:regular r:id="rId24"/>
      <p:italic r:id="rId25"/>
    </p:embeddedFont>
    <p:embeddedFont>
      <p:font typeface="Century Gothic" panose="020B0502020202020204" pitchFamily="34" charset="0"/>
      <p:regular r:id="rId26"/>
      <p:bold r:id="rId27"/>
      <p:italic r:id="rId28"/>
      <p:boldItalic r:id="rId29"/>
    </p:embeddedFont>
    <p:embeddedFont>
      <p:font typeface="Open Sans" panose="020B0606030504020204" pitchFamily="34" charset="0"/>
      <p:regular r:id="rId30"/>
      <p:bold r:id="rId31"/>
      <p:italic r:id="rId32"/>
      <p:boldItalic r:id="rId3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FF"/>
    <a:srgbClr val="FFCCFF"/>
    <a:srgbClr val="CC66FF"/>
    <a:srgbClr val="E1FFFF"/>
    <a:srgbClr val="FFEFFF"/>
    <a:srgbClr val="E6E5FB"/>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67445" autoAdjust="0"/>
  </p:normalViewPr>
  <p:slideViewPr>
    <p:cSldViewPr snapToGrid="0">
      <p:cViewPr varScale="1">
        <p:scale>
          <a:sx n="82" d="100"/>
          <a:sy n="82" d="100"/>
        </p:scale>
        <p:origin x="1301" y="96"/>
      </p:cViewPr>
      <p:guideLst/>
    </p:cSldViewPr>
  </p:slideViewPr>
  <p:notesTextViewPr>
    <p:cViewPr>
      <p:scale>
        <a:sx n="1" d="1"/>
        <a:sy n="1" d="1"/>
      </p:scale>
      <p:origin x="0" y="0"/>
    </p:cViewPr>
  </p:notesTextViewPr>
  <p:sorterViewPr>
    <p:cViewPr>
      <p:scale>
        <a:sx n="180" d="100"/>
        <a:sy n="18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21" Type="http://schemas.openxmlformats.org/officeDocument/2006/relationships/font" Target="fonts/font4.fntdata"/><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33" Type="http://schemas.openxmlformats.org/officeDocument/2006/relationships/font" Target="fonts/font1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font" Target="fonts/font15.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1976DE5F-DF04-4F27-A344-93FB2E432C72}" type="datetimeFigureOut">
              <a:rPr lang="en-GB" smtClean="0"/>
              <a:t>24/06/2026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FEE44C5-FA99-4680-9B86-B28965A57CB9}" type="slidenum">
              <a:rPr lang="en-GB" smtClean="0"/>
              <a:t>‹#›</a:t>
            </a:fld>
            <a:endParaRPr lang="en-GB"/>
          </a:p>
        </p:txBody>
      </p:sp>
    </p:spTree>
    <p:extLst>
      <p:ext uri="{BB962C8B-B14F-4D97-AF65-F5344CB8AC3E}">
        <p14:creationId xmlns:p14="http://schemas.microsoft.com/office/powerpoint/2010/main" val="63777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2</a:t>
            </a:fld>
            <a:endParaRPr lang="en-GB"/>
          </a:p>
        </p:txBody>
      </p:sp>
    </p:spTree>
    <p:extLst>
      <p:ext uri="{BB962C8B-B14F-4D97-AF65-F5344CB8AC3E}">
        <p14:creationId xmlns:p14="http://schemas.microsoft.com/office/powerpoint/2010/main" val="31591694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3</a:t>
            </a:fld>
            <a:endParaRPr lang="en-GB"/>
          </a:p>
        </p:txBody>
      </p:sp>
    </p:spTree>
    <p:extLst>
      <p:ext uri="{BB962C8B-B14F-4D97-AF65-F5344CB8AC3E}">
        <p14:creationId xmlns:p14="http://schemas.microsoft.com/office/powerpoint/2010/main" val="41167283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7</a:t>
            </a:fld>
            <a:endParaRPr lang="en-GB"/>
          </a:p>
        </p:txBody>
      </p:sp>
    </p:spTree>
    <p:extLst>
      <p:ext uri="{BB962C8B-B14F-4D97-AF65-F5344CB8AC3E}">
        <p14:creationId xmlns:p14="http://schemas.microsoft.com/office/powerpoint/2010/main" val="22907624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8</a:t>
            </a:fld>
            <a:endParaRPr lang="en-GB"/>
          </a:p>
        </p:txBody>
      </p:sp>
    </p:spTree>
    <p:extLst>
      <p:ext uri="{BB962C8B-B14F-4D97-AF65-F5344CB8AC3E}">
        <p14:creationId xmlns:p14="http://schemas.microsoft.com/office/powerpoint/2010/main" val="17841336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FEE44C5-FA99-4680-9B86-B28965A57CB9}" type="slidenum">
              <a:rPr lang="en-GB" smtClean="0"/>
              <a:t>10</a:t>
            </a:fld>
            <a:endParaRPr lang="en-GB"/>
          </a:p>
        </p:txBody>
      </p:sp>
    </p:spTree>
    <p:extLst>
      <p:ext uri="{BB962C8B-B14F-4D97-AF65-F5344CB8AC3E}">
        <p14:creationId xmlns:p14="http://schemas.microsoft.com/office/powerpoint/2010/main" val="131905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FEE44C5-FA99-4680-9B86-B28965A57CB9}" type="slidenum">
              <a:rPr lang="en-GB" smtClean="0"/>
              <a:t>13</a:t>
            </a:fld>
            <a:endParaRPr lang="en-GB"/>
          </a:p>
        </p:txBody>
      </p:sp>
    </p:spTree>
    <p:extLst>
      <p:ext uri="{BB962C8B-B14F-4D97-AF65-F5344CB8AC3E}">
        <p14:creationId xmlns:p14="http://schemas.microsoft.com/office/powerpoint/2010/main" val="34077560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FEE44C5-FA99-4680-9B86-B28965A57CB9}" type="slidenum">
              <a:rPr lang="en-GB" smtClean="0"/>
              <a:t>14</a:t>
            </a:fld>
            <a:endParaRPr lang="en-GB"/>
          </a:p>
        </p:txBody>
      </p:sp>
    </p:spTree>
    <p:extLst>
      <p:ext uri="{BB962C8B-B14F-4D97-AF65-F5344CB8AC3E}">
        <p14:creationId xmlns:p14="http://schemas.microsoft.com/office/powerpoint/2010/main" val="18138377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2F32-7798-4564-8282-CAE11DB41B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7FADDA-4B94-4A2E-88D3-B6613E9EC8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899993-D5C4-4B50-B5A5-730EB644A32E}"/>
              </a:ext>
            </a:extLst>
          </p:cNvPr>
          <p:cNvSpPr>
            <a:spLocks noGrp="1"/>
          </p:cNvSpPr>
          <p:nvPr>
            <p:ph type="dt" sz="half" idx="10"/>
          </p:nvPr>
        </p:nvSpPr>
        <p:spPr/>
        <p:txBody>
          <a:bodyPr/>
          <a:lstStyle/>
          <a:p>
            <a:fld id="{CDC55D41-4AB0-4312-A420-B20A1BDF5A76}" type="datetimeFigureOut">
              <a:rPr lang="en-GB" smtClean="0"/>
              <a:t>24/06/2026</a:t>
            </a:fld>
            <a:endParaRPr lang="en-GB"/>
          </a:p>
        </p:txBody>
      </p:sp>
      <p:sp>
        <p:nvSpPr>
          <p:cNvPr id="5" name="Footer Placeholder 4">
            <a:extLst>
              <a:ext uri="{FF2B5EF4-FFF2-40B4-BE49-F238E27FC236}">
                <a16:creationId xmlns:a16="http://schemas.microsoft.com/office/drawing/2014/main" id="{B9F30A0B-5D12-454A-BA41-C1BF4AAFC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165155-854B-4718-BE7A-D5248F348195}"/>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549440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DE126-D9F1-414E-A524-ABCDBD2918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E0B3AB-A0C1-476D-A37A-35CFFDD164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652B75-FE02-4D01-BAAE-DA345F51DA44}"/>
              </a:ext>
            </a:extLst>
          </p:cNvPr>
          <p:cNvSpPr>
            <a:spLocks noGrp="1"/>
          </p:cNvSpPr>
          <p:nvPr>
            <p:ph type="dt" sz="half" idx="10"/>
          </p:nvPr>
        </p:nvSpPr>
        <p:spPr/>
        <p:txBody>
          <a:bodyPr/>
          <a:lstStyle/>
          <a:p>
            <a:fld id="{CDC55D41-4AB0-4312-A420-B20A1BDF5A76}" type="datetimeFigureOut">
              <a:rPr lang="en-GB" smtClean="0"/>
              <a:t>24/06/2026</a:t>
            </a:fld>
            <a:endParaRPr lang="en-GB"/>
          </a:p>
        </p:txBody>
      </p:sp>
      <p:sp>
        <p:nvSpPr>
          <p:cNvPr id="5" name="Footer Placeholder 4">
            <a:extLst>
              <a:ext uri="{FF2B5EF4-FFF2-40B4-BE49-F238E27FC236}">
                <a16:creationId xmlns:a16="http://schemas.microsoft.com/office/drawing/2014/main" id="{B59F2088-0B61-49AD-8AEF-34A45B4AC5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C3F0FC-BDDB-4AE2-A261-3FC192508922}"/>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001926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D398B-46A2-4C16-8E6B-3FCAD4E686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7762F7-FA5F-4E83-9E1A-482AE2657F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B532D0-13FB-4D1F-834C-C4E5B5C94855}"/>
              </a:ext>
            </a:extLst>
          </p:cNvPr>
          <p:cNvSpPr>
            <a:spLocks noGrp="1"/>
          </p:cNvSpPr>
          <p:nvPr>
            <p:ph type="dt" sz="half" idx="10"/>
          </p:nvPr>
        </p:nvSpPr>
        <p:spPr/>
        <p:txBody>
          <a:bodyPr/>
          <a:lstStyle/>
          <a:p>
            <a:fld id="{CDC55D41-4AB0-4312-A420-B20A1BDF5A76}" type="datetimeFigureOut">
              <a:rPr lang="en-GB" smtClean="0"/>
              <a:t>24/06/2026</a:t>
            </a:fld>
            <a:endParaRPr lang="en-GB"/>
          </a:p>
        </p:txBody>
      </p:sp>
      <p:sp>
        <p:nvSpPr>
          <p:cNvPr id="5" name="Footer Placeholder 4">
            <a:extLst>
              <a:ext uri="{FF2B5EF4-FFF2-40B4-BE49-F238E27FC236}">
                <a16:creationId xmlns:a16="http://schemas.microsoft.com/office/drawing/2014/main" id="{4F19A6C8-0BB6-4E19-A634-62B3449DC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61B6A6-140B-4F75-8410-CE1F5EBDA32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791563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127A-B3F6-45DF-B6A9-93108D4406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8957FE-B6C1-4774-BFC8-D389935FFA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DE26C5-36C2-409F-B5D1-6422B0F02C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F1E25DC-CAE7-4F04-9FB3-9AC40781257D}"/>
              </a:ext>
            </a:extLst>
          </p:cNvPr>
          <p:cNvSpPr>
            <a:spLocks noGrp="1"/>
          </p:cNvSpPr>
          <p:nvPr>
            <p:ph type="dt" sz="half" idx="10"/>
          </p:nvPr>
        </p:nvSpPr>
        <p:spPr/>
        <p:txBody>
          <a:bodyPr/>
          <a:lstStyle/>
          <a:p>
            <a:fld id="{CDC55D41-4AB0-4312-A420-B20A1BDF5A76}" type="datetimeFigureOut">
              <a:rPr lang="en-GB" smtClean="0"/>
              <a:t>24/06/2026</a:t>
            </a:fld>
            <a:endParaRPr lang="en-GB"/>
          </a:p>
        </p:txBody>
      </p:sp>
      <p:sp>
        <p:nvSpPr>
          <p:cNvPr id="6" name="Footer Placeholder 5">
            <a:extLst>
              <a:ext uri="{FF2B5EF4-FFF2-40B4-BE49-F238E27FC236}">
                <a16:creationId xmlns:a16="http://schemas.microsoft.com/office/drawing/2014/main" id="{2DC6E613-CFD3-4890-B8D3-320F516896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0F7CA2-861E-4933-A1AD-07BBE319520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0761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D187-1F7F-4953-BE9D-AB85015AA5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F29CF6E-BAB7-464D-8A88-2314BC18E7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EF2B6E-D889-4256-B447-2C5B5E8CDB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12A75A-DDDC-489C-917E-3349A73886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0BD1E8-501E-44B9-BF08-9A5F01F9ACE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B7424F-EADF-428D-A783-A628D2E60555}"/>
              </a:ext>
            </a:extLst>
          </p:cNvPr>
          <p:cNvSpPr>
            <a:spLocks noGrp="1"/>
          </p:cNvSpPr>
          <p:nvPr>
            <p:ph type="dt" sz="half" idx="10"/>
          </p:nvPr>
        </p:nvSpPr>
        <p:spPr/>
        <p:txBody>
          <a:bodyPr/>
          <a:lstStyle/>
          <a:p>
            <a:fld id="{CDC55D41-4AB0-4312-A420-B20A1BDF5A76}" type="datetimeFigureOut">
              <a:rPr lang="en-GB" smtClean="0"/>
              <a:t>24/06/2026</a:t>
            </a:fld>
            <a:endParaRPr lang="en-GB"/>
          </a:p>
        </p:txBody>
      </p:sp>
      <p:sp>
        <p:nvSpPr>
          <p:cNvPr id="8" name="Footer Placeholder 7">
            <a:extLst>
              <a:ext uri="{FF2B5EF4-FFF2-40B4-BE49-F238E27FC236}">
                <a16:creationId xmlns:a16="http://schemas.microsoft.com/office/drawing/2014/main" id="{A29B5C68-FA0E-4128-B07C-54C96E28E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4496B9-4598-4794-9016-8BDFC6BA0F66}"/>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96433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D3793-06C6-4B90-ABCF-779B174050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08F566-D2E1-4886-B215-095A4D1979E8}"/>
              </a:ext>
            </a:extLst>
          </p:cNvPr>
          <p:cNvSpPr>
            <a:spLocks noGrp="1"/>
          </p:cNvSpPr>
          <p:nvPr>
            <p:ph type="dt" sz="half" idx="10"/>
          </p:nvPr>
        </p:nvSpPr>
        <p:spPr/>
        <p:txBody>
          <a:bodyPr/>
          <a:lstStyle/>
          <a:p>
            <a:fld id="{CDC55D41-4AB0-4312-A420-B20A1BDF5A76}" type="datetimeFigureOut">
              <a:rPr lang="en-GB" smtClean="0"/>
              <a:t>24/06/2026</a:t>
            </a:fld>
            <a:endParaRPr lang="en-GB"/>
          </a:p>
        </p:txBody>
      </p:sp>
      <p:sp>
        <p:nvSpPr>
          <p:cNvPr id="4" name="Footer Placeholder 3">
            <a:extLst>
              <a:ext uri="{FF2B5EF4-FFF2-40B4-BE49-F238E27FC236}">
                <a16:creationId xmlns:a16="http://schemas.microsoft.com/office/drawing/2014/main" id="{8810A379-04BE-4DC4-ABFC-A59A8BFBB7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ECCF29-89B7-40E4-B623-82A21A34D64F}"/>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18022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4CE185-F1AC-41D0-BF69-66ADCC0C2E51}"/>
              </a:ext>
            </a:extLst>
          </p:cNvPr>
          <p:cNvSpPr>
            <a:spLocks noGrp="1"/>
          </p:cNvSpPr>
          <p:nvPr>
            <p:ph type="dt" sz="half" idx="10"/>
          </p:nvPr>
        </p:nvSpPr>
        <p:spPr/>
        <p:txBody>
          <a:bodyPr/>
          <a:lstStyle/>
          <a:p>
            <a:fld id="{CDC55D41-4AB0-4312-A420-B20A1BDF5A76}" type="datetimeFigureOut">
              <a:rPr lang="en-GB" smtClean="0"/>
              <a:t>24/06/2026</a:t>
            </a:fld>
            <a:endParaRPr lang="en-GB"/>
          </a:p>
        </p:txBody>
      </p:sp>
      <p:sp>
        <p:nvSpPr>
          <p:cNvPr id="3" name="Footer Placeholder 2">
            <a:extLst>
              <a:ext uri="{FF2B5EF4-FFF2-40B4-BE49-F238E27FC236}">
                <a16:creationId xmlns:a16="http://schemas.microsoft.com/office/drawing/2014/main" id="{3006861C-BBFA-473E-83CD-C2233D5901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8C15F4-34EC-47C8-913F-6039A82C855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96149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197E3-D5BE-484A-BD27-CA1374AB16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2EA664-8C45-4A31-9788-2451EFADBB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4B2003-15C2-4980-A916-9ABD2CE448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314548-D2BF-40DD-BA45-E212ACDA14FD}"/>
              </a:ext>
            </a:extLst>
          </p:cNvPr>
          <p:cNvSpPr>
            <a:spLocks noGrp="1"/>
          </p:cNvSpPr>
          <p:nvPr>
            <p:ph type="dt" sz="half" idx="10"/>
          </p:nvPr>
        </p:nvSpPr>
        <p:spPr/>
        <p:txBody>
          <a:bodyPr/>
          <a:lstStyle/>
          <a:p>
            <a:fld id="{CDC55D41-4AB0-4312-A420-B20A1BDF5A76}" type="datetimeFigureOut">
              <a:rPr lang="en-GB" smtClean="0"/>
              <a:t>24/06/2026</a:t>
            </a:fld>
            <a:endParaRPr lang="en-GB"/>
          </a:p>
        </p:txBody>
      </p:sp>
      <p:sp>
        <p:nvSpPr>
          <p:cNvPr id="6" name="Footer Placeholder 5">
            <a:extLst>
              <a:ext uri="{FF2B5EF4-FFF2-40B4-BE49-F238E27FC236}">
                <a16:creationId xmlns:a16="http://schemas.microsoft.com/office/drawing/2014/main" id="{F1B764E1-94CC-42BD-8D0C-1CC02C56B3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11CDF1-17F6-4A79-9851-851A95D76B6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530275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43B49-50C4-4073-BA14-A1326DC535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87FDE0-B490-49A2-B142-ED137E8845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506A47-D125-47BC-A712-F4BDEAC21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F8B02-0071-49C3-9832-BEC185F78F47}"/>
              </a:ext>
            </a:extLst>
          </p:cNvPr>
          <p:cNvSpPr>
            <a:spLocks noGrp="1"/>
          </p:cNvSpPr>
          <p:nvPr>
            <p:ph type="dt" sz="half" idx="10"/>
          </p:nvPr>
        </p:nvSpPr>
        <p:spPr/>
        <p:txBody>
          <a:bodyPr/>
          <a:lstStyle/>
          <a:p>
            <a:fld id="{CDC55D41-4AB0-4312-A420-B20A1BDF5A76}" type="datetimeFigureOut">
              <a:rPr lang="en-GB" smtClean="0"/>
              <a:t>24/06/2026</a:t>
            </a:fld>
            <a:endParaRPr lang="en-GB"/>
          </a:p>
        </p:txBody>
      </p:sp>
      <p:sp>
        <p:nvSpPr>
          <p:cNvPr id="6" name="Footer Placeholder 5">
            <a:extLst>
              <a:ext uri="{FF2B5EF4-FFF2-40B4-BE49-F238E27FC236}">
                <a16:creationId xmlns:a16="http://schemas.microsoft.com/office/drawing/2014/main" id="{1F4E4F1B-2ED6-4021-9074-0CDAC1C185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F18865-2331-42D4-9583-FC687C77FB23}"/>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775241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71855-7101-46C1-9608-C11FD928FE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DF746A-1AB9-44D6-91C2-4E1D3687A8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0BE011-5903-490B-A6BB-4B7649794106}"/>
              </a:ext>
            </a:extLst>
          </p:cNvPr>
          <p:cNvSpPr>
            <a:spLocks noGrp="1"/>
          </p:cNvSpPr>
          <p:nvPr>
            <p:ph type="dt" sz="half" idx="10"/>
          </p:nvPr>
        </p:nvSpPr>
        <p:spPr/>
        <p:txBody>
          <a:bodyPr/>
          <a:lstStyle/>
          <a:p>
            <a:fld id="{CDC55D41-4AB0-4312-A420-B20A1BDF5A76}" type="datetimeFigureOut">
              <a:rPr lang="en-GB" smtClean="0"/>
              <a:t>24/06/2026</a:t>
            </a:fld>
            <a:endParaRPr lang="en-GB"/>
          </a:p>
        </p:txBody>
      </p:sp>
      <p:sp>
        <p:nvSpPr>
          <p:cNvPr id="5" name="Footer Placeholder 4">
            <a:extLst>
              <a:ext uri="{FF2B5EF4-FFF2-40B4-BE49-F238E27FC236}">
                <a16:creationId xmlns:a16="http://schemas.microsoft.com/office/drawing/2014/main" id="{9512082B-37B0-4E5A-9D06-029444C70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C7AA1B-FE0D-4371-B5E5-C3DF0BDB8421}"/>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11335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8D34B2-98C7-49C8-89D4-2CFFA92890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3B59C2-E893-4D04-BE77-20443A9249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2D4FD-8342-49A1-8FF9-E2EB2145CE83}"/>
              </a:ext>
            </a:extLst>
          </p:cNvPr>
          <p:cNvSpPr>
            <a:spLocks noGrp="1"/>
          </p:cNvSpPr>
          <p:nvPr>
            <p:ph type="dt" sz="half" idx="10"/>
          </p:nvPr>
        </p:nvSpPr>
        <p:spPr/>
        <p:txBody>
          <a:bodyPr/>
          <a:lstStyle/>
          <a:p>
            <a:fld id="{CDC55D41-4AB0-4312-A420-B20A1BDF5A76}" type="datetimeFigureOut">
              <a:rPr lang="en-GB" smtClean="0"/>
              <a:t>24/06/2026</a:t>
            </a:fld>
            <a:endParaRPr lang="en-GB"/>
          </a:p>
        </p:txBody>
      </p:sp>
      <p:sp>
        <p:nvSpPr>
          <p:cNvPr id="5" name="Footer Placeholder 4">
            <a:extLst>
              <a:ext uri="{FF2B5EF4-FFF2-40B4-BE49-F238E27FC236}">
                <a16:creationId xmlns:a16="http://schemas.microsoft.com/office/drawing/2014/main" id="{41B038CE-C8C9-4860-8A69-E94053136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2ED7DD-8F41-4D1D-9D69-BF631CEA6AC0}"/>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690097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6298A6-0EC2-43B7-AB67-33EA504CBB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9D6075-F7C7-4CA2-874F-9183FC42B5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2C6367-BED6-41DC-89F6-C2AB3128A9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55D41-4AB0-4312-A420-B20A1BDF5A76}" type="datetimeFigureOut">
              <a:rPr lang="en-GB" smtClean="0"/>
              <a:t>24/06/2026</a:t>
            </a:fld>
            <a:endParaRPr lang="en-GB"/>
          </a:p>
        </p:txBody>
      </p:sp>
      <p:sp>
        <p:nvSpPr>
          <p:cNvPr id="5" name="Footer Placeholder 4">
            <a:extLst>
              <a:ext uri="{FF2B5EF4-FFF2-40B4-BE49-F238E27FC236}">
                <a16:creationId xmlns:a16="http://schemas.microsoft.com/office/drawing/2014/main" id="{9A01189D-DEFD-4D06-83E8-FAE720313A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F245F4-DE9A-4E43-879E-EAABD86BA7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094630-06F6-4001-8D85-14896106F147}" type="slidenum">
              <a:rPr lang="en-GB" smtClean="0"/>
              <a:t>‹#›</a:t>
            </a:fld>
            <a:endParaRPr lang="en-GB"/>
          </a:p>
        </p:txBody>
      </p:sp>
    </p:spTree>
    <p:extLst>
      <p:ext uri="{BB962C8B-B14F-4D97-AF65-F5344CB8AC3E}">
        <p14:creationId xmlns:p14="http://schemas.microsoft.com/office/powerpoint/2010/main" val="107508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FD53B2E-8907-4083-B887-CF915FD698E8}"/>
              </a:ext>
            </a:extLst>
          </p:cNvPr>
          <p:cNvPicPr>
            <a:picLocks noChangeAspect="1"/>
          </p:cNvPicPr>
          <p:nvPr/>
        </p:nvPicPr>
        <p:blipFill>
          <a:blip r:embed="rId2"/>
          <a:stretch>
            <a:fillRect/>
          </a:stretch>
        </p:blipFill>
        <p:spPr>
          <a:xfrm>
            <a:off x="4667249" y="1996090"/>
            <a:ext cx="6981825" cy="4663023"/>
          </a:xfrm>
          <a:prstGeom prst="rect">
            <a:avLst/>
          </a:prstGeom>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3114270" y="-362694"/>
            <a:ext cx="11344082" cy="347938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7200" dirty="0">
                <a:latin typeface="Amatic SC" panose="00000500000000000000" pitchFamily="2" charset="-79"/>
                <a:cs typeface="Amatic SC" panose="00000500000000000000" pitchFamily="2" charset="-79"/>
              </a:rPr>
              <a:t>Foundation stage</a:t>
            </a:r>
          </a:p>
          <a:p>
            <a:r>
              <a:rPr lang="en-US" sz="7200" dirty="0">
                <a:latin typeface="Amatic SC" panose="00000500000000000000" pitchFamily="2" charset="-79"/>
                <a:cs typeface="Amatic SC" panose="00000500000000000000" pitchFamily="2" charset="-79"/>
              </a:rPr>
              <a:t> Long </a:t>
            </a:r>
          </a:p>
          <a:p>
            <a:r>
              <a:rPr lang="en-US" sz="7200" dirty="0">
                <a:latin typeface="Amatic SC" panose="00000500000000000000" pitchFamily="2" charset="-79"/>
                <a:cs typeface="Amatic SC" panose="00000500000000000000" pitchFamily="2" charset="-79"/>
              </a:rPr>
              <a:t>Term Plan 2026-27</a:t>
            </a:r>
            <a:endParaRPr lang="en-GB" sz="7200" dirty="0">
              <a:latin typeface="Amatic SC" panose="00000500000000000000" pitchFamily="2" charset="-79"/>
              <a:cs typeface="Amatic SC" panose="00000500000000000000" pitchFamily="2" charset="-79"/>
            </a:endParaRPr>
          </a:p>
        </p:txBody>
      </p:sp>
      <p:sp>
        <p:nvSpPr>
          <p:cNvPr id="9" name="Rectangle 8"/>
          <p:cNvSpPr/>
          <p:nvPr/>
        </p:nvSpPr>
        <p:spPr>
          <a:xfrm>
            <a:off x="4972862" y="734206"/>
            <a:ext cx="7219138" cy="1261884"/>
          </a:xfrm>
          <a:prstGeom prst="rect">
            <a:avLst/>
          </a:prstGeom>
        </p:spPr>
        <p:txBody>
          <a:bodyPr wrap="square">
            <a:spAutoFit/>
          </a:bodyPr>
          <a:lstStyle/>
          <a:p>
            <a:pPr algn="ctr"/>
            <a:r>
              <a:rPr lang="en-GB" sz="1200" b="1" i="1" dirty="0">
                <a:solidFill>
                  <a:srgbClr val="444444"/>
                </a:solidFill>
                <a:effectLst/>
                <a:latin typeface="Open Sans" panose="020B0604020202020204" pitchFamily="34" charset="0"/>
              </a:rPr>
              <a:t>Every child. Every day. Every opportunity.</a:t>
            </a:r>
          </a:p>
          <a:p>
            <a:pPr algn="ctr"/>
            <a:r>
              <a:rPr lang="en-GB" sz="1200" b="1" i="1" dirty="0">
                <a:solidFill>
                  <a:srgbClr val="444444"/>
                </a:solidFill>
                <a:effectLst/>
                <a:latin typeface="Open Sans" panose="020B0604020202020204" pitchFamily="34" charset="0"/>
              </a:rPr>
              <a:t> </a:t>
            </a:r>
            <a:endParaRPr lang="en-GB" sz="1200" b="0" i="0" dirty="0">
              <a:solidFill>
                <a:srgbClr val="444444"/>
              </a:solidFill>
              <a:effectLst/>
              <a:latin typeface="Open Sans" panose="020B0604020202020204" pitchFamily="34" charset="0"/>
            </a:endParaRPr>
          </a:p>
          <a:p>
            <a:pPr algn="ctr"/>
            <a:r>
              <a:rPr lang="en-GB" sz="1200" b="1" i="1" dirty="0">
                <a:solidFill>
                  <a:srgbClr val="444444"/>
                </a:solidFill>
                <a:effectLst/>
                <a:latin typeface="Open Sans" panose="020B0604020202020204" pitchFamily="34" charset="0"/>
              </a:rPr>
              <a:t>The EYFS is a unique and vital year that bridges the EYFS and Key Stage One. It gives children the foundations they need for lifelong learning through purposeful teaching, rich play and secure relationships. </a:t>
            </a:r>
            <a:endParaRPr lang="en-GB" sz="1200" b="0" i="0" dirty="0">
              <a:solidFill>
                <a:srgbClr val="444444"/>
              </a:solidFill>
              <a:effectLst/>
              <a:latin typeface="Open Sans" panose="020B0604020202020204" pitchFamily="34" charset="0"/>
            </a:endParaRPr>
          </a:p>
          <a:p>
            <a:br>
              <a:rPr lang="en-GB" sz="800" dirty="0">
                <a:latin typeface="Acumin Pro"/>
              </a:rPr>
            </a:br>
            <a:endParaRPr lang="en-GB" sz="800" dirty="0">
              <a:latin typeface="Acumin Pro"/>
            </a:endParaRPr>
          </a:p>
        </p:txBody>
      </p:sp>
      <p:pic>
        <p:nvPicPr>
          <p:cNvPr id="5" name="Picture 4">
            <a:extLst>
              <a:ext uri="{FF2B5EF4-FFF2-40B4-BE49-F238E27FC236}">
                <a16:creationId xmlns:a16="http://schemas.microsoft.com/office/drawing/2014/main" id="{CC729FF1-48D5-4062-86FF-90B9951545C2}"/>
              </a:ext>
            </a:extLst>
          </p:cNvPr>
          <p:cNvPicPr>
            <a:picLocks noChangeAspect="1"/>
          </p:cNvPicPr>
          <p:nvPr/>
        </p:nvPicPr>
        <p:blipFill>
          <a:blip r:embed="rId3"/>
          <a:stretch>
            <a:fillRect/>
          </a:stretch>
        </p:blipFill>
        <p:spPr>
          <a:xfrm>
            <a:off x="238043" y="4772003"/>
            <a:ext cx="4305300" cy="1905000"/>
          </a:xfrm>
          <a:prstGeom prst="rect">
            <a:avLst/>
          </a:prstGeom>
        </p:spPr>
      </p:pic>
    </p:spTree>
    <p:extLst>
      <p:ext uri="{BB962C8B-B14F-4D97-AF65-F5344CB8AC3E}">
        <p14:creationId xmlns:p14="http://schemas.microsoft.com/office/powerpoint/2010/main" val="3286185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909137"/>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600" b="1" dirty="0">
                <a:latin typeface="Amatic SC" panose="00000500000000000000" pitchFamily="2" charset="-79"/>
                <a:cs typeface="Amatic SC" panose="00000500000000000000" pitchFamily="2" charset="-79"/>
              </a:rPr>
              <a:t>Foundation stage Long Term Plan 2026-2027</a:t>
            </a:r>
            <a:endParaRPr lang="en-GB" sz="1600" b="1"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427325962"/>
              </p:ext>
            </p:extLst>
          </p:nvPr>
        </p:nvGraphicFramePr>
        <p:xfrm>
          <a:off x="166744" y="416426"/>
          <a:ext cx="11685757" cy="6271895"/>
        </p:xfrm>
        <a:graphic>
          <a:graphicData uri="http://schemas.openxmlformats.org/drawingml/2006/table">
            <a:tbl>
              <a:tblPr firstRow="1" bandRow="1">
                <a:tableStyleId>{5C22544A-7EE6-4342-B048-85BDC9FD1C3A}</a:tableStyleId>
              </a:tblPr>
              <a:tblGrid>
                <a:gridCol w="1519257">
                  <a:extLst>
                    <a:ext uri="{9D8B030D-6E8A-4147-A177-3AD203B41FA5}">
                      <a16:colId xmlns:a16="http://schemas.microsoft.com/office/drawing/2014/main" val="385991600"/>
                    </a:ext>
                  </a:extLst>
                </a:gridCol>
                <a:gridCol w="1829750">
                  <a:extLst>
                    <a:ext uri="{9D8B030D-6E8A-4147-A177-3AD203B41FA5}">
                      <a16:colId xmlns:a16="http://schemas.microsoft.com/office/drawing/2014/main" val="2865123548"/>
                    </a:ext>
                  </a:extLst>
                </a:gridCol>
                <a:gridCol w="1913901">
                  <a:extLst>
                    <a:ext uri="{9D8B030D-6E8A-4147-A177-3AD203B41FA5}">
                      <a16:colId xmlns:a16="http://schemas.microsoft.com/office/drawing/2014/main" val="872926247"/>
                    </a:ext>
                  </a:extLst>
                </a:gridCol>
                <a:gridCol w="1539821">
                  <a:extLst>
                    <a:ext uri="{9D8B030D-6E8A-4147-A177-3AD203B41FA5}">
                      <a16:colId xmlns:a16="http://schemas.microsoft.com/office/drawing/2014/main" val="1315738151"/>
                    </a:ext>
                  </a:extLst>
                </a:gridCol>
                <a:gridCol w="1640765">
                  <a:extLst>
                    <a:ext uri="{9D8B030D-6E8A-4147-A177-3AD203B41FA5}">
                      <a16:colId xmlns:a16="http://schemas.microsoft.com/office/drawing/2014/main" val="2709165749"/>
                    </a:ext>
                  </a:extLst>
                </a:gridCol>
                <a:gridCol w="1604167">
                  <a:extLst>
                    <a:ext uri="{9D8B030D-6E8A-4147-A177-3AD203B41FA5}">
                      <a16:colId xmlns:a16="http://schemas.microsoft.com/office/drawing/2014/main" val="2335150482"/>
                    </a:ext>
                  </a:extLst>
                </a:gridCol>
                <a:gridCol w="1638096">
                  <a:extLst>
                    <a:ext uri="{9D8B030D-6E8A-4147-A177-3AD203B41FA5}">
                      <a16:colId xmlns:a16="http://schemas.microsoft.com/office/drawing/2014/main" val="4046203905"/>
                    </a:ext>
                  </a:extLst>
                </a:gridCol>
              </a:tblGrid>
              <a:tr h="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Autumn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solidFill>
                            <a:schemeClr val="bg1">
                              <a:lumMod val="50000"/>
                            </a:schemeClr>
                          </a:solidFill>
                          <a:latin typeface="Amatic SC" panose="00000500000000000000" pitchFamily="2" charset="-79"/>
                          <a:cs typeface="Amatic SC" panose="00000500000000000000" pitchFamily="2" charset="-79"/>
                        </a:rPr>
                        <a:t>Autumn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Spring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Spring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Summer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Summer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1992548">
                <a:tc>
                  <a:txBody>
                    <a:bodyPr/>
                    <a:lstStyle/>
                    <a:p>
                      <a:pPr algn="ctr"/>
                      <a:r>
                        <a:rPr lang="en-US" sz="1400" b="0" dirty="0">
                          <a:latin typeface="Amatic SC" panose="00000500000000000000" pitchFamily="2" charset="-79"/>
                          <a:cs typeface="Amatic SC" panose="00000500000000000000" pitchFamily="2" charset="-79"/>
                        </a:rPr>
                        <a:t>General Themes </a:t>
                      </a:r>
                    </a:p>
                    <a:p>
                      <a:pPr algn="ctr"/>
                      <a:endParaRPr lang="en-US" sz="1400" b="1" dirty="0">
                        <a:latin typeface="Amatic SC" panose="00000500000000000000" pitchFamily="2" charset="-79"/>
                        <a:cs typeface="Amatic SC" panose="00000500000000000000" pitchFamily="2" charset="-79"/>
                      </a:endParaRPr>
                    </a:p>
                    <a:p>
                      <a:pPr algn="ctr"/>
                      <a:r>
                        <a:rPr lang="en-US" sz="1400" b="1" dirty="0">
                          <a:latin typeface="Amatic SC" panose="00000500000000000000" pitchFamily="2" charset="-79"/>
                          <a:cs typeface="Amatic SC" panose="00000500000000000000" pitchFamily="2" charset="-79"/>
                        </a:rPr>
                        <a:t>NB: </a:t>
                      </a:r>
                      <a:r>
                        <a:rPr lang="en-US" sz="1400" b="1" i="1" dirty="0">
                          <a:latin typeface="Amatic SC" panose="00000500000000000000" pitchFamily="2" charset="-79"/>
                          <a:cs typeface="Amatic SC" panose="00000500000000000000" pitchFamily="2" charset="-79"/>
                        </a:rPr>
                        <a:t>These themes may be adapted at various points to allow for children’s interests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b="1" dirty="0">
                          <a:solidFill>
                            <a:srgbClr val="7030A0"/>
                          </a:solidFill>
                          <a:latin typeface="Amatic SC" panose="00000500000000000000" pitchFamily="2" charset="-79"/>
                          <a:cs typeface="Amatic SC" panose="00000500000000000000" pitchFamily="2" charset="-79"/>
                        </a:rPr>
                        <a:t>All About me!</a:t>
                      </a:r>
                    </a:p>
                    <a:p>
                      <a:pPr algn="ctr"/>
                      <a:r>
                        <a:rPr lang="en-US" sz="1000" dirty="0">
                          <a:solidFill>
                            <a:schemeClr val="tx1"/>
                          </a:solidFill>
                          <a:latin typeface="+mn-lt"/>
                          <a:cs typeface="Amatic SC" panose="00000500000000000000" pitchFamily="2" charset="-79"/>
                        </a:rPr>
                        <a:t>Starting school / my new class / New Beginnings /How I have changed/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People who help us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My family / PSED focus /relationships/feelings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No Outsiders – Red Rockets and Rainbow Jelly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Everywhere</a:t>
                      </a:r>
                      <a:r>
                        <a:rPr lang="en-US" sz="1000" baseline="0" dirty="0">
                          <a:solidFill>
                            <a:schemeClr val="tx1"/>
                          </a:solidFill>
                          <a:latin typeface="+mn-lt"/>
                          <a:cs typeface="Amatic SC" panose="00000500000000000000" pitchFamily="2" charset="-79"/>
                        </a:rPr>
                        <a:t> Bear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Carnival – Bridgwater Week</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rgbClr val="7030A0"/>
                          </a:solidFill>
                          <a:latin typeface="Amatic SC" panose="00000500000000000000" pitchFamily="2" charset="-79"/>
                          <a:cs typeface="Amatic SC" panose="00000500000000000000" pitchFamily="2" charset="-79"/>
                        </a:rPr>
                        <a:t>Lets</a:t>
                      </a:r>
                      <a:r>
                        <a:rPr lang="en-US" sz="1800" b="1" baseline="0" dirty="0">
                          <a:solidFill>
                            <a:srgbClr val="7030A0"/>
                          </a:solidFill>
                          <a:latin typeface="Amatic SC" panose="00000500000000000000" pitchFamily="2" charset="-79"/>
                          <a:cs typeface="Amatic SC" panose="00000500000000000000" pitchFamily="2" charset="-79"/>
                        </a:rPr>
                        <a:t> celebrate</a:t>
                      </a:r>
                      <a:r>
                        <a:rPr lang="en-US" sz="1800" b="1" dirty="0">
                          <a:solidFill>
                            <a:srgbClr val="7030A0"/>
                          </a:solidFill>
                          <a:latin typeface="Amatic SC" panose="00000500000000000000" pitchFamily="2" charset="-79"/>
                          <a:cs typeface="Amatic SC" panose="00000500000000000000" pitchFamily="2" charset="-79"/>
                        </a:rPr>
                        <a: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dirty="0">
                        <a:solidFill>
                          <a:schemeClr val="tx1"/>
                        </a:solidFill>
                        <a:latin typeface="+mn-lt"/>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Bonfire</a:t>
                      </a:r>
                      <a:r>
                        <a:rPr lang="en-US" sz="1000" baseline="0" dirty="0">
                          <a:solidFill>
                            <a:schemeClr val="tx1"/>
                          </a:solidFill>
                          <a:latin typeface="+mn-lt"/>
                          <a:cs typeface="RM Typerighter old" panose="00000400000000000000" pitchFamily="2" charset="-79"/>
                        </a:rPr>
                        <a:t> night celebrations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aseline="0" dirty="0">
                          <a:solidFill>
                            <a:schemeClr val="tx1"/>
                          </a:solidFill>
                          <a:latin typeface="+mn-lt"/>
                          <a:cs typeface="RM Typerighter old" panose="00000400000000000000" pitchFamily="2" charset="-79"/>
                        </a:rPr>
                        <a:t>Diwali</a:t>
                      </a:r>
                      <a:endParaRPr lang="en-US" sz="1000" dirty="0">
                        <a:solidFill>
                          <a:schemeClr val="tx1"/>
                        </a:solidFill>
                        <a:latin typeface="+mn-lt"/>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Little Red Hen – Harvest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The 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Christmas Lists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Letters to Father Christmas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No Outsiders – I choose</a:t>
                      </a:r>
                      <a:endParaRPr lang="en-US"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dirty="0">
                          <a:latin typeface="Amatic SC" panose="00000500000000000000" pitchFamily="2" charset="-79"/>
                          <a:cs typeface="Amatic SC" panose="00000500000000000000" pitchFamily="2" charset="-79"/>
                        </a:rPr>
                        <a:t>Space</a:t>
                      </a:r>
                      <a:r>
                        <a:rPr lang="en-US" sz="1800" baseline="0" dirty="0">
                          <a:latin typeface="Amatic SC" panose="00000500000000000000" pitchFamily="2" charset="-79"/>
                          <a:cs typeface="Amatic SC" panose="00000500000000000000" pitchFamily="2" charset="-79"/>
                        </a:rPr>
                        <a:t> explorers</a:t>
                      </a:r>
                      <a:r>
                        <a:rPr lang="en-US" sz="1800" dirty="0">
                          <a:latin typeface="Amatic SC" panose="00000500000000000000" pitchFamily="2" charset="-79"/>
                          <a:cs typeface="Amatic SC" panose="00000500000000000000" pitchFamily="2" charset="-79"/>
                        </a:rPr>
                        <a: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Arts</a:t>
                      </a:r>
                      <a:r>
                        <a:rPr lang="en-US" sz="1000" baseline="0" dirty="0">
                          <a:solidFill>
                            <a:schemeClr val="tx1"/>
                          </a:solidFill>
                          <a:latin typeface="+mn-lt"/>
                          <a:cs typeface="Amatic SC" panose="00000500000000000000" pitchFamily="2" charset="-79"/>
                        </a:rPr>
                        <a:t> &amp; Design focus</a:t>
                      </a:r>
                      <a:endParaRPr lang="en-US" sz="10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A</a:t>
                      </a:r>
                      <a:r>
                        <a:rPr lang="en-US" sz="1000" baseline="0" dirty="0">
                          <a:solidFill>
                            <a:schemeClr val="tx1"/>
                          </a:solidFill>
                          <a:latin typeface="+mn-lt"/>
                          <a:cs typeface="Amatic SC" panose="00000500000000000000" pitchFamily="2" charset="-79"/>
                        </a:rPr>
                        <a:t> Starry Night -Van Gogh</a:t>
                      </a:r>
                      <a:endParaRPr lang="en-US" sz="10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Night time adventures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Chinese New Year</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No Outsiders – Blue Chameleon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Around the World Week</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200" dirty="0">
                        <a:solidFill>
                          <a:schemeClr val="tx1"/>
                        </a:solidFill>
                        <a:latin typeface="+mn-lt"/>
                        <a:cs typeface="RM Typerighter old" panose="00000400000000000000" pitchFamily="2" charset="-79"/>
                      </a:endParaRPr>
                    </a:p>
                    <a:p>
                      <a:pPr algn="ctr"/>
                      <a:r>
                        <a:rPr lang="en-US" sz="1200" b="1" dirty="0">
                          <a:solidFill>
                            <a:srgbClr val="CC66FF"/>
                          </a:solidFill>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400" b="1" baseline="0" dirty="0">
                          <a:solidFill>
                            <a:srgbClr val="CC66FF"/>
                          </a:solidFill>
                          <a:latin typeface="Amatic SC" panose="00000500000000000000" pitchFamily="2" charset="-79"/>
                          <a:cs typeface="Amatic SC" panose="00000500000000000000" pitchFamily="2" charset="-79"/>
                        </a:rPr>
                        <a:t>The enchanted woodland!</a:t>
                      </a:r>
                      <a:r>
                        <a:rPr lang="en-US" sz="1400" b="1" dirty="0">
                          <a:solidFill>
                            <a:srgbClr val="CC66FF"/>
                          </a:solidFill>
                          <a:latin typeface="Amatic SC" panose="00000500000000000000" pitchFamily="2" charset="-79"/>
                          <a:cs typeface="Amatic SC" panose="00000500000000000000" pitchFamily="2" charset="-79"/>
                        </a:rPr>
                        <a:t> </a:t>
                      </a:r>
                    </a:p>
                    <a:p>
                      <a:pPr marL="0" marR="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The great outdoors </a:t>
                      </a:r>
                    </a:p>
                    <a:p>
                      <a:pPr algn="ctr"/>
                      <a:r>
                        <a:rPr lang="en-US" sz="1000" dirty="0">
                          <a:solidFill>
                            <a:schemeClr val="tx1"/>
                          </a:solidFill>
                          <a:latin typeface="+mn-lt"/>
                          <a:cs typeface="Amatic SC" panose="00000500000000000000" pitchFamily="2" charset="-79"/>
                        </a:rPr>
                        <a:t>Plants &amp; Flowers </a:t>
                      </a:r>
                    </a:p>
                    <a:p>
                      <a:pPr algn="ctr"/>
                      <a:r>
                        <a:rPr lang="en-US" sz="1000" dirty="0">
                          <a:solidFill>
                            <a:schemeClr val="tx1"/>
                          </a:solidFill>
                          <a:latin typeface="+mn-lt"/>
                          <a:cs typeface="Amatic SC" panose="00000500000000000000" pitchFamily="2" charset="-79"/>
                        </a:rPr>
                        <a:t>Weather / seasons </a:t>
                      </a:r>
                    </a:p>
                    <a:p>
                      <a:pPr algn="ctr"/>
                      <a:r>
                        <a:rPr lang="en-US" sz="1000" dirty="0">
                          <a:solidFill>
                            <a:schemeClr val="tx1"/>
                          </a:solidFill>
                          <a:latin typeface="+mn-lt"/>
                          <a:cs typeface="Amatic SC" panose="00000500000000000000" pitchFamily="2" charset="-79"/>
                        </a:rPr>
                        <a:t>Planting beans/seeds</a:t>
                      </a:r>
                    </a:p>
                    <a:p>
                      <a:pPr algn="ctr"/>
                      <a:r>
                        <a:rPr lang="en-US" sz="1000" dirty="0">
                          <a:solidFill>
                            <a:schemeClr val="tx1"/>
                          </a:solidFill>
                          <a:latin typeface="+mn-lt"/>
                          <a:cs typeface="Amatic SC" panose="00000500000000000000" pitchFamily="2" charset="-79"/>
                        </a:rPr>
                        <a:t>Make a sculpture: Andy Goldsworthy </a:t>
                      </a:r>
                    </a:p>
                    <a:p>
                      <a:pPr algn="ctr"/>
                      <a:r>
                        <a:rPr lang="en-US" sz="1000" dirty="0">
                          <a:solidFill>
                            <a:schemeClr val="tx1"/>
                          </a:solidFill>
                          <a:latin typeface="+mn-lt"/>
                          <a:cs typeface="Amatic SC" panose="00000500000000000000" pitchFamily="2" charset="-79"/>
                        </a:rPr>
                        <a:t>Reduce, Reuse &amp; Recycle </a:t>
                      </a:r>
                    </a:p>
                    <a:p>
                      <a:pPr marL="0" marR="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Fun Science / Materials</a:t>
                      </a:r>
                    </a:p>
                    <a:p>
                      <a:pPr marL="0" marR="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Where do we live in the UK /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400" b="1" dirty="0">
                          <a:solidFill>
                            <a:srgbClr val="00B0F0"/>
                          </a:solidFill>
                          <a:latin typeface="Amatic SC" panose="00000500000000000000" pitchFamily="2" charset="-79"/>
                          <a:cs typeface="Amatic SC" panose="00000500000000000000" pitchFamily="2" charset="-79"/>
                        </a:rPr>
                        <a:t>Amazing</a:t>
                      </a:r>
                      <a:r>
                        <a:rPr lang="en-US" sz="1400" b="1" baseline="0" dirty="0">
                          <a:solidFill>
                            <a:srgbClr val="00B0F0"/>
                          </a:solidFill>
                          <a:latin typeface="Amatic SC" panose="00000500000000000000" pitchFamily="2" charset="-79"/>
                          <a:cs typeface="Amatic SC" panose="00000500000000000000" pitchFamily="2" charset="-79"/>
                        </a:rPr>
                        <a:t> animals and minibeasts</a:t>
                      </a:r>
                      <a:r>
                        <a:rPr lang="en-US" sz="1400" b="1" dirty="0">
                          <a:solidFill>
                            <a:srgbClr val="00B0F0"/>
                          </a:solidFill>
                          <a:latin typeface="Amatic SC" panose="00000500000000000000" pitchFamily="2" charset="-79"/>
                          <a:cs typeface="Amatic SC" panose="00000500000000000000" pitchFamily="2" charset="-79"/>
                        </a:rPr>
                        <a:t>! </a:t>
                      </a:r>
                    </a:p>
                    <a:p>
                      <a:pPr algn="ctr"/>
                      <a:r>
                        <a:rPr lang="en-US" sz="1400" b="1" dirty="0">
                          <a:solidFill>
                            <a:srgbClr val="00B0F0"/>
                          </a:solidFill>
                          <a:latin typeface="Amatic SC" panose="00000500000000000000" pitchFamily="2" charset="-79"/>
                          <a:cs typeface="Amatic SC" panose="00000500000000000000" pitchFamily="2" charset="-79"/>
                        </a:rPr>
                        <a:t> </a:t>
                      </a:r>
                    </a:p>
                    <a:p>
                      <a:pPr algn="ctr"/>
                      <a:r>
                        <a:rPr lang="en-US" sz="1000" dirty="0">
                          <a:solidFill>
                            <a:schemeClr val="tx1"/>
                          </a:solidFill>
                          <a:latin typeface="+mn-lt"/>
                          <a:cs typeface="Amatic SC" panose="00000500000000000000" pitchFamily="2" charset="-79"/>
                        </a:rPr>
                        <a:t>What</a:t>
                      </a:r>
                      <a:r>
                        <a:rPr lang="en-US" sz="1000" baseline="0" dirty="0">
                          <a:solidFill>
                            <a:schemeClr val="tx1"/>
                          </a:solidFill>
                          <a:latin typeface="+mn-lt"/>
                          <a:cs typeface="Amatic SC" panose="00000500000000000000" pitchFamily="2" charset="-79"/>
                        </a:rPr>
                        <a:t> lives in our pond?</a:t>
                      </a:r>
                    </a:p>
                    <a:p>
                      <a:pPr algn="ctr"/>
                      <a:r>
                        <a:rPr lang="en-US" sz="1000" baseline="0" dirty="0">
                          <a:solidFill>
                            <a:schemeClr val="tx1"/>
                          </a:solidFill>
                          <a:latin typeface="+mn-lt"/>
                          <a:cs typeface="Amatic SC" panose="00000500000000000000" pitchFamily="2" charset="-79"/>
                        </a:rPr>
                        <a:t>Life cycles</a:t>
                      </a:r>
                    </a:p>
                    <a:p>
                      <a:pPr algn="ctr"/>
                      <a:r>
                        <a:rPr lang="en-US" sz="1000" baseline="0" dirty="0">
                          <a:solidFill>
                            <a:schemeClr val="tx1"/>
                          </a:solidFill>
                          <a:latin typeface="+mn-lt"/>
                          <a:cs typeface="Amatic SC" panose="00000500000000000000" pitchFamily="2" charset="-79"/>
                        </a:rPr>
                        <a:t>Farm animals</a:t>
                      </a:r>
                    </a:p>
                    <a:p>
                      <a:pPr algn="ctr"/>
                      <a:r>
                        <a:rPr lang="en-US" sz="1000" baseline="0" dirty="0">
                          <a:solidFill>
                            <a:schemeClr val="tx1"/>
                          </a:solidFill>
                          <a:latin typeface="+mn-lt"/>
                          <a:cs typeface="Amatic SC" panose="00000500000000000000" pitchFamily="2" charset="-79"/>
                        </a:rPr>
                        <a:t>Trip to Court Farm</a:t>
                      </a:r>
                    </a:p>
                    <a:p>
                      <a:pPr algn="ctr"/>
                      <a:r>
                        <a:rPr lang="en-US" sz="1000" baseline="0" dirty="0">
                          <a:solidFill>
                            <a:schemeClr val="tx1"/>
                          </a:solidFill>
                          <a:latin typeface="+mn-lt"/>
                          <a:cs typeface="Amatic SC" panose="00000500000000000000" pitchFamily="2" charset="-79"/>
                        </a:rPr>
                        <a:t>Matisse – The Snail</a:t>
                      </a:r>
                      <a:endParaRPr lang="en-US"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00B0F0"/>
                          </a:solidFill>
                          <a:latin typeface="Amatic SC" panose="00000500000000000000" pitchFamily="2" charset="-79"/>
                          <a:cs typeface="Amatic SC" panose="00000500000000000000" pitchFamily="2" charset="-79"/>
                        </a:rPr>
                        <a:t>Under</a:t>
                      </a:r>
                      <a:r>
                        <a:rPr lang="en-US" sz="1400" b="1" baseline="0" dirty="0">
                          <a:solidFill>
                            <a:srgbClr val="00B0F0"/>
                          </a:solidFill>
                          <a:latin typeface="Amatic SC" panose="00000500000000000000" pitchFamily="2" charset="-79"/>
                          <a:cs typeface="Amatic SC" panose="00000500000000000000" pitchFamily="2" charset="-79"/>
                        </a:rPr>
                        <a:t> the sea</a:t>
                      </a:r>
                      <a:r>
                        <a:rPr lang="en-US" sz="1400" b="1" dirty="0">
                          <a:solidFill>
                            <a:srgbClr val="00B0F0"/>
                          </a:solidFill>
                          <a:latin typeface="Amatic SC" panose="00000500000000000000" pitchFamily="2" charset="-79"/>
                          <a:cs typeface="Amatic SC" panose="00000500000000000000" pitchFamily="2" charset="-79"/>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Where in the world shall we go?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Ocean life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North and South Poles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Send me a postcard! </a:t>
                      </a:r>
                    </a:p>
                    <a:p>
                      <a:pPr algn="ctr"/>
                      <a:r>
                        <a:rPr lang="en-US" sz="1000" dirty="0">
                          <a:solidFill>
                            <a:schemeClr val="tx1"/>
                          </a:solidFill>
                          <a:latin typeface="+mn-lt"/>
                          <a:cs typeface="Amatic SC" panose="00000500000000000000" pitchFamily="2" charset="-79"/>
                        </a:rPr>
                        <a:t>Marine life  </a:t>
                      </a:r>
                    </a:p>
                    <a:p>
                      <a:pPr algn="ctr"/>
                      <a:r>
                        <a:rPr lang="en-US" sz="1000" dirty="0">
                          <a:solidFill>
                            <a:schemeClr val="tx1"/>
                          </a:solidFill>
                          <a:latin typeface="+mn-lt"/>
                          <a:cs typeface="Amatic SC" panose="00000500000000000000" pitchFamily="2" charset="-79"/>
                        </a:rPr>
                        <a:t>Reduce, Reuse &amp; Recycle </a:t>
                      </a:r>
                    </a:p>
                    <a:p>
                      <a:pPr algn="ctr"/>
                      <a:r>
                        <a:rPr lang="en-US" sz="1000" dirty="0">
                          <a:solidFill>
                            <a:schemeClr val="tx1"/>
                          </a:solidFill>
                          <a:latin typeface="+mn-lt"/>
                          <a:cs typeface="Amatic SC" panose="00000500000000000000" pitchFamily="2" charset="-79"/>
                        </a:rPr>
                        <a:t>Art Week</a:t>
                      </a:r>
                    </a:p>
                    <a:p>
                      <a:pPr algn="ctr"/>
                      <a:r>
                        <a:rPr lang="en-US" sz="1000" dirty="0">
                          <a:solidFill>
                            <a:schemeClr val="tx1"/>
                          </a:solidFill>
                          <a:latin typeface="+mn-lt"/>
                          <a:cs typeface="Amatic SC" panose="00000500000000000000" pitchFamily="2" charset="-79"/>
                        </a:rPr>
                        <a:t>Health week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638279">
                <a:tc>
                  <a:txBody>
                    <a:bodyPr/>
                    <a:lstStyle/>
                    <a:p>
                      <a:pPr algn="ctr"/>
                      <a:r>
                        <a:rPr lang="en-US" sz="1400" b="1" dirty="0">
                          <a:latin typeface="Amatic SC" panose="00000500000000000000" pitchFamily="2" charset="-79"/>
                          <a:cs typeface="Amatic SC" panose="00000500000000000000" pitchFamily="2" charset="-79"/>
                        </a:rPr>
                        <a:t>High</a:t>
                      </a:r>
                      <a:r>
                        <a:rPr lang="en-US" sz="1400" b="1" baseline="0" dirty="0">
                          <a:latin typeface="Amatic SC" panose="00000500000000000000" pitchFamily="2" charset="-79"/>
                          <a:cs typeface="Amatic SC" panose="00000500000000000000" pitchFamily="2" charset="-79"/>
                        </a:rPr>
                        <a:t> quality </a:t>
                      </a:r>
                      <a:r>
                        <a:rPr lang="en-US" sz="1400" b="1" dirty="0">
                          <a:latin typeface="Amatic SC" panose="00000500000000000000" pitchFamily="2" charset="-79"/>
                          <a:cs typeface="Amatic SC" panose="00000500000000000000" pitchFamily="2" charset="-79"/>
                        </a:rPr>
                        <a:t>Texts</a:t>
                      </a:r>
                    </a:p>
                    <a:p>
                      <a:pPr algn="ctr"/>
                      <a:endParaRPr lang="en-GB" sz="1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kern="1200" dirty="0">
                          <a:solidFill>
                            <a:schemeClr val="dk1"/>
                          </a:solidFill>
                          <a:effectLst/>
                          <a:latin typeface="+mn-lt"/>
                          <a:ea typeface="+mn-ea"/>
                          <a:cs typeface="+mn-cs"/>
                        </a:rPr>
                        <a:t>Colour</a:t>
                      </a:r>
                      <a:r>
                        <a:rPr lang="en-GB" sz="1050" kern="1200" baseline="0" dirty="0">
                          <a:solidFill>
                            <a:schemeClr val="dk1"/>
                          </a:solidFill>
                          <a:effectLst/>
                          <a:latin typeface="+mn-lt"/>
                          <a:ea typeface="+mn-ea"/>
                          <a:cs typeface="+mn-cs"/>
                        </a:rPr>
                        <a:t> Monster</a:t>
                      </a:r>
                    </a:p>
                    <a:p>
                      <a:pPr algn="ctr"/>
                      <a:r>
                        <a:rPr lang="en-GB" sz="1050" kern="1200" baseline="0" dirty="0">
                          <a:solidFill>
                            <a:schemeClr val="dk1"/>
                          </a:solidFill>
                          <a:effectLst/>
                          <a:latin typeface="+mn-lt"/>
                          <a:ea typeface="+mn-ea"/>
                          <a:cs typeface="+mn-cs"/>
                        </a:rPr>
                        <a:t>Colour Monster Starts School</a:t>
                      </a:r>
                    </a:p>
                    <a:p>
                      <a:pPr algn="ctr"/>
                      <a:r>
                        <a:rPr lang="en-GB" sz="1050" kern="1200" baseline="0" dirty="0">
                          <a:solidFill>
                            <a:schemeClr val="dk1"/>
                          </a:solidFill>
                          <a:effectLst/>
                          <a:latin typeface="+mn-lt"/>
                          <a:ea typeface="+mn-ea"/>
                          <a:cs typeface="+mn-cs"/>
                        </a:rPr>
                        <a:t>Ruby's worry</a:t>
                      </a:r>
                    </a:p>
                    <a:p>
                      <a:pPr algn="ctr"/>
                      <a:r>
                        <a:rPr lang="en-GB" sz="1050" kern="1200" baseline="0" dirty="0" err="1">
                          <a:solidFill>
                            <a:schemeClr val="dk1"/>
                          </a:solidFill>
                          <a:effectLst/>
                          <a:latin typeface="+mn-lt"/>
                          <a:ea typeface="+mn-ea"/>
                          <a:cs typeface="+mn-cs"/>
                        </a:rPr>
                        <a:t>Meesha</a:t>
                      </a:r>
                      <a:r>
                        <a:rPr lang="en-GB" sz="1050" kern="1200" baseline="0" dirty="0">
                          <a:solidFill>
                            <a:schemeClr val="dk1"/>
                          </a:solidFill>
                          <a:effectLst/>
                          <a:latin typeface="+mn-lt"/>
                          <a:ea typeface="+mn-ea"/>
                          <a:cs typeface="+mn-cs"/>
                        </a:rPr>
                        <a:t> Makes Friends</a:t>
                      </a:r>
                    </a:p>
                    <a:p>
                      <a:pPr algn="ctr"/>
                      <a:r>
                        <a:rPr lang="en-GB" sz="1050" kern="1200" baseline="0" dirty="0" err="1">
                          <a:solidFill>
                            <a:schemeClr val="dk1"/>
                          </a:solidFill>
                          <a:effectLst/>
                          <a:latin typeface="+mn-lt"/>
                          <a:ea typeface="+mn-ea"/>
                          <a:cs typeface="+mn-cs"/>
                        </a:rPr>
                        <a:t>Peepo</a:t>
                      </a:r>
                      <a:endParaRPr lang="en-GB" sz="1050" kern="1200" baseline="0" dirty="0">
                        <a:solidFill>
                          <a:schemeClr val="dk1"/>
                        </a:solidFill>
                        <a:effectLst/>
                        <a:latin typeface="+mn-lt"/>
                        <a:ea typeface="+mn-ea"/>
                        <a:cs typeface="+mn-cs"/>
                      </a:endParaRPr>
                    </a:p>
                    <a:p>
                      <a:pPr algn="ctr"/>
                      <a:r>
                        <a:rPr lang="en-GB" sz="1050" kern="1200" baseline="0" dirty="0" err="1">
                          <a:solidFill>
                            <a:schemeClr val="dk1"/>
                          </a:solidFill>
                          <a:effectLst/>
                          <a:latin typeface="+mn-lt"/>
                          <a:ea typeface="+mn-ea"/>
                          <a:cs typeface="+mn-cs"/>
                        </a:rPr>
                        <a:t>Funnybones</a:t>
                      </a:r>
                      <a:endParaRPr lang="en-GB" sz="1050" kern="1200" baseline="0" dirty="0">
                        <a:solidFill>
                          <a:schemeClr val="dk1"/>
                        </a:solidFill>
                        <a:effectLst/>
                        <a:latin typeface="+mn-lt"/>
                        <a:ea typeface="+mn-ea"/>
                        <a:cs typeface="+mn-cs"/>
                      </a:endParaRPr>
                    </a:p>
                    <a:p>
                      <a:pPr algn="ctr"/>
                      <a:r>
                        <a:rPr lang="en-GB" sz="1050" kern="1200" baseline="0" dirty="0" err="1">
                          <a:solidFill>
                            <a:schemeClr val="dk1"/>
                          </a:solidFill>
                          <a:effectLst/>
                          <a:latin typeface="+mn-lt"/>
                          <a:ea typeface="+mn-ea"/>
                          <a:cs typeface="+mn-cs"/>
                        </a:rPr>
                        <a:t>Supertato</a:t>
                      </a:r>
                      <a:r>
                        <a:rPr lang="en-GB" sz="1050" kern="1200" baseline="0" dirty="0">
                          <a:solidFill>
                            <a:schemeClr val="dk1"/>
                          </a:solidFill>
                          <a:effectLst/>
                          <a:latin typeface="+mn-lt"/>
                          <a:ea typeface="+mn-ea"/>
                          <a:cs typeface="+mn-cs"/>
                        </a:rPr>
                        <a:t> and the Carnival </a:t>
                      </a:r>
                      <a:r>
                        <a:rPr lang="en-GB" sz="1050" kern="1200" baseline="0" dirty="0" err="1">
                          <a:solidFill>
                            <a:schemeClr val="dk1"/>
                          </a:solidFill>
                          <a:effectLst/>
                          <a:latin typeface="+mn-lt"/>
                          <a:ea typeface="+mn-ea"/>
                          <a:cs typeface="+mn-cs"/>
                        </a:rPr>
                        <a:t>Castrophe</a:t>
                      </a:r>
                      <a:r>
                        <a:rPr lang="en-GB" sz="1050" kern="1200" baseline="0" dirty="0">
                          <a:solidFill>
                            <a:schemeClr val="dk1"/>
                          </a:solidFill>
                          <a:effectLst/>
                          <a:latin typeface="+mn-lt"/>
                          <a:ea typeface="+mn-ea"/>
                          <a:cs typeface="+mn-cs"/>
                        </a:rPr>
                        <a:t> </a:t>
                      </a:r>
                    </a:p>
                    <a:p>
                      <a:pPr algn="ctr"/>
                      <a:r>
                        <a:rPr lang="en-GB" sz="1050" kern="1200" baseline="0" dirty="0">
                          <a:solidFill>
                            <a:schemeClr val="dk1"/>
                          </a:solidFill>
                          <a:effectLst/>
                          <a:latin typeface="+mn-lt"/>
                          <a:ea typeface="+mn-ea"/>
                          <a:cs typeface="+mn-cs"/>
                        </a:rPr>
                        <a:t>The Queens Knickers </a:t>
                      </a:r>
                    </a:p>
                    <a:p>
                      <a:pPr algn="ctr"/>
                      <a:endParaRPr lang="en-GB" sz="105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kern="1200" dirty="0">
                          <a:solidFill>
                            <a:schemeClr val="dk1"/>
                          </a:solidFill>
                          <a:effectLst/>
                          <a:latin typeface="+mn-lt"/>
                          <a:ea typeface="+mn-ea"/>
                          <a:cs typeface="+mn-cs"/>
                        </a:rPr>
                        <a:t>Everywhere Bear </a:t>
                      </a:r>
                    </a:p>
                    <a:p>
                      <a:pPr algn="ctr"/>
                      <a:r>
                        <a:rPr lang="en-GB" sz="1050" kern="1200" dirty="0">
                          <a:solidFill>
                            <a:schemeClr val="dk1"/>
                          </a:solidFill>
                          <a:effectLst/>
                          <a:latin typeface="+mn-lt"/>
                          <a:ea typeface="+mn-ea"/>
                          <a:cs typeface="+mn-cs"/>
                        </a:rPr>
                        <a:t>Little Red Hen </a:t>
                      </a:r>
                    </a:p>
                    <a:p>
                      <a:pPr algn="ctr"/>
                      <a:r>
                        <a:rPr lang="en-GB" sz="1050" kern="1200" dirty="0">
                          <a:solidFill>
                            <a:schemeClr val="dk1"/>
                          </a:solidFill>
                          <a:effectLst/>
                          <a:latin typeface="+mn-lt"/>
                          <a:ea typeface="+mn-ea"/>
                          <a:cs typeface="+mn-cs"/>
                        </a:rPr>
                        <a:t>Diwali</a:t>
                      </a:r>
                    </a:p>
                    <a:p>
                      <a:pPr algn="ctr"/>
                      <a:r>
                        <a:rPr lang="en-GB" sz="1050" kern="1200" dirty="0">
                          <a:solidFill>
                            <a:schemeClr val="dk1"/>
                          </a:solidFill>
                          <a:effectLst/>
                          <a:latin typeface="+mn-lt"/>
                          <a:ea typeface="+mn-ea"/>
                          <a:cs typeface="+mn-cs"/>
                        </a:rPr>
                        <a:t>The Jolly Postman </a:t>
                      </a:r>
                    </a:p>
                    <a:p>
                      <a:pPr algn="ctr"/>
                      <a:r>
                        <a:rPr lang="en-GB" sz="1050" kern="1200" dirty="0">
                          <a:solidFill>
                            <a:schemeClr val="dk1"/>
                          </a:solidFill>
                          <a:effectLst/>
                          <a:latin typeface="+mn-lt"/>
                          <a:ea typeface="+mn-ea"/>
                          <a:cs typeface="+mn-cs"/>
                        </a:rPr>
                        <a:t>The Christmas Story</a:t>
                      </a:r>
                    </a:p>
                    <a:p>
                      <a:pPr algn="ctr"/>
                      <a:r>
                        <a:rPr lang="en-GB" sz="1050" kern="1200" dirty="0">
                          <a:solidFill>
                            <a:schemeClr val="dk1"/>
                          </a:solidFill>
                          <a:effectLst/>
                          <a:latin typeface="+mn-lt"/>
                          <a:ea typeface="+mn-ea"/>
                          <a:cs typeface="+mn-cs"/>
                        </a:rPr>
                        <a:t>Christmas Week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15000"/>
                        </a:lnSpc>
                        <a:spcAft>
                          <a:spcPts val="0"/>
                        </a:spcAft>
                      </a:pPr>
                      <a:r>
                        <a:rPr lang="en-GB" sz="1050" dirty="0">
                          <a:effectLst/>
                          <a:latin typeface="+mn-lt"/>
                          <a:ea typeface="Calibri" panose="020F0502020204030204" pitchFamily="34" charset="0"/>
                          <a:cs typeface="Times New Roman" panose="02020603050405020304" pitchFamily="18" charset="0"/>
                        </a:rPr>
                        <a:t>How to catch a star</a:t>
                      </a:r>
                    </a:p>
                    <a:p>
                      <a:pPr algn="ctr">
                        <a:lnSpc>
                          <a:spcPct val="115000"/>
                        </a:lnSpc>
                        <a:spcAft>
                          <a:spcPts val="0"/>
                        </a:spcAft>
                      </a:pPr>
                      <a:r>
                        <a:rPr lang="en-GB" sz="1050" dirty="0">
                          <a:effectLst/>
                          <a:latin typeface="+mn-lt"/>
                          <a:ea typeface="Calibri" panose="020F0502020204030204" pitchFamily="34" charset="0"/>
                          <a:cs typeface="Times New Roman" panose="02020603050405020304" pitchFamily="18" charset="0"/>
                        </a:rPr>
                        <a:t>Whatever Next! </a:t>
                      </a:r>
                    </a:p>
                    <a:p>
                      <a:pPr algn="ctr">
                        <a:lnSpc>
                          <a:spcPct val="115000"/>
                        </a:lnSpc>
                        <a:spcAft>
                          <a:spcPts val="0"/>
                        </a:spcAft>
                      </a:pPr>
                      <a:r>
                        <a:rPr lang="en-GB" sz="1050" dirty="0">
                          <a:effectLst/>
                          <a:latin typeface="+mn-lt"/>
                          <a:ea typeface="Calibri" panose="020F0502020204030204" pitchFamily="34" charset="0"/>
                          <a:cs typeface="Times New Roman" panose="02020603050405020304" pitchFamily="18" charset="0"/>
                        </a:rPr>
                        <a:t>Chinese New Year</a:t>
                      </a:r>
                    </a:p>
                    <a:p>
                      <a:pPr algn="ctr">
                        <a:lnSpc>
                          <a:spcPct val="115000"/>
                        </a:lnSpc>
                        <a:spcAft>
                          <a:spcPts val="0"/>
                        </a:spcAft>
                      </a:pPr>
                      <a:r>
                        <a:rPr lang="en-GB" sz="1050" dirty="0">
                          <a:effectLst/>
                          <a:latin typeface="+mn-lt"/>
                          <a:ea typeface="Calibri" panose="020F0502020204030204" pitchFamily="34" charset="0"/>
                          <a:cs typeface="Times New Roman" panose="02020603050405020304" pitchFamily="18" charset="0"/>
                        </a:rPr>
                        <a:t>Aliens love</a:t>
                      </a:r>
                      <a:r>
                        <a:rPr lang="en-GB" sz="1050" baseline="0" dirty="0">
                          <a:effectLst/>
                          <a:latin typeface="+mn-lt"/>
                          <a:ea typeface="Calibri" panose="020F0502020204030204" pitchFamily="34" charset="0"/>
                          <a:cs typeface="Times New Roman" panose="02020603050405020304" pitchFamily="18" charset="0"/>
                        </a:rPr>
                        <a:t> Underpants!</a:t>
                      </a:r>
                    </a:p>
                    <a:p>
                      <a:pPr algn="ctr">
                        <a:lnSpc>
                          <a:spcPct val="115000"/>
                        </a:lnSpc>
                        <a:spcAft>
                          <a:spcPts val="0"/>
                        </a:spcAft>
                      </a:pPr>
                      <a:r>
                        <a:rPr lang="en-GB" sz="1050" baseline="0" dirty="0">
                          <a:effectLst/>
                          <a:latin typeface="+mn-lt"/>
                          <a:ea typeface="Calibri" panose="020F0502020204030204" pitchFamily="34" charset="0"/>
                          <a:cs typeface="Times New Roman" panose="02020603050405020304" pitchFamily="18" charset="0"/>
                        </a:rPr>
                        <a:t>Katie and The Starry Night  </a:t>
                      </a:r>
                    </a:p>
                    <a:p>
                      <a:pPr algn="ctr">
                        <a:lnSpc>
                          <a:spcPct val="115000"/>
                        </a:lnSpc>
                        <a:spcAft>
                          <a:spcPts val="0"/>
                        </a:spcAft>
                      </a:pPr>
                      <a:r>
                        <a:rPr lang="en-GB" sz="1050" baseline="0" dirty="0">
                          <a:effectLst/>
                          <a:latin typeface="+mn-lt"/>
                          <a:ea typeface="Calibri" panose="020F0502020204030204" pitchFamily="34" charset="0"/>
                          <a:cs typeface="Times New Roman" panose="02020603050405020304" pitchFamily="18" charset="0"/>
                        </a:rPr>
                        <a:t>The way back home</a:t>
                      </a:r>
                      <a:endParaRPr lang="en-GB" sz="105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15000"/>
                        </a:lnSpc>
                        <a:spcAft>
                          <a:spcPts val="0"/>
                        </a:spcAft>
                      </a:pPr>
                      <a:r>
                        <a:rPr lang="en-GB" sz="105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Owl</a:t>
                      </a:r>
                      <a:r>
                        <a:rPr lang="en-GB" sz="1050" b="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Babies</a:t>
                      </a:r>
                    </a:p>
                    <a:p>
                      <a:pPr algn="ctr">
                        <a:lnSpc>
                          <a:spcPct val="115000"/>
                        </a:lnSpc>
                        <a:spcAft>
                          <a:spcPts val="0"/>
                        </a:spcAft>
                      </a:pPr>
                      <a:r>
                        <a:rPr lang="en-GB" sz="1050" b="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a:t>
                      </a:r>
                      <a:r>
                        <a:rPr lang="en-GB" sz="1050" b="0" baseline="0" dirty="0" err="1">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Gruffulo</a:t>
                      </a:r>
                      <a:endParaRPr lang="en-GB" sz="1050" b="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50" b="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Tree: Seasons come seasons go</a:t>
                      </a:r>
                    </a:p>
                    <a:p>
                      <a:pPr algn="ctr">
                        <a:lnSpc>
                          <a:spcPct val="115000"/>
                        </a:lnSpc>
                        <a:spcAft>
                          <a:spcPts val="0"/>
                        </a:spcAft>
                      </a:pPr>
                      <a:r>
                        <a:rPr lang="en-GB" sz="1050" b="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Enormous Pancake (Pancake Day)</a:t>
                      </a:r>
                    </a:p>
                    <a:p>
                      <a:pPr algn="ctr">
                        <a:lnSpc>
                          <a:spcPct val="115000"/>
                        </a:lnSpc>
                        <a:spcAft>
                          <a:spcPts val="0"/>
                        </a:spcAft>
                      </a:pPr>
                      <a:r>
                        <a:rPr lang="en-GB" sz="1050" b="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Katie and the Sunflowers</a:t>
                      </a:r>
                    </a:p>
                    <a:p>
                      <a:pPr algn="ctr">
                        <a:lnSpc>
                          <a:spcPct val="115000"/>
                        </a:lnSpc>
                        <a:spcAft>
                          <a:spcPts val="0"/>
                        </a:spcAft>
                      </a:pPr>
                      <a:r>
                        <a:rPr lang="en-GB" sz="1050" b="0" baseline="0" dirty="0" err="1">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Gozzle</a:t>
                      </a:r>
                      <a:endParaRPr lang="en-GB" sz="1050" b="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50" b="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We’re going on a Bear Hunt </a:t>
                      </a:r>
                    </a:p>
                    <a:p>
                      <a:pPr algn="ctr">
                        <a:lnSpc>
                          <a:spcPct val="115000"/>
                        </a:lnSpc>
                        <a:spcAft>
                          <a:spcPts val="0"/>
                        </a:spcAft>
                      </a:pPr>
                      <a:r>
                        <a:rPr lang="en-GB" sz="105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Oi Frog</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The Tadpoles Promise</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What the Ladybird Heard</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The very hungry caterpillar</a:t>
                      </a:r>
                    </a:p>
                    <a:p>
                      <a:pPr algn="ctr">
                        <a:lnSpc>
                          <a:spcPct val="115000"/>
                        </a:lnSpc>
                        <a:spcAft>
                          <a:spcPts val="0"/>
                        </a:spcAft>
                      </a:pPr>
                      <a:r>
                        <a:rPr lang="en-GB" sz="1050" dirty="0" err="1">
                          <a:effectLst/>
                          <a:latin typeface="Calibri" panose="020F0502020204030204" pitchFamily="34" charset="0"/>
                          <a:ea typeface="Calibri" panose="020F0502020204030204" pitchFamily="34" charset="0"/>
                          <a:cs typeface="Times New Roman" panose="02020603050405020304" pitchFamily="18" charset="0"/>
                        </a:rPr>
                        <a:t>Superworm</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The Snail and the Whale</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The bad tempered ladybird </a:t>
                      </a:r>
                    </a:p>
                    <a:p>
                      <a:pPr algn="ctr">
                        <a:lnSpc>
                          <a:spcPct val="115000"/>
                        </a:lnSpc>
                        <a:spcAft>
                          <a:spcPts val="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lnSpc>
                          <a:spcPct val="115000"/>
                        </a:lnSpc>
                        <a:spcAft>
                          <a:spcPts val="0"/>
                        </a:spcAft>
                      </a:pPr>
                      <a:r>
                        <a:rPr lang="en-GB" sz="105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Alba the 100 year old fish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5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Someone Swallowed Stanley</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5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The</a:t>
                      </a:r>
                      <a:r>
                        <a:rPr lang="en-GB" sz="1050" baseline="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Rainbow Fish</a:t>
                      </a:r>
                    </a:p>
                    <a:p>
                      <a:pPr algn="ctr">
                        <a:lnSpc>
                          <a:spcPct val="115000"/>
                        </a:lnSpc>
                        <a:spcAft>
                          <a:spcPts val="0"/>
                        </a:spcAft>
                      </a:pPr>
                      <a:r>
                        <a:rPr lang="en-GB" sz="1050" baseline="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Lost and Found </a:t>
                      </a:r>
                    </a:p>
                    <a:p>
                      <a:pPr algn="ctr">
                        <a:lnSpc>
                          <a:spcPct val="115000"/>
                        </a:lnSpc>
                        <a:spcAft>
                          <a:spcPts val="0"/>
                        </a:spcAft>
                      </a:pPr>
                      <a:r>
                        <a:rPr lang="en-GB" sz="105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 home for a Pirate</a:t>
                      </a:r>
                    </a:p>
                    <a:p>
                      <a:pPr algn="ctr">
                        <a:lnSpc>
                          <a:spcPct val="115000"/>
                        </a:lnSpc>
                        <a:spcAft>
                          <a:spcPts val="0"/>
                        </a:spcAft>
                      </a:pPr>
                      <a:r>
                        <a:rPr lang="en-GB" sz="105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Tiddler</a:t>
                      </a:r>
                    </a:p>
                    <a:p>
                      <a:pPr algn="ctr">
                        <a:lnSpc>
                          <a:spcPct val="115000"/>
                        </a:lnSpc>
                        <a:spcAft>
                          <a:spcPts val="0"/>
                        </a:spcAft>
                      </a:pPr>
                      <a:r>
                        <a:rPr lang="en-GB" sz="105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Poles</a:t>
                      </a:r>
                      <a:r>
                        <a:rPr lang="en-GB" sz="1050" baseline="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Apart</a:t>
                      </a:r>
                    </a:p>
                    <a:p>
                      <a:pPr algn="ctr">
                        <a:lnSpc>
                          <a:spcPct val="115000"/>
                        </a:lnSpc>
                        <a:spcAft>
                          <a:spcPts val="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507345316"/>
                  </a:ext>
                </a:extLst>
              </a:tr>
              <a:tr h="1658182">
                <a:tc>
                  <a:txBody>
                    <a:bodyPr/>
                    <a:lstStyle/>
                    <a:p>
                      <a:pPr algn="ctr"/>
                      <a:r>
                        <a:rPr lang="en-US" sz="1400" b="1" dirty="0">
                          <a:latin typeface="Amatic SC" panose="00000500000000000000" pitchFamily="2" charset="-79"/>
                          <a:cs typeface="Amatic SC" panose="00000500000000000000" pitchFamily="2" charset="-79"/>
                        </a:rPr>
                        <a:t>‘Drawing club texts </a:t>
                      </a:r>
                      <a:endParaRPr lang="en-GB" sz="1400" b="1" dirty="0">
                        <a:solidFill>
                          <a:srgbClr val="0070C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Mixed</a:t>
                      </a:r>
                    </a:p>
                    <a:p>
                      <a:pPr algn="ctr"/>
                      <a:r>
                        <a:rPr lang="en-US" sz="1050" dirty="0">
                          <a:solidFill>
                            <a:schemeClr val="tx1"/>
                          </a:solidFill>
                          <a:latin typeface="+mn-lt"/>
                          <a:cs typeface="Amatic SC" panose="00000500000000000000" pitchFamily="2" charset="-79"/>
                        </a:rPr>
                        <a:t>Not Now Bernard</a:t>
                      </a:r>
                    </a:p>
                    <a:p>
                      <a:pPr algn="ctr"/>
                      <a:r>
                        <a:rPr lang="en-US" sz="1050" dirty="0">
                          <a:solidFill>
                            <a:schemeClr val="tx1"/>
                          </a:solidFill>
                          <a:latin typeface="+mn-lt"/>
                          <a:cs typeface="Amatic SC" panose="00000500000000000000" pitchFamily="2" charset="-79"/>
                        </a:rPr>
                        <a:t>Room on the Broom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Rama and Sita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err="1">
                          <a:solidFill>
                            <a:schemeClr val="tx1"/>
                          </a:solidFill>
                          <a:latin typeface="+mn-lt"/>
                          <a:cs typeface="Amatic SC" panose="00000500000000000000" pitchFamily="2" charset="-79"/>
                        </a:rPr>
                        <a:t>Willo</a:t>
                      </a:r>
                      <a:r>
                        <a:rPr lang="en-US" sz="1050" dirty="0">
                          <a:solidFill>
                            <a:schemeClr val="tx1"/>
                          </a:solidFill>
                          <a:latin typeface="+mn-lt"/>
                          <a:cs typeface="Amatic SC" panose="00000500000000000000" pitchFamily="2" charset="-79"/>
                        </a:rPr>
                        <a:t> the Wisp animation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The Odd Egg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White Hen and the Fox traditional tale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The Christmas Pine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The Snowman animation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The Magic Roundabout</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Trapdoor</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The three Billy Goats Gruff</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Stuck</a:t>
                      </a:r>
                    </a:p>
                    <a:p>
                      <a:pPr algn="ctr">
                        <a:lnSpc>
                          <a:spcPct val="115000"/>
                        </a:lnSpc>
                        <a:spcAft>
                          <a:spcPts val="0"/>
                        </a:spcAft>
                      </a:pPr>
                      <a:r>
                        <a:rPr lang="en-GB" sz="1050" dirty="0" err="1">
                          <a:effectLst/>
                          <a:latin typeface="Calibri" panose="020F0502020204030204" pitchFamily="34" charset="0"/>
                          <a:ea typeface="Calibri" panose="020F0502020204030204" pitchFamily="34" charset="0"/>
                          <a:cs typeface="Times New Roman" panose="02020603050405020304" pitchFamily="18" charset="0"/>
                        </a:rPr>
                        <a:t>Beegu</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The Runaway Pancake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effectLst/>
                          <a:latin typeface="+mn-lt"/>
                          <a:ea typeface="Calibri" panose="020F0502020204030204" pitchFamily="34" charset="0"/>
                          <a:cs typeface="Calibri" panose="020F0502020204030204" pitchFamily="34" charset="0"/>
                        </a:rPr>
                        <a:t>The Gingerbread man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effectLst/>
                          <a:latin typeface="+mn-lt"/>
                          <a:ea typeface="Calibri" panose="020F0502020204030204" pitchFamily="34" charset="0"/>
                          <a:cs typeface="Calibri" panose="020F0502020204030204" pitchFamily="34" charset="0"/>
                        </a:rPr>
                        <a:t>Roadrunner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effectLst/>
                          <a:latin typeface="+mn-lt"/>
                          <a:ea typeface="Calibri" panose="020F0502020204030204" pitchFamily="34" charset="0"/>
                          <a:cs typeface="Calibri" panose="020F0502020204030204" pitchFamily="34" charset="0"/>
                        </a:rPr>
                        <a:t>Would you rather?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effectLst/>
                          <a:latin typeface="+mn-lt"/>
                          <a:ea typeface="Calibri" panose="020F0502020204030204" pitchFamily="34" charset="0"/>
                          <a:cs typeface="Calibri" panose="020F0502020204030204" pitchFamily="34" charset="0"/>
                        </a:rPr>
                        <a:t>The Gruffalo</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effectLst/>
                          <a:latin typeface="+mn-lt"/>
                          <a:ea typeface="Calibri" panose="020F0502020204030204" pitchFamily="34" charset="0"/>
                          <a:cs typeface="Calibri" panose="020F0502020204030204" pitchFamily="34" charset="0"/>
                        </a:rPr>
                        <a:t>Jack and the Beanstalk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The Hungry Caterpillar</a:t>
                      </a:r>
                    </a:p>
                    <a:p>
                      <a:pPr algn="ctr"/>
                      <a:r>
                        <a:rPr lang="en-US" sz="1050" dirty="0">
                          <a:solidFill>
                            <a:schemeClr val="tx1"/>
                          </a:solidFill>
                          <a:latin typeface="+mn-lt"/>
                          <a:cs typeface="Amatic SC" panose="00000500000000000000" pitchFamily="2" charset="-79"/>
                        </a:rPr>
                        <a:t>Farmer Duck</a:t>
                      </a:r>
                    </a:p>
                    <a:p>
                      <a:pPr algn="ctr"/>
                      <a:r>
                        <a:rPr lang="en-US" sz="1050" dirty="0">
                          <a:solidFill>
                            <a:schemeClr val="tx1"/>
                          </a:solidFill>
                          <a:latin typeface="+mn-lt"/>
                          <a:cs typeface="Amatic SC" panose="00000500000000000000" pitchFamily="2" charset="-79"/>
                        </a:rPr>
                        <a:t>Rosie’s Walk</a:t>
                      </a:r>
                    </a:p>
                    <a:p>
                      <a:pPr algn="ctr"/>
                      <a:r>
                        <a:rPr lang="en-US" sz="1050" dirty="0">
                          <a:solidFill>
                            <a:schemeClr val="tx1"/>
                          </a:solidFill>
                          <a:latin typeface="+mn-lt"/>
                          <a:cs typeface="Amatic SC" panose="00000500000000000000" pitchFamily="2" charset="-79"/>
                        </a:rPr>
                        <a:t>The Tiger who came to Tea</a:t>
                      </a:r>
                    </a:p>
                    <a:p>
                      <a:pPr algn="ctr"/>
                      <a:r>
                        <a:rPr lang="en-US" sz="1050" dirty="0">
                          <a:solidFill>
                            <a:schemeClr val="tx1"/>
                          </a:solidFill>
                          <a:latin typeface="+mn-lt"/>
                          <a:cs typeface="Amatic SC" panose="00000500000000000000" pitchFamily="2" charset="-79"/>
                        </a:rPr>
                        <a:t>Where the Wild Things are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50" dirty="0">
                          <a:solidFill>
                            <a:schemeClr val="tx1"/>
                          </a:solidFill>
                          <a:latin typeface="+mn-lt"/>
                          <a:cs typeface="Amatic SC" panose="00000500000000000000" pitchFamily="2" charset="-79"/>
                        </a:rPr>
                        <a:t>Penguin</a:t>
                      </a:r>
                    </a:p>
                    <a:p>
                      <a:pPr algn="ctr"/>
                      <a:r>
                        <a:rPr lang="en-US" sz="1050" dirty="0">
                          <a:solidFill>
                            <a:schemeClr val="tx1"/>
                          </a:solidFill>
                          <a:latin typeface="+mn-lt"/>
                          <a:cs typeface="Amatic SC" panose="00000500000000000000" pitchFamily="2" charset="-79"/>
                        </a:rPr>
                        <a:t>Popeye</a:t>
                      </a:r>
                    </a:p>
                    <a:p>
                      <a:pPr algn="ctr"/>
                      <a:r>
                        <a:rPr lang="en-US" sz="1050" dirty="0" err="1">
                          <a:solidFill>
                            <a:schemeClr val="tx1"/>
                          </a:solidFill>
                          <a:latin typeface="+mn-lt"/>
                          <a:cs typeface="Amatic SC" panose="00000500000000000000" pitchFamily="2" charset="-79"/>
                        </a:rPr>
                        <a:t>Tiddler</a:t>
                      </a:r>
                      <a:endParaRPr lang="en-US" sz="1050" dirty="0">
                        <a:solidFill>
                          <a:schemeClr val="tx1"/>
                        </a:solidFill>
                        <a:latin typeface="+mn-lt"/>
                        <a:cs typeface="Amatic SC" panose="00000500000000000000" pitchFamily="2" charset="-79"/>
                      </a:endParaRPr>
                    </a:p>
                    <a:p>
                      <a:pPr algn="ctr"/>
                      <a:r>
                        <a:rPr lang="en-US" sz="1050" dirty="0">
                          <a:solidFill>
                            <a:schemeClr val="tx1"/>
                          </a:solidFill>
                          <a:latin typeface="+mn-lt"/>
                          <a:cs typeface="Amatic SC" panose="00000500000000000000" pitchFamily="2" charset="-79"/>
                        </a:rPr>
                        <a:t>The night Pirates</a:t>
                      </a:r>
                    </a:p>
                    <a:p>
                      <a:pPr algn="ctr"/>
                      <a:r>
                        <a:rPr lang="en-US" sz="1050" dirty="0">
                          <a:solidFill>
                            <a:schemeClr val="tx1"/>
                          </a:solidFill>
                          <a:latin typeface="+mn-lt"/>
                          <a:cs typeface="Amatic SC" panose="00000500000000000000" pitchFamily="2" charset="-79"/>
                        </a:rPr>
                        <a:t>Captain Pugwash</a:t>
                      </a: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Tree>
    <p:extLst>
      <p:ext uri="{BB962C8B-B14F-4D97-AF65-F5344CB8AC3E}">
        <p14:creationId xmlns:p14="http://schemas.microsoft.com/office/powerpoint/2010/main" val="37939437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14964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400" b="1" dirty="0">
                <a:latin typeface="Amatic SC" panose="00000500000000000000" pitchFamily="2" charset="-79"/>
                <a:cs typeface="Amatic SC" panose="00000500000000000000" pitchFamily="2" charset="-79"/>
              </a:rPr>
              <a:t>Foundation stage Long Term Plan 2026-2027</a:t>
            </a:r>
            <a:endParaRPr lang="en-GB" sz="1400" b="1"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468931011"/>
              </p:ext>
            </p:extLst>
          </p:nvPr>
        </p:nvGraphicFramePr>
        <p:xfrm>
          <a:off x="195308" y="419800"/>
          <a:ext cx="11462803" cy="6335400"/>
        </p:xfrm>
        <a:graphic>
          <a:graphicData uri="http://schemas.openxmlformats.org/drawingml/2006/table">
            <a:tbl>
              <a:tblPr firstRow="1" bandRow="1">
                <a:tableStyleId>{5C22544A-7EE6-4342-B048-85BDC9FD1C3A}</a:tableStyleId>
              </a:tblPr>
              <a:tblGrid>
                <a:gridCol w="1490271">
                  <a:extLst>
                    <a:ext uri="{9D8B030D-6E8A-4147-A177-3AD203B41FA5}">
                      <a16:colId xmlns:a16="http://schemas.microsoft.com/office/drawing/2014/main" val="385991600"/>
                    </a:ext>
                  </a:extLst>
                </a:gridCol>
                <a:gridCol w="1794840">
                  <a:extLst>
                    <a:ext uri="{9D8B030D-6E8A-4147-A177-3AD203B41FA5}">
                      <a16:colId xmlns:a16="http://schemas.microsoft.com/office/drawing/2014/main" val="2865123548"/>
                    </a:ext>
                  </a:extLst>
                </a:gridCol>
                <a:gridCol w="1877385">
                  <a:extLst>
                    <a:ext uri="{9D8B030D-6E8A-4147-A177-3AD203B41FA5}">
                      <a16:colId xmlns:a16="http://schemas.microsoft.com/office/drawing/2014/main" val="872926247"/>
                    </a:ext>
                  </a:extLst>
                </a:gridCol>
                <a:gridCol w="1398102">
                  <a:extLst>
                    <a:ext uri="{9D8B030D-6E8A-4147-A177-3AD203B41FA5}">
                      <a16:colId xmlns:a16="http://schemas.microsoft.com/office/drawing/2014/main" val="1315738151"/>
                    </a:ext>
                  </a:extLst>
                </a:gridCol>
                <a:gridCol w="1721801">
                  <a:extLst>
                    <a:ext uri="{9D8B030D-6E8A-4147-A177-3AD203B41FA5}">
                      <a16:colId xmlns:a16="http://schemas.microsoft.com/office/drawing/2014/main" val="2709165749"/>
                    </a:ext>
                  </a:extLst>
                </a:gridCol>
                <a:gridCol w="1569878">
                  <a:extLst>
                    <a:ext uri="{9D8B030D-6E8A-4147-A177-3AD203B41FA5}">
                      <a16:colId xmlns:a16="http://schemas.microsoft.com/office/drawing/2014/main" val="2335150482"/>
                    </a:ext>
                  </a:extLst>
                </a:gridCol>
                <a:gridCol w="1610526">
                  <a:extLst>
                    <a:ext uri="{9D8B030D-6E8A-4147-A177-3AD203B41FA5}">
                      <a16:colId xmlns:a16="http://schemas.microsoft.com/office/drawing/2014/main" val="4046203905"/>
                    </a:ext>
                  </a:extLst>
                </a:gridCol>
              </a:tblGrid>
              <a:tr h="424876">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bg1">
                              <a:lumMod val="50000"/>
                            </a:schemeClr>
                          </a:solidFill>
                          <a:latin typeface="Amatic SC" panose="00000500000000000000" pitchFamily="2" charset="-79"/>
                          <a:cs typeface="Amatic SC" panose="00000500000000000000" pitchFamily="2" charset="-79"/>
                        </a:rPr>
                        <a:t>Autumn 1</a:t>
                      </a:r>
                      <a:endParaRPr lang="en-GB" sz="1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lumMod val="50000"/>
                            </a:schemeClr>
                          </a:solidFill>
                          <a:latin typeface="Amatic SC" panose="00000500000000000000" pitchFamily="2" charset="-79"/>
                          <a:cs typeface="Amatic SC" panose="00000500000000000000" pitchFamily="2" charset="-79"/>
                        </a:rPr>
                        <a:t>Autumn 2</a:t>
                      </a:r>
                      <a:endParaRPr lang="en-GB" sz="1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400" dirty="0">
                          <a:solidFill>
                            <a:schemeClr val="bg1">
                              <a:lumMod val="50000"/>
                            </a:schemeClr>
                          </a:solidFill>
                          <a:latin typeface="Amatic SC" panose="00000500000000000000" pitchFamily="2" charset="-79"/>
                          <a:cs typeface="Amatic SC" panose="00000500000000000000" pitchFamily="2" charset="-79"/>
                        </a:rPr>
                        <a:t>Spring 1</a:t>
                      </a:r>
                      <a:endParaRPr lang="en-GB" sz="1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400" dirty="0">
                          <a:solidFill>
                            <a:schemeClr val="bg1">
                              <a:lumMod val="50000"/>
                            </a:schemeClr>
                          </a:solidFill>
                          <a:latin typeface="Amatic SC" panose="00000500000000000000" pitchFamily="2" charset="-79"/>
                          <a:cs typeface="Amatic SC" panose="00000500000000000000" pitchFamily="2" charset="-79"/>
                        </a:rPr>
                        <a:t>Spring 2</a:t>
                      </a:r>
                      <a:endParaRPr lang="en-GB" sz="1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400" dirty="0">
                          <a:solidFill>
                            <a:schemeClr val="bg1">
                              <a:lumMod val="50000"/>
                            </a:schemeClr>
                          </a:solidFill>
                          <a:latin typeface="Amatic SC" panose="00000500000000000000" pitchFamily="2" charset="-79"/>
                          <a:cs typeface="Amatic SC" panose="00000500000000000000" pitchFamily="2" charset="-79"/>
                        </a:rPr>
                        <a:t>Summer 1</a:t>
                      </a:r>
                      <a:endParaRPr lang="en-GB" sz="1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400" dirty="0">
                          <a:solidFill>
                            <a:schemeClr val="bg1">
                              <a:lumMod val="50000"/>
                            </a:schemeClr>
                          </a:solidFill>
                          <a:latin typeface="Amatic SC" panose="00000500000000000000" pitchFamily="2" charset="-79"/>
                          <a:cs typeface="Amatic SC" panose="00000500000000000000" pitchFamily="2" charset="-79"/>
                        </a:rPr>
                        <a:t>Summer 2</a:t>
                      </a:r>
                      <a:endParaRPr lang="en-GB" sz="1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679801">
                <a:tc>
                  <a:txBody>
                    <a:bodyPr/>
                    <a:lstStyle/>
                    <a:p>
                      <a:pPr algn="ctr"/>
                      <a:r>
                        <a:rPr lang="en-US" sz="1800" b="0" dirty="0">
                          <a:latin typeface="Amatic SC" panose="00000500000000000000" pitchFamily="2" charset="-79"/>
                          <a:cs typeface="Amatic SC" panose="00000500000000000000" pitchFamily="2" charset="-79"/>
                        </a:rPr>
                        <a:t>General Themes </a:t>
                      </a:r>
                    </a:p>
                    <a:p>
                      <a:pPr algn="ctr"/>
                      <a:endParaRPr lang="en-US" sz="16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400" b="1" dirty="0">
                          <a:solidFill>
                            <a:srgbClr val="7030A0"/>
                          </a:solidFill>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7030A0"/>
                          </a:solidFill>
                          <a:latin typeface="Amatic SC" panose="00000500000000000000" pitchFamily="2" charset="-79"/>
                          <a:cs typeface="Amatic SC" panose="00000500000000000000" pitchFamily="2" charset="-79"/>
                        </a:rPr>
                        <a:t>Lets</a:t>
                      </a:r>
                      <a:r>
                        <a:rPr lang="en-US" sz="1400" b="1" baseline="0" dirty="0">
                          <a:solidFill>
                            <a:srgbClr val="7030A0"/>
                          </a:solidFill>
                          <a:latin typeface="Amatic SC" panose="00000500000000000000" pitchFamily="2" charset="-79"/>
                          <a:cs typeface="Amatic SC" panose="00000500000000000000" pitchFamily="2" charset="-79"/>
                        </a:rPr>
                        <a:t> celebrate</a:t>
                      </a:r>
                      <a:r>
                        <a:rPr lang="en-US" sz="1400" b="1" dirty="0">
                          <a:solidFill>
                            <a:srgbClr val="7030A0"/>
                          </a:solidFill>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400" dirty="0">
                          <a:latin typeface="Amatic SC" panose="00000500000000000000" pitchFamily="2" charset="-79"/>
                          <a:cs typeface="Amatic SC" panose="00000500000000000000" pitchFamily="2" charset="-79"/>
                        </a:rPr>
                        <a:t>Space</a:t>
                      </a:r>
                      <a:r>
                        <a:rPr lang="en-US" sz="1400" baseline="0" dirty="0">
                          <a:latin typeface="Amatic SC" panose="00000500000000000000" pitchFamily="2" charset="-79"/>
                          <a:cs typeface="Amatic SC" panose="00000500000000000000" pitchFamily="2" charset="-79"/>
                        </a:rPr>
                        <a:t> explorers </a:t>
                      </a:r>
                      <a:r>
                        <a:rPr lang="en-US" sz="1400" dirty="0">
                          <a:latin typeface="Amatic SC" panose="00000500000000000000" pitchFamily="2" charset="-79"/>
                          <a:cs typeface="Amatic SC" panose="00000500000000000000" pitchFamily="2" charset="-79"/>
                        </a:rPr>
                        <a: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mn-lt"/>
                        <a:cs typeface="RM Typerighter old" panose="00000400000000000000" pitchFamily="2" charset="-79"/>
                      </a:endParaRPr>
                    </a:p>
                    <a:p>
                      <a:pPr algn="ctr"/>
                      <a:r>
                        <a:rPr lang="en-US" sz="1400" b="1" dirty="0">
                          <a:solidFill>
                            <a:srgbClr val="CC66FF"/>
                          </a:solidFill>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400" b="1" baseline="0" dirty="0">
                          <a:solidFill>
                            <a:srgbClr val="CC66FF"/>
                          </a:solidFill>
                          <a:latin typeface="Amatic SC" panose="00000500000000000000" pitchFamily="2" charset="-79"/>
                          <a:cs typeface="Amatic SC" panose="00000500000000000000" pitchFamily="2" charset="-79"/>
                        </a:rPr>
                        <a:t>The enchanted woodland!</a:t>
                      </a:r>
                      <a:r>
                        <a:rPr lang="en-US" sz="1400" b="1" dirty="0">
                          <a:solidFill>
                            <a:srgbClr val="CC66FF"/>
                          </a:solidFill>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400" b="1" dirty="0">
                          <a:solidFill>
                            <a:srgbClr val="00B0F0"/>
                          </a:solidFill>
                          <a:latin typeface="Amatic SC" panose="00000500000000000000" pitchFamily="2" charset="-79"/>
                          <a:cs typeface="Amatic SC" panose="00000500000000000000" pitchFamily="2" charset="-79"/>
                        </a:rPr>
                        <a:t>Amazing</a:t>
                      </a:r>
                      <a:r>
                        <a:rPr lang="en-US" sz="1400" b="1" baseline="0" dirty="0">
                          <a:solidFill>
                            <a:srgbClr val="00B0F0"/>
                          </a:solidFill>
                          <a:latin typeface="Amatic SC" panose="00000500000000000000" pitchFamily="2" charset="-79"/>
                          <a:cs typeface="Amatic SC" panose="00000500000000000000" pitchFamily="2" charset="-79"/>
                        </a:rPr>
                        <a:t> animals</a:t>
                      </a:r>
                      <a:r>
                        <a:rPr lang="en-US" sz="1400" b="1" dirty="0">
                          <a:solidFill>
                            <a:srgbClr val="00B0F0"/>
                          </a:solidFill>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00B0F0"/>
                          </a:solidFill>
                          <a:latin typeface="Amatic SC" panose="00000500000000000000" pitchFamily="2" charset="-79"/>
                          <a:cs typeface="Amatic SC" panose="00000500000000000000" pitchFamily="2" charset="-79"/>
                        </a:rPr>
                        <a:t>Under</a:t>
                      </a:r>
                      <a:r>
                        <a:rPr lang="en-US" sz="1400" b="1" baseline="0" dirty="0">
                          <a:solidFill>
                            <a:srgbClr val="00B0F0"/>
                          </a:solidFill>
                          <a:latin typeface="Amatic SC" panose="00000500000000000000" pitchFamily="2" charset="-79"/>
                          <a:cs typeface="Amatic SC" panose="00000500000000000000" pitchFamily="2" charset="-79"/>
                        </a:rPr>
                        <a:t> the sea</a:t>
                      </a:r>
                      <a:r>
                        <a:rPr lang="en-US" sz="1400" b="1" dirty="0">
                          <a:solidFill>
                            <a:srgbClr val="00B0F0"/>
                          </a:solidFill>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216083">
                <a:tc>
                  <a:txBody>
                    <a:bodyPr/>
                    <a:lstStyle/>
                    <a:p>
                      <a:pPr algn="ctr"/>
                      <a:r>
                        <a:rPr lang="en-GB" sz="1600" b="1" dirty="0">
                          <a:latin typeface="Amatic SC" panose="00000500000000000000" pitchFamily="2" charset="-79"/>
                          <a:cs typeface="Amatic SC" panose="00000500000000000000" pitchFamily="2" charset="-79"/>
                        </a:rPr>
                        <a:t>Poetry</a:t>
                      </a:r>
                      <a:r>
                        <a:rPr lang="en-GB" sz="1600" b="1" baseline="0" dirty="0">
                          <a:latin typeface="Amatic SC" panose="00000500000000000000" pitchFamily="2" charset="-79"/>
                          <a:cs typeface="Amatic SC" panose="00000500000000000000" pitchFamily="2" charset="-79"/>
                        </a:rPr>
                        <a:t> basket poems</a:t>
                      </a:r>
                      <a:endParaRPr lang="en-GB" sz="16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r>
                        <a:rPr lang="en-GB" sz="1000" kern="1200" dirty="0">
                          <a:solidFill>
                            <a:schemeClr val="dk1"/>
                          </a:solidFill>
                          <a:effectLst/>
                          <a:latin typeface="+mn-lt"/>
                          <a:ea typeface="+mn-ea"/>
                          <a:cs typeface="+mn-cs"/>
                        </a:rPr>
                        <a:t>Chop </a:t>
                      </a:r>
                      <a:r>
                        <a:rPr lang="en-GB" sz="1000" kern="1200" dirty="0" err="1">
                          <a:solidFill>
                            <a:schemeClr val="dk1"/>
                          </a:solidFill>
                          <a:effectLst/>
                          <a:latin typeface="+mn-lt"/>
                          <a:ea typeface="+mn-ea"/>
                          <a:cs typeface="+mn-cs"/>
                        </a:rPr>
                        <a:t>Chop</a:t>
                      </a:r>
                      <a:r>
                        <a:rPr lang="en-GB" sz="1000" kern="1200" dirty="0">
                          <a:solidFill>
                            <a:schemeClr val="dk1"/>
                          </a:solidFill>
                          <a:effectLst/>
                          <a:latin typeface="+mn-lt"/>
                          <a:ea typeface="+mn-ea"/>
                          <a:cs typeface="+mn-cs"/>
                        </a:rPr>
                        <a:t> </a:t>
                      </a:r>
                    </a:p>
                    <a:p>
                      <a:r>
                        <a:rPr lang="en-GB" sz="1000" kern="1200" dirty="0">
                          <a:solidFill>
                            <a:schemeClr val="dk1"/>
                          </a:solidFill>
                          <a:effectLst/>
                          <a:latin typeface="+mn-lt"/>
                          <a:ea typeface="+mn-ea"/>
                          <a:cs typeface="+mn-cs"/>
                        </a:rPr>
                        <a:t>Pointy Hat </a:t>
                      </a:r>
                    </a:p>
                    <a:p>
                      <a:r>
                        <a:rPr lang="en-GB" sz="1000" kern="1200" dirty="0">
                          <a:solidFill>
                            <a:schemeClr val="dk1"/>
                          </a:solidFill>
                          <a:effectLst/>
                          <a:latin typeface="+mn-lt"/>
                          <a:ea typeface="+mn-ea"/>
                          <a:cs typeface="+mn-cs"/>
                        </a:rPr>
                        <a:t>Falling Apples </a:t>
                      </a:r>
                    </a:p>
                    <a:p>
                      <a:r>
                        <a:rPr lang="en-GB" sz="1000" kern="1200" dirty="0">
                          <a:solidFill>
                            <a:schemeClr val="dk1"/>
                          </a:solidFill>
                          <a:effectLst/>
                          <a:latin typeface="+mn-lt"/>
                          <a:ea typeface="+mn-ea"/>
                          <a:cs typeface="+mn-cs"/>
                        </a:rPr>
                        <a:t>A Basket of Apples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i="0" kern="1200" dirty="0">
                          <a:solidFill>
                            <a:schemeClr val="dk1"/>
                          </a:solidFill>
                          <a:effectLst/>
                          <a:latin typeface="+mn-lt"/>
                          <a:ea typeface="+mn-ea"/>
                          <a:cs typeface="+mn-cs"/>
                        </a:rPr>
                        <a:t>Leaves are Falling </a:t>
                      </a:r>
                    </a:p>
                    <a:p>
                      <a:endParaRPr lang="en-GB" sz="100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r>
                        <a:rPr lang="en-GB" sz="1000" b="0" i="0" kern="1200" dirty="0">
                          <a:solidFill>
                            <a:schemeClr val="dk1"/>
                          </a:solidFill>
                          <a:effectLst/>
                          <a:latin typeface="+mn-lt"/>
                          <a:ea typeface="+mn-ea"/>
                          <a:cs typeface="+mn-cs"/>
                        </a:rPr>
                        <a:t>Breezy</a:t>
                      </a:r>
                      <a:r>
                        <a:rPr lang="en-GB" sz="1000" b="0" i="0" kern="1200" baseline="0" dirty="0">
                          <a:solidFill>
                            <a:schemeClr val="dk1"/>
                          </a:solidFill>
                          <a:effectLst/>
                          <a:latin typeface="+mn-lt"/>
                          <a:ea typeface="+mn-ea"/>
                          <a:cs typeface="+mn-cs"/>
                        </a:rPr>
                        <a:t> </a:t>
                      </a:r>
                      <a:r>
                        <a:rPr lang="en-GB" sz="1000" b="0" i="0" kern="1200" dirty="0">
                          <a:solidFill>
                            <a:schemeClr val="dk1"/>
                          </a:solidFill>
                          <a:effectLst/>
                          <a:latin typeface="+mn-lt"/>
                          <a:ea typeface="+mn-ea"/>
                          <a:cs typeface="+mn-cs"/>
                        </a:rPr>
                        <a:t>Weather</a:t>
                      </a:r>
                    </a:p>
                    <a:p>
                      <a:r>
                        <a:rPr lang="en-GB" sz="1000" b="0" i="0" kern="1200" dirty="0">
                          <a:solidFill>
                            <a:schemeClr val="dk1"/>
                          </a:solidFill>
                          <a:effectLst/>
                          <a:latin typeface="+mn-lt"/>
                          <a:ea typeface="+mn-ea"/>
                          <a:cs typeface="+mn-cs"/>
                        </a:rPr>
                        <a:t>Who Has Seen the Wind? </a:t>
                      </a:r>
                    </a:p>
                    <a:p>
                      <a:r>
                        <a:rPr lang="en-GB" sz="1000" b="0" i="0" kern="1200" dirty="0">
                          <a:solidFill>
                            <a:schemeClr val="dk1"/>
                          </a:solidFill>
                          <a:effectLst/>
                          <a:latin typeface="+mn-lt"/>
                          <a:ea typeface="+mn-ea"/>
                          <a:cs typeface="+mn-cs"/>
                        </a:rPr>
                        <a:t>Cup of Tea </a:t>
                      </a:r>
                    </a:p>
                    <a:p>
                      <a:r>
                        <a:rPr lang="en-GB" sz="1000" b="0" i="0" kern="1200" dirty="0">
                          <a:solidFill>
                            <a:schemeClr val="dk1"/>
                          </a:solidFill>
                          <a:effectLst/>
                          <a:latin typeface="+mn-lt"/>
                          <a:ea typeface="+mn-ea"/>
                          <a:cs typeface="+mn-cs"/>
                        </a:rPr>
                        <a:t>Mice </a:t>
                      </a:r>
                    </a:p>
                    <a:p>
                      <a:r>
                        <a:rPr lang="en-GB" sz="1000" b="0" i="0" kern="1200" dirty="0">
                          <a:solidFill>
                            <a:schemeClr val="dk1"/>
                          </a:solidFill>
                          <a:effectLst/>
                          <a:latin typeface="+mn-lt"/>
                          <a:ea typeface="+mn-ea"/>
                          <a:cs typeface="+mn-cs"/>
                        </a:rPr>
                        <a:t>Shoes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mn-lt"/>
                          <a:ea typeface="+mn-ea"/>
                          <a:cs typeface="+mn-cs"/>
                        </a:rPr>
                        <a:t>Five Little Pumpkins</a:t>
                      </a:r>
                    </a:p>
                    <a:p>
                      <a:endParaRPr lang="en-GB" sz="100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r>
                        <a:rPr lang="en-GB" sz="1000" b="0" i="0" kern="1200" dirty="0">
                          <a:solidFill>
                            <a:schemeClr val="dk1"/>
                          </a:solidFill>
                          <a:effectLst/>
                          <a:latin typeface="+mn-lt"/>
                          <a:ea typeface="+mn-ea"/>
                          <a:cs typeface="+mn-cs"/>
                        </a:rPr>
                        <a:t>Popcorn </a:t>
                      </a:r>
                    </a:p>
                    <a:p>
                      <a:r>
                        <a:rPr lang="en-GB" sz="1000" b="0" i="0" kern="1200" dirty="0">
                          <a:solidFill>
                            <a:schemeClr val="dk1"/>
                          </a:solidFill>
                          <a:effectLst/>
                          <a:latin typeface="+mn-lt"/>
                          <a:ea typeface="+mn-ea"/>
                          <a:cs typeface="+mn-cs"/>
                        </a:rPr>
                        <a:t>A Little House </a:t>
                      </a:r>
                    </a:p>
                    <a:p>
                      <a:r>
                        <a:rPr lang="en-GB" sz="1000" b="0" i="0" kern="1200" dirty="0">
                          <a:solidFill>
                            <a:schemeClr val="dk1"/>
                          </a:solidFill>
                          <a:effectLst/>
                          <a:latin typeface="+mn-lt"/>
                          <a:ea typeface="+mn-ea"/>
                          <a:cs typeface="+mn-cs"/>
                        </a:rPr>
                        <a:t>Pancakes </a:t>
                      </a:r>
                    </a:p>
                    <a:p>
                      <a:r>
                        <a:rPr lang="en-GB" sz="1000" b="0" i="0" kern="1200" dirty="0">
                          <a:solidFill>
                            <a:schemeClr val="dk1"/>
                          </a:solidFill>
                          <a:effectLst/>
                          <a:latin typeface="+mn-lt"/>
                          <a:ea typeface="+mn-ea"/>
                          <a:cs typeface="+mn-cs"/>
                        </a:rPr>
                        <a:t>Lets Put on Our Mittens</a:t>
                      </a:r>
                    </a:p>
                    <a:p>
                      <a:r>
                        <a:rPr lang="en-GB" sz="1000" b="0" i="0" kern="1200" dirty="0">
                          <a:solidFill>
                            <a:schemeClr val="dk1"/>
                          </a:solidFill>
                          <a:effectLst/>
                          <a:latin typeface="+mn-lt"/>
                          <a:ea typeface="+mn-ea"/>
                          <a:cs typeface="+mn-cs"/>
                        </a:rPr>
                        <a:t> I Can Build a Snowman Carrot Nose </a:t>
                      </a:r>
                    </a:p>
                    <a:p>
                      <a:r>
                        <a:rPr lang="en-GB" sz="1000" b="0" i="0" kern="1200" dirty="0">
                          <a:solidFill>
                            <a:schemeClr val="dk1"/>
                          </a:solidFill>
                          <a:effectLst/>
                          <a:latin typeface="+mn-lt"/>
                          <a:ea typeface="+mn-ea"/>
                          <a:cs typeface="+mn-cs"/>
                        </a:rPr>
                        <a:t>Spring Wind </a:t>
                      </a:r>
                    </a:p>
                    <a:p>
                      <a:r>
                        <a:rPr lang="en-GB" sz="1000" b="0" i="0" kern="1200" dirty="0">
                          <a:solidFill>
                            <a:schemeClr val="dk1"/>
                          </a:solidFill>
                          <a:effectLst/>
                          <a:latin typeface="+mn-lt"/>
                          <a:ea typeface="+mn-ea"/>
                          <a:cs typeface="+mn-cs"/>
                        </a:rPr>
                        <a:t>Stepping Stones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Wise Old Owl </a:t>
                      </a:r>
                    </a:p>
                    <a:p>
                      <a:pPr algn="ctr">
                        <a:lnSpc>
                          <a:spcPct val="115000"/>
                        </a:lnSpc>
                        <a:spcAft>
                          <a:spcPts val="0"/>
                        </a:spcAft>
                      </a:pPr>
                      <a:r>
                        <a:rPr lang="en-GB" sz="1050" b="0" i="0" kern="1200" dirty="0">
                          <a:solidFill>
                            <a:schemeClr val="dk1"/>
                          </a:solidFill>
                          <a:effectLst/>
                          <a:latin typeface="+mn-lt"/>
                          <a:ea typeface="+mn-ea"/>
                          <a:cs typeface="+mn-cs"/>
                        </a:rPr>
                        <a:t>Five Little Owls </a:t>
                      </a:r>
                    </a:p>
                    <a:p>
                      <a:pPr algn="ctr">
                        <a:lnSpc>
                          <a:spcPct val="115000"/>
                        </a:lnSpc>
                        <a:spcAft>
                          <a:spcPts val="0"/>
                        </a:spcAft>
                      </a:pPr>
                      <a:r>
                        <a:rPr lang="en-GB" sz="1050" b="0" i="0" kern="1200" dirty="0">
                          <a:solidFill>
                            <a:schemeClr val="dk1"/>
                          </a:solidFill>
                          <a:effectLst/>
                          <a:latin typeface="+mn-lt"/>
                          <a:ea typeface="+mn-ea"/>
                          <a:cs typeface="+mn-cs"/>
                        </a:rPr>
                        <a:t>The Fox</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050" b="0" i="0" kern="1200" dirty="0">
                          <a:solidFill>
                            <a:schemeClr val="dk1"/>
                          </a:solidFill>
                          <a:effectLst/>
                          <a:latin typeface="+mn-lt"/>
                          <a:ea typeface="+mn-ea"/>
                          <a:cs typeface="+mn-cs"/>
                        </a:rPr>
                        <a:t> Furry </a:t>
                      </a:r>
                      <a:r>
                        <a:rPr lang="en-GB" sz="1050" b="0" i="0" kern="1200" dirty="0" err="1">
                          <a:solidFill>
                            <a:schemeClr val="dk1"/>
                          </a:solidFill>
                          <a:effectLst/>
                          <a:latin typeface="+mn-lt"/>
                          <a:ea typeface="+mn-ea"/>
                          <a:cs typeface="+mn-cs"/>
                        </a:rPr>
                        <a:t>Furry</a:t>
                      </a:r>
                      <a:r>
                        <a:rPr lang="en-GB" sz="1050" b="0" i="0" kern="1200" dirty="0">
                          <a:solidFill>
                            <a:schemeClr val="dk1"/>
                          </a:solidFill>
                          <a:effectLst/>
                          <a:latin typeface="+mn-lt"/>
                          <a:ea typeface="+mn-ea"/>
                          <a:cs typeface="+mn-cs"/>
                        </a:rPr>
                        <a:t> Squirrel</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050" b="0" i="0" kern="1200" dirty="0">
                          <a:solidFill>
                            <a:schemeClr val="dk1"/>
                          </a:solidFill>
                          <a:effectLst/>
                          <a:latin typeface="+mn-lt"/>
                          <a:ea typeface="+mn-ea"/>
                          <a:cs typeface="+mn-cs"/>
                        </a:rPr>
                        <a:t>Hungry Birdies</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050" b="0" i="0" kern="1200" dirty="0">
                          <a:solidFill>
                            <a:schemeClr val="dk1"/>
                          </a:solidFill>
                          <a:effectLst/>
                          <a:latin typeface="+mn-lt"/>
                          <a:ea typeface="+mn-ea"/>
                          <a:cs typeface="+mn-cs"/>
                        </a:rPr>
                        <a:t>Mrs Bluebird</a:t>
                      </a:r>
                      <a:endParaRPr lang="en-GB" sz="1050" dirty="0">
                        <a:effectLst/>
                        <a:latin typeface="+mn-lt"/>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1050" b="0" i="0" kern="1200" dirty="0">
                        <a:solidFill>
                          <a:schemeClr val="dk1"/>
                        </a:solidFill>
                        <a:effectLst/>
                        <a:latin typeface="+mn-lt"/>
                        <a:ea typeface="+mn-ea"/>
                        <a:cs typeface="+mn-cs"/>
                      </a:endParaRPr>
                    </a:p>
                    <a:p>
                      <a:pPr algn="ctr">
                        <a:lnSpc>
                          <a:spcPct val="115000"/>
                        </a:lnSpc>
                        <a:spcAft>
                          <a:spcPts val="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r>
                        <a:rPr lang="en-GB" sz="1000" b="0" i="0" kern="1200" dirty="0">
                          <a:solidFill>
                            <a:schemeClr val="dk1"/>
                          </a:solidFill>
                          <a:effectLst/>
                          <a:latin typeface="+mn-lt"/>
                          <a:ea typeface="+mn-ea"/>
                          <a:cs typeface="+mn-cs"/>
                        </a:rPr>
                        <a:t>I Have a Little Frog </a:t>
                      </a:r>
                    </a:p>
                    <a:p>
                      <a:r>
                        <a:rPr lang="en-GB" sz="1000" b="0" i="0" kern="1200" dirty="0" err="1">
                          <a:solidFill>
                            <a:schemeClr val="dk1"/>
                          </a:solidFill>
                          <a:effectLst/>
                          <a:latin typeface="+mn-lt"/>
                          <a:ea typeface="+mn-ea"/>
                          <a:cs typeface="+mn-cs"/>
                        </a:rPr>
                        <a:t>Pitter</a:t>
                      </a:r>
                      <a:r>
                        <a:rPr lang="en-GB" sz="1000" b="0" i="0" kern="1200" dirty="0">
                          <a:solidFill>
                            <a:schemeClr val="dk1"/>
                          </a:solidFill>
                          <a:effectLst/>
                          <a:latin typeface="+mn-lt"/>
                          <a:ea typeface="+mn-ea"/>
                          <a:cs typeface="+mn-cs"/>
                        </a:rPr>
                        <a:t> Patter </a:t>
                      </a:r>
                    </a:p>
                    <a:p>
                      <a:r>
                        <a:rPr lang="en-GB" sz="1000" b="0" i="0" kern="1200" dirty="0">
                          <a:solidFill>
                            <a:schemeClr val="dk1"/>
                          </a:solidFill>
                          <a:effectLst/>
                          <a:latin typeface="+mn-lt"/>
                          <a:ea typeface="+mn-ea"/>
                          <a:cs typeface="+mn-cs"/>
                        </a:rPr>
                        <a:t>Sliced Bread </a:t>
                      </a:r>
                    </a:p>
                    <a:p>
                      <a:r>
                        <a:rPr lang="en-GB" sz="1000" b="0" i="0" kern="1200" dirty="0">
                          <a:solidFill>
                            <a:schemeClr val="dk1"/>
                          </a:solidFill>
                          <a:effectLst/>
                          <a:latin typeface="+mn-lt"/>
                          <a:ea typeface="+mn-ea"/>
                          <a:cs typeface="+mn-cs"/>
                        </a:rPr>
                        <a:t>Monkey Babies Thunderstorm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i="0" kern="1200" dirty="0">
                          <a:solidFill>
                            <a:schemeClr val="dk1"/>
                          </a:solidFill>
                          <a:effectLst/>
                          <a:latin typeface="+mn-lt"/>
                          <a:ea typeface="+mn-ea"/>
                          <a:cs typeface="+mn-cs"/>
                        </a:rPr>
                        <a:t>A Little Seed  </a:t>
                      </a:r>
                    </a:p>
                    <a:p>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1050" b="0" i="0" kern="1200" dirty="0">
                          <a:solidFill>
                            <a:schemeClr val="dk1"/>
                          </a:solidFill>
                          <a:effectLst/>
                          <a:latin typeface="+mn-lt"/>
                          <a:ea typeface="+mn-ea"/>
                          <a:cs typeface="+mn-cs"/>
                        </a:rPr>
                        <a:t>A Little Shell </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050" b="0" i="0" kern="1200" dirty="0">
                          <a:solidFill>
                            <a:schemeClr val="dk1"/>
                          </a:solidFill>
                          <a:effectLst/>
                          <a:latin typeface="+mn-lt"/>
                          <a:ea typeface="+mn-ea"/>
                          <a:cs typeface="+mn-cs"/>
                        </a:rPr>
                        <a:t>Dance </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050" b="0" i="0" kern="1200" dirty="0">
                          <a:solidFill>
                            <a:schemeClr val="dk1"/>
                          </a:solidFill>
                          <a:effectLst/>
                          <a:latin typeface="+mn-lt"/>
                          <a:ea typeface="+mn-ea"/>
                          <a:cs typeface="+mn-cs"/>
                        </a:rPr>
                        <a:t>Five Little Peas</a:t>
                      </a:r>
                    </a:p>
                    <a:p>
                      <a:pPr algn="ctr">
                        <a:lnSpc>
                          <a:spcPct val="115000"/>
                        </a:lnSpc>
                        <a:spcAft>
                          <a:spcPts val="0"/>
                        </a:spcAft>
                      </a:pPr>
                      <a:r>
                        <a:rPr lang="en-GB" sz="1050" b="0" i="0" kern="1200" dirty="0">
                          <a:solidFill>
                            <a:schemeClr val="dk1"/>
                          </a:solidFill>
                          <a:effectLst/>
                          <a:latin typeface="+mn-lt"/>
                          <a:ea typeface="+mn-ea"/>
                          <a:cs typeface="+mn-cs"/>
                        </a:rPr>
                        <a:t>If I Were So Very Small </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050" b="0" i="0" kern="1200" dirty="0">
                          <a:solidFill>
                            <a:schemeClr val="dk1"/>
                          </a:solidFill>
                          <a:effectLst/>
                          <a:latin typeface="+mn-lt"/>
                          <a:ea typeface="+mn-ea"/>
                          <a:cs typeface="+mn-cs"/>
                        </a:rPr>
                        <a:t>Under a Stone</a:t>
                      </a:r>
                    </a:p>
                    <a:p>
                      <a:pPr algn="ctr">
                        <a:lnSpc>
                          <a:spcPct val="115000"/>
                        </a:lnSpc>
                        <a:spcAft>
                          <a:spcPts val="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507345316"/>
                  </a:ext>
                </a:extLst>
              </a:tr>
              <a:tr h="0">
                <a:tc>
                  <a:txBody>
                    <a:bodyPr/>
                    <a:lstStyle/>
                    <a:p>
                      <a:pPr algn="ctr"/>
                      <a:r>
                        <a:rPr lang="en-GB" sz="1600" b="1" baseline="0" dirty="0">
                          <a:solidFill>
                            <a:schemeClr val="tx1"/>
                          </a:solidFill>
                          <a:latin typeface="Amatic SC" panose="00000500000000000000" pitchFamily="2" charset="-79"/>
                          <a:cs typeface="Amatic SC" panose="00000500000000000000" pitchFamily="2" charset="-79"/>
                        </a:rPr>
                        <a:t>Wow Moments</a:t>
                      </a:r>
                    </a:p>
                    <a:p>
                      <a:pPr algn="ctr"/>
                      <a:endParaRPr lang="en-GB" sz="16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Personal Passports </a:t>
                      </a:r>
                    </a:p>
                    <a:p>
                      <a:pPr algn="ctr"/>
                      <a:r>
                        <a:rPr lang="en-US" sz="1050" dirty="0">
                          <a:solidFill>
                            <a:schemeClr val="tx1"/>
                          </a:solidFill>
                          <a:latin typeface="+mn-lt"/>
                          <a:cs typeface="Amatic SC" panose="00000500000000000000" pitchFamily="2" charset="-79"/>
                        </a:rPr>
                        <a:t>Everywhere Bear</a:t>
                      </a:r>
                    </a:p>
                    <a:p>
                      <a:pPr algn="ctr"/>
                      <a:r>
                        <a:rPr lang="en-US" sz="1050" dirty="0">
                          <a:solidFill>
                            <a:schemeClr val="tx1"/>
                          </a:solidFill>
                          <a:latin typeface="+mn-lt"/>
                          <a:cs typeface="Amatic SC" panose="00000500000000000000" pitchFamily="2" charset="-79"/>
                        </a:rPr>
                        <a:t>Talk on Tuesdays</a:t>
                      </a:r>
                    </a:p>
                    <a:p>
                      <a:pPr algn="ctr"/>
                      <a:r>
                        <a:rPr lang="en-US" sz="1050" dirty="0">
                          <a:solidFill>
                            <a:schemeClr val="tx1"/>
                          </a:solidFill>
                          <a:latin typeface="+mn-lt"/>
                          <a:cs typeface="Amatic SC" panose="00000500000000000000" pitchFamily="2" charset="-79"/>
                        </a:rPr>
                        <a:t>Nativity Play</a:t>
                      </a:r>
                    </a:p>
                    <a:p>
                      <a:pPr algn="ctr"/>
                      <a:r>
                        <a:rPr lang="en-US" sz="1050" dirty="0">
                          <a:solidFill>
                            <a:schemeClr val="tx1"/>
                          </a:solidFill>
                          <a:latin typeface="+mn-lt"/>
                          <a:cs typeface="Amatic SC" panose="00000500000000000000" pitchFamily="2" charset="-79"/>
                        </a:rPr>
                        <a:t>Christmas crafts with parents </a:t>
                      </a:r>
                    </a:p>
                    <a:p>
                      <a:pPr algn="ctr"/>
                      <a:r>
                        <a:rPr lang="en-US" sz="1050" dirty="0">
                          <a:solidFill>
                            <a:schemeClr val="tx1"/>
                          </a:solidFill>
                          <a:latin typeface="+mn-lt"/>
                          <a:cs typeface="Amatic SC" panose="00000500000000000000" pitchFamily="2" charset="-79"/>
                        </a:rPr>
                        <a:t>Visit from the Little Red Hen</a:t>
                      </a:r>
                    </a:p>
                    <a:p>
                      <a:pPr algn="ctr"/>
                      <a:r>
                        <a:rPr lang="en-US" sz="1050" dirty="0" err="1">
                          <a:solidFill>
                            <a:schemeClr val="tx1"/>
                          </a:solidFill>
                          <a:latin typeface="+mn-lt"/>
                          <a:cs typeface="Amatic SC" panose="00000500000000000000" pitchFamily="2" charset="-79"/>
                        </a:rPr>
                        <a:t>Farmlink</a:t>
                      </a:r>
                      <a:r>
                        <a:rPr lang="en-US" sz="1050" dirty="0">
                          <a:solidFill>
                            <a:schemeClr val="tx1"/>
                          </a:solidFill>
                          <a:latin typeface="+mn-lt"/>
                          <a:cs typeface="Amatic SC" panose="00000500000000000000" pitchFamily="2" charset="-79"/>
                        </a:rPr>
                        <a:t> – Harvest Workshop</a:t>
                      </a:r>
                    </a:p>
                    <a:p>
                      <a:pPr algn="ctr"/>
                      <a:r>
                        <a:rPr lang="en-US" sz="1050" dirty="0">
                          <a:solidFill>
                            <a:schemeClr val="tx1"/>
                          </a:solidFill>
                          <a:latin typeface="+mn-lt"/>
                          <a:cs typeface="Amatic SC" panose="00000500000000000000" pitchFamily="2" charset="-79"/>
                        </a:rPr>
                        <a:t>Bridgwater week - Carnival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US" sz="1050" dirty="0">
                          <a:solidFill>
                            <a:schemeClr val="tx1"/>
                          </a:solidFill>
                          <a:latin typeface="+mn-lt"/>
                          <a:cs typeface="Amatic SC" panose="00000500000000000000" pitchFamily="2" charset="-79"/>
                        </a:rPr>
                        <a:t>Everywhere Bear</a:t>
                      </a:r>
                    </a:p>
                    <a:p>
                      <a:pPr algn="ctr"/>
                      <a:r>
                        <a:rPr lang="en-US" sz="1050" dirty="0">
                          <a:solidFill>
                            <a:schemeClr val="tx1"/>
                          </a:solidFill>
                          <a:latin typeface="+mn-lt"/>
                          <a:cs typeface="Amatic SC" panose="00000500000000000000" pitchFamily="2" charset="-79"/>
                        </a:rPr>
                        <a:t>Talk on Tuesdays</a:t>
                      </a:r>
                    </a:p>
                    <a:p>
                      <a:pPr algn="ctr"/>
                      <a:r>
                        <a:rPr lang="en-US" sz="1050" dirty="0">
                          <a:solidFill>
                            <a:schemeClr val="tx1"/>
                          </a:solidFill>
                          <a:latin typeface="+mn-lt"/>
                          <a:cs typeface="Amatic SC" panose="00000500000000000000" pitchFamily="2" charset="-79"/>
                        </a:rPr>
                        <a:t>Around the World days</a:t>
                      </a:r>
                    </a:p>
                    <a:p>
                      <a:pPr algn="ctr"/>
                      <a:r>
                        <a:rPr lang="en-US" sz="1050" dirty="0">
                          <a:solidFill>
                            <a:schemeClr val="tx1"/>
                          </a:solidFill>
                          <a:latin typeface="+mn-lt"/>
                          <a:cs typeface="Amatic SC" panose="00000500000000000000" pitchFamily="2" charset="-79"/>
                        </a:rPr>
                        <a:t>Chinese New Year Celebration </a:t>
                      </a:r>
                    </a:p>
                    <a:p>
                      <a:pPr algn="ctr"/>
                      <a:r>
                        <a:rPr lang="en-US" sz="1050" dirty="0" err="1">
                          <a:solidFill>
                            <a:schemeClr val="tx1"/>
                          </a:solidFill>
                          <a:latin typeface="+mn-lt"/>
                          <a:cs typeface="Amatic SC" panose="00000500000000000000" pitchFamily="2" charset="-79"/>
                        </a:rPr>
                        <a:t>Farmlink</a:t>
                      </a:r>
                      <a:r>
                        <a:rPr lang="en-US" sz="1050" dirty="0">
                          <a:solidFill>
                            <a:schemeClr val="tx1"/>
                          </a:solidFill>
                          <a:latin typeface="+mn-lt"/>
                          <a:cs typeface="Amatic SC" panose="00000500000000000000" pitchFamily="2" charset="-79"/>
                        </a:rPr>
                        <a:t> – seasons assembly</a:t>
                      </a:r>
                    </a:p>
                    <a:p>
                      <a:pPr algn="ctr"/>
                      <a:r>
                        <a:rPr lang="en-US" sz="1050" dirty="0">
                          <a:solidFill>
                            <a:schemeClr val="tx1"/>
                          </a:solidFill>
                          <a:latin typeface="+mn-lt"/>
                          <a:cs typeface="Amatic SC" panose="00000500000000000000" pitchFamily="2" charset="-79"/>
                        </a:rPr>
                        <a:t>World book Day</a:t>
                      </a:r>
                    </a:p>
                    <a:p>
                      <a:pPr algn="ctr"/>
                      <a:r>
                        <a:rPr lang="en-US" sz="1050" dirty="0">
                          <a:solidFill>
                            <a:schemeClr val="tx1"/>
                          </a:solidFill>
                          <a:latin typeface="+mn-lt"/>
                          <a:cs typeface="Amatic SC" panose="00000500000000000000" pitchFamily="2" charset="-79"/>
                        </a:rPr>
                        <a:t>Chick </a:t>
                      </a:r>
                      <a:r>
                        <a:rPr lang="en-US" sz="1050" dirty="0" err="1">
                          <a:solidFill>
                            <a:schemeClr val="tx1"/>
                          </a:solidFill>
                          <a:latin typeface="+mn-lt"/>
                          <a:cs typeface="Amatic SC" panose="00000500000000000000" pitchFamily="2" charset="-79"/>
                        </a:rPr>
                        <a:t>lifecyle</a:t>
                      </a:r>
                      <a:r>
                        <a:rPr lang="en-US" sz="1050" dirty="0">
                          <a:solidFill>
                            <a:schemeClr val="tx1"/>
                          </a:solidFill>
                          <a:latin typeface="+mn-lt"/>
                          <a:cs typeface="Amatic SC" panose="00000500000000000000" pitchFamily="2" charset="-79"/>
                        </a:rPr>
                        <a:t> – real life</a:t>
                      </a:r>
                    </a:p>
                    <a:p>
                      <a:pPr algn="ctr"/>
                      <a:endParaRPr lang="en-US" sz="1050" dirty="0">
                        <a:solidFill>
                          <a:schemeClr val="tx1"/>
                        </a:solidFill>
                        <a:latin typeface="+mn-lt"/>
                        <a:cs typeface="Amatic SC" panose="00000500000000000000" pitchFamily="2" charset="-79"/>
                      </a:endParaRPr>
                    </a:p>
                    <a:p>
                      <a:pPr algn="ctr"/>
                      <a:endParaRPr lang="en-US" sz="1050" dirty="0">
                        <a:solidFill>
                          <a:schemeClr val="tx1"/>
                        </a:solidFill>
                        <a:latin typeface="+mn-lt"/>
                        <a:cs typeface="Amatic SC" panose="00000500000000000000" pitchFamily="2" charset="-79"/>
                      </a:endParaRPr>
                    </a:p>
                    <a:p>
                      <a:pPr algn="ctr">
                        <a:lnSpc>
                          <a:spcPct val="115000"/>
                        </a:lnSpc>
                        <a:spcAft>
                          <a:spcPts val="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err="1">
                          <a:effectLst/>
                          <a:latin typeface="+mn-lt"/>
                          <a:ea typeface="Calibri" panose="020F0502020204030204" pitchFamily="34" charset="0"/>
                          <a:cs typeface="Calibri" panose="020F0502020204030204" pitchFamily="34" charset="0"/>
                        </a:rPr>
                        <a:t>Gokuls</a:t>
                      </a:r>
                      <a:r>
                        <a:rPr lang="en-GB" sz="1050" dirty="0">
                          <a:effectLst/>
                          <a:latin typeface="+mn-lt"/>
                          <a:ea typeface="Calibri" panose="020F0502020204030204" pitchFamily="34" charset="0"/>
                          <a:cs typeface="Calibri" panose="020F0502020204030204" pitchFamily="34" charset="0"/>
                        </a:rPr>
                        <a:t> Game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effectLst/>
                          <a:latin typeface="+mn-lt"/>
                          <a:ea typeface="Calibri" panose="020F0502020204030204" pitchFamily="34" charset="0"/>
                          <a:cs typeface="Calibri" panose="020F0502020204030204" pitchFamily="34" charset="0"/>
                        </a:rPr>
                        <a:t>A dream in a drawer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effectLst/>
                          <a:latin typeface="+mn-lt"/>
                          <a:ea typeface="Calibri" panose="020F0502020204030204" pitchFamily="34" charset="0"/>
                          <a:cs typeface="Calibri" panose="020F0502020204030204" pitchFamily="34" charset="0"/>
                        </a:rPr>
                        <a:t>Sydney the seahorse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kern="1200" dirty="0" err="1">
                          <a:solidFill>
                            <a:schemeClr val="dk1"/>
                          </a:solidFill>
                          <a:effectLst/>
                          <a:latin typeface="+mn-lt"/>
                          <a:ea typeface="+mn-ea"/>
                          <a:cs typeface="+mn-cs"/>
                        </a:rPr>
                        <a:t>Deji</a:t>
                      </a:r>
                      <a:r>
                        <a:rPr lang="en-GB" sz="1050" kern="1200" dirty="0">
                          <a:solidFill>
                            <a:schemeClr val="dk1"/>
                          </a:solidFill>
                          <a:effectLst/>
                          <a:latin typeface="+mn-lt"/>
                          <a:ea typeface="+mn-ea"/>
                          <a:cs typeface="+mn-cs"/>
                        </a:rPr>
                        <a:t> and </a:t>
                      </a:r>
                      <a:r>
                        <a:rPr lang="en-GB" sz="1050" kern="1200" dirty="0" err="1">
                          <a:solidFill>
                            <a:schemeClr val="dk1"/>
                          </a:solidFill>
                          <a:effectLst/>
                          <a:latin typeface="+mn-lt"/>
                          <a:ea typeface="+mn-ea"/>
                          <a:cs typeface="+mn-cs"/>
                        </a:rPr>
                        <a:t>NNedi</a:t>
                      </a:r>
                      <a:r>
                        <a:rPr lang="en-GB" sz="1050" kern="1200" dirty="0">
                          <a:solidFill>
                            <a:schemeClr val="dk1"/>
                          </a:solidFill>
                          <a:effectLst/>
                          <a:latin typeface="+mn-lt"/>
                          <a:ea typeface="+mn-ea"/>
                          <a:cs typeface="+mn-cs"/>
                        </a:rPr>
                        <a:t> and the Very Large Cushion</a:t>
                      </a:r>
                      <a:endParaRPr lang="en-GB" sz="1050" dirty="0">
                        <a:effectLst/>
                        <a:latin typeface="+mn-lt"/>
                        <a:ea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900" dirty="0">
                          <a:solidFill>
                            <a:schemeClr val="tx1"/>
                          </a:solidFill>
                          <a:latin typeface="+mn-lt"/>
                          <a:cs typeface="Amatic SC" panose="00000500000000000000" pitchFamily="2" charset="-79"/>
                        </a:rPr>
                        <a:t>Everywhere Bear</a:t>
                      </a:r>
                    </a:p>
                    <a:p>
                      <a:pPr algn="ctr"/>
                      <a:r>
                        <a:rPr lang="en-US" sz="900" dirty="0">
                          <a:solidFill>
                            <a:schemeClr val="tx1"/>
                          </a:solidFill>
                          <a:latin typeface="+mn-lt"/>
                          <a:cs typeface="Amatic SC" panose="00000500000000000000" pitchFamily="2" charset="-79"/>
                        </a:rPr>
                        <a:t>Talk on Tuesdays</a:t>
                      </a:r>
                    </a:p>
                    <a:p>
                      <a:pPr algn="ctr"/>
                      <a:r>
                        <a:rPr lang="en-US" sz="900" dirty="0" err="1">
                          <a:solidFill>
                            <a:schemeClr val="tx1"/>
                          </a:solidFill>
                          <a:latin typeface="+mn-lt"/>
                          <a:cs typeface="Amatic SC" panose="00000500000000000000" pitchFamily="2" charset="-79"/>
                        </a:rPr>
                        <a:t>Farmlink</a:t>
                      </a:r>
                      <a:r>
                        <a:rPr lang="en-US" sz="900" dirty="0">
                          <a:solidFill>
                            <a:schemeClr val="tx1"/>
                          </a:solidFill>
                          <a:latin typeface="+mn-lt"/>
                          <a:cs typeface="Amatic SC" panose="00000500000000000000" pitchFamily="2" charset="-79"/>
                        </a:rPr>
                        <a:t> – lifecycle assembly</a:t>
                      </a:r>
                    </a:p>
                    <a:p>
                      <a:pPr algn="ctr"/>
                      <a:r>
                        <a:rPr lang="en-US" sz="900" dirty="0">
                          <a:solidFill>
                            <a:schemeClr val="tx1"/>
                          </a:solidFill>
                          <a:latin typeface="+mn-lt"/>
                          <a:cs typeface="Amatic SC" panose="00000500000000000000" pitchFamily="2" charset="-79"/>
                        </a:rPr>
                        <a:t>Animal Detectives assembly</a:t>
                      </a:r>
                    </a:p>
                    <a:p>
                      <a:pPr algn="ctr"/>
                      <a:r>
                        <a:rPr lang="en-US" sz="900" dirty="0">
                          <a:solidFill>
                            <a:schemeClr val="tx1"/>
                          </a:solidFill>
                          <a:latin typeface="+mn-lt"/>
                          <a:cs typeface="Amatic SC" panose="00000500000000000000" pitchFamily="2" charset="-79"/>
                        </a:rPr>
                        <a:t>Court Farm trip</a:t>
                      </a:r>
                    </a:p>
                    <a:p>
                      <a:pPr algn="ctr"/>
                      <a:r>
                        <a:rPr lang="en-US" sz="900" dirty="0">
                          <a:solidFill>
                            <a:schemeClr val="tx1"/>
                          </a:solidFill>
                          <a:latin typeface="+mn-lt"/>
                          <a:cs typeface="Amatic SC" panose="00000500000000000000" pitchFamily="2" charset="-79"/>
                        </a:rPr>
                        <a:t>Art week </a:t>
                      </a:r>
                    </a:p>
                    <a:p>
                      <a:pPr algn="ctr"/>
                      <a:r>
                        <a:rPr lang="en-US" sz="900" dirty="0">
                          <a:solidFill>
                            <a:schemeClr val="tx1"/>
                          </a:solidFill>
                          <a:latin typeface="+mn-lt"/>
                          <a:cs typeface="Amatic SC" panose="00000500000000000000" pitchFamily="2" charset="-79"/>
                        </a:rPr>
                        <a:t>Health week – Sports Day</a:t>
                      </a:r>
                    </a:p>
                    <a:p>
                      <a:pPr algn="ctr"/>
                      <a:r>
                        <a:rPr lang="en-US" sz="900" dirty="0">
                          <a:solidFill>
                            <a:schemeClr val="tx1"/>
                          </a:solidFill>
                          <a:latin typeface="+mn-lt"/>
                          <a:cs typeface="Amatic SC" panose="00000500000000000000" pitchFamily="2" charset="-79"/>
                        </a:rPr>
                        <a:t>Somerset Heritage – Pirate Workshop</a:t>
                      </a:r>
                    </a:p>
                    <a:p>
                      <a:pPr algn="ctr"/>
                      <a:r>
                        <a:rPr lang="en-US" sz="900" dirty="0">
                          <a:solidFill>
                            <a:schemeClr val="tx1"/>
                          </a:solidFill>
                          <a:latin typeface="+mn-lt"/>
                          <a:cs typeface="Amatic SC" panose="00000500000000000000" pitchFamily="2" charset="-79"/>
                        </a:rPr>
                        <a:t>Caterpillars in</a:t>
                      </a:r>
                    </a:p>
                    <a:p>
                      <a:pPr algn="ctr"/>
                      <a:r>
                        <a:rPr lang="en-US" sz="900" dirty="0">
                          <a:solidFill>
                            <a:schemeClr val="tx1"/>
                          </a:solidFill>
                          <a:latin typeface="+mn-lt"/>
                          <a:cs typeface="Amatic SC" panose="00000500000000000000" pitchFamily="2" charset="-79"/>
                        </a:rPr>
                        <a:t>Frogspawn in classroom or</a:t>
                      </a:r>
                      <a:r>
                        <a:rPr lang="en-US" sz="900" baseline="0" dirty="0">
                          <a:solidFill>
                            <a:schemeClr val="tx1"/>
                          </a:solidFill>
                          <a:latin typeface="+mn-lt"/>
                          <a:cs typeface="Amatic SC" panose="00000500000000000000" pitchFamily="2" charset="-79"/>
                        </a:rPr>
                        <a:t> pond visits</a:t>
                      </a:r>
                    </a:p>
                    <a:p>
                      <a:pPr algn="ct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633166">
                <a:tc>
                  <a:txBody>
                    <a:bodyPr/>
                    <a:lstStyle/>
                    <a:p>
                      <a:pPr algn="ctr"/>
                      <a:r>
                        <a:rPr lang="en-GB" sz="1600" b="1" dirty="0">
                          <a:solidFill>
                            <a:schemeClr val="tx1"/>
                          </a:solidFill>
                          <a:latin typeface="Amatic SC" panose="00000500000000000000" pitchFamily="2" charset="-79"/>
                          <a:cs typeface="Amatic SC" panose="00000500000000000000" pitchFamily="2" charset="-79"/>
                        </a:rPr>
                        <a:t>No Outsiders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Red Rockets and Rainbow Jelly</a:t>
                      </a:r>
                    </a:p>
                    <a:p>
                      <a:pPr algn="ct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You choose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15000"/>
                        </a:lnSpc>
                        <a:spcAft>
                          <a:spcPts val="0"/>
                        </a:spcAft>
                      </a:pPr>
                      <a:r>
                        <a:rPr lang="en-GB" sz="1050" baseline="0" dirty="0">
                          <a:effectLst/>
                          <a:latin typeface="Calibri" panose="020F0502020204030204" pitchFamily="34" charset="0"/>
                          <a:ea typeface="Calibri" panose="020F0502020204030204" pitchFamily="34" charset="0"/>
                          <a:cs typeface="Times New Roman" panose="02020603050405020304" pitchFamily="18" charset="0"/>
                        </a:rPr>
                        <a:t>Blue Chameleon</a:t>
                      </a:r>
                    </a:p>
                    <a:p>
                      <a:pPr algn="ctr">
                        <a:lnSpc>
                          <a:spcPct val="115000"/>
                        </a:lnSpc>
                        <a:spcAft>
                          <a:spcPts val="0"/>
                        </a:spcAft>
                      </a:pPr>
                      <a:endParaRPr lang="en-GB" sz="1050" baseline="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effectLst/>
                          <a:latin typeface="+mn-lt"/>
                          <a:ea typeface="Calibri" panose="020F0502020204030204" pitchFamily="34" charset="0"/>
                          <a:cs typeface="Calibri" panose="020F0502020204030204" pitchFamily="34" charset="0"/>
                        </a:rPr>
                        <a:t>Mommy, Mama and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The Family Book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50" dirty="0">
                          <a:solidFill>
                            <a:schemeClr val="tx1"/>
                          </a:solidFill>
                          <a:latin typeface="+mn-lt"/>
                          <a:cs typeface="Amatic SC" panose="00000500000000000000" pitchFamily="2" charset="-79"/>
                        </a:rPr>
                        <a:t>All about Diversity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852181922"/>
                  </a:ext>
                </a:extLst>
              </a:tr>
              <a:tr h="1358068">
                <a:tc>
                  <a:txBody>
                    <a:bodyPr/>
                    <a:lstStyle/>
                    <a:p>
                      <a:pPr algn="ctr"/>
                      <a:r>
                        <a:rPr lang="en-GB" sz="1600" b="1" dirty="0">
                          <a:solidFill>
                            <a:schemeClr val="tx1"/>
                          </a:solidFill>
                          <a:latin typeface="Amatic SC" panose="00000500000000000000" pitchFamily="2" charset="-79"/>
                          <a:cs typeface="Amatic SC" panose="00000500000000000000" pitchFamily="2" charset="-79"/>
                        </a:rPr>
                        <a:t>Investigations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Soap bubble prints </a:t>
                      </a:r>
                    </a:p>
                    <a:p>
                      <a:pPr algn="ctr"/>
                      <a:r>
                        <a:rPr lang="en-US" sz="1050" dirty="0">
                          <a:solidFill>
                            <a:schemeClr val="tx1"/>
                          </a:solidFill>
                          <a:latin typeface="+mn-lt"/>
                          <a:cs typeface="Amatic SC" panose="00000500000000000000" pitchFamily="2" charset="-79"/>
                        </a:rPr>
                        <a:t>Plastic</a:t>
                      </a:r>
                      <a:r>
                        <a:rPr lang="en-US" sz="1050" baseline="0" dirty="0">
                          <a:solidFill>
                            <a:schemeClr val="tx1"/>
                          </a:solidFill>
                          <a:latin typeface="+mn-lt"/>
                          <a:cs typeface="Amatic SC" panose="00000500000000000000" pitchFamily="2" charset="-79"/>
                        </a:rPr>
                        <a:t> Bag Parachutes</a:t>
                      </a:r>
                    </a:p>
                    <a:p>
                      <a:pPr algn="ctr"/>
                      <a:r>
                        <a:rPr lang="en-US" sz="1050" baseline="0" dirty="0">
                          <a:solidFill>
                            <a:schemeClr val="tx1"/>
                          </a:solidFill>
                          <a:latin typeface="+mn-lt"/>
                          <a:cs typeface="Amatic SC" panose="00000500000000000000" pitchFamily="2" charset="-79"/>
                        </a:rPr>
                        <a:t>Fizzy </a:t>
                      </a:r>
                      <a:r>
                        <a:rPr lang="en-US" sz="1050" baseline="0" dirty="0" err="1">
                          <a:solidFill>
                            <a:schemeClr val="tx1"/>
                          </a:solidFill>
                          <a:latin typeface="+mn-lt"/>
                          <a:cs typeface="Amatic SC" panose="00000500000000000000" pitchFamily="2" charset="-79"/>
                        </a:rPr>
                        <a:t>Colours</a:t>
                      </a:r>
                      <a:endParaRPr lang="en-US" sz="1050" baseline="0" dirty="0">
                        <a:solidFill>
                          <a:schemeClr val="tx1"/>
                        </a:solidFill>
                        <a:latin typeface="+mn-lt"/>
                        <a:cs typeface="Amatic SC" panose="00000500000000000000" pitchFamily="2" charset="-79"/>
                      </a:endParaRPr>
                    </a:p>
                    <a:p>
                      <a:pPr algn="ctr"/>
                      <a:r>
                        <a:rPr lang="en-US" sz="1050" baseline="0" dirty="0">
                          <a:solidFill>
                            <a:schemeClr val="tx1"/>
                          </a:solidFill>
                          <a:latin typeface="+mn-lt"/>
                          <a:cs typeface="Amatic SC" panose="00000500000000000000" pitchFamily="2" charset="-79"/>
                        </a:rPr>
                        <a:t>Paper Towel </a:t>
                      </a:r>
                      <a:r>
                        <a:rPr lang="en-US" sz="1050" baseline="0" dirty="0" err="1">
                          <a:solidFill>
                            <a:schemeClr val="tx1"/>
                          </a:solidFill>
                          <a:latin typeface="+mn-lt"/>
                          <a:cs typeface="Amatic SC" panose="00000500000000000000" pitchFamily="2" charset="-79"/>
                        </a:rPr>
                        <a:t>Colour</a:t>
                      </a:r>
                      <a:r>
                        <a:rPr lang="en-US" sz="1050" baseline="0" dirty="0">
                          <a:solidFill>
                            <a:schemeClr val="tx1"/>
                          </a:solidFill>
                          <a:latin typeface="+mn-lt"/>
                          <a:cs typeface="Amatic SC" panose="00000500000000000000" pitchFamily="2" charset="-79"/>
                        </a:rPr>
                        <a:t> Mixing</a:t>
                      </a:r>
                    </a:p>
                    <a:p>
                      <a:pPr algn="ctr"/>
                      <a:r>
                        <a:rPr lang="en-US" sz="1050" baseline="0" dirty="0">
                          <a:solidFill>
                            <a:schemeClr val="tx1"/>
                          </a:solidFill>
                          <a:latin typeface="+mn-lt"/>
                          <a:cs typeface="Amatic SC" panose="00000500000000000000" pitchFamily="2" charset="-79"/>
                        </a:rPr>
                        <a:t>Growing wheat</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Fireworks in a glass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Fizzers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err="1">
                          <a:solidFill>
                            <a:schemeClr val="tx1"/>
                          </a:solidFill>
                          <a:latin typeface="+mn-lt"/>
                          <a:cs typeface="Amatic SC" panose="00000500000000000000" pitchFamily="2" charset="-79"/>
                        </a:rPr>
                        <a:t>Tumeric</a:t>
                      </a:r>
                      <a:r>
                        <a:rPr lang="en-US" sz="1050" baseline="0" dirty="0">
                          <a:solidFill>
                            <a:schemeClr val="tx1"/>
                          </a:solidFill>
                          <a:latin typeface="+mn-lt"/>
                          <a:cs typeface="Amatic SC" panose="00000500000000000000" pitchFamily="2" charset="-79"/>
                        </a:rPr>
                        <a:t> Indicator</a:t>
                      </a: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Bubbling planets</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Craters on the moon</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Glowing</a:t>
                      </a:r>
                      <a:r>
                        <a:rPr lang="en-GB" sz="1050" baseline="0" dirty="0">
                          <a:effectLst/>
                          <a:latin typeface="Calibri" panose="020F0502020204030204" pitchFamily="34" charset="0"/>
                          <a:ea typeface="Calibri" panose="020F0502020204030204" pitchFamily="34" charset="0"/>
                          <a:cs typeface="Times New Roman" panose="02020603050405020304" pitchFamily="18" charset="0"/>
                        </a:rPr>
                        <a:t> Stars</a:t>
                      </a:r>
                    </a:p>
                    <a:p>
                      <a:pPr algn="ctr">
                        <a:lnSpc>
                          <a:spcPct val="115000"/>
                        </a:lnSpc>
                        <a:spcAft>
                          <a:spcPts val="0"/>
                        </a:spcAft>
                      </a:pPr>
                      <a:r>
                        <a:rPr lang="en-GB" sz="1050" baseline="0" dirty="0">
                          <a:effectLst/>
                          <a:latin typeface="Calibri" panose="020F0502020204030204" pitchFamily="34" charset="0"/>
                          <a:ea typeface="Calibri" panose="020F0502020204030204" pitchFamily="34" charset="0"/>
                          <a:cs typeface="Times New Roman" panose="02020603050405020304" pitchFamily="18" charset="0"/>
                        </a:rPr>
                        <a:t>Shaving foam marbled planets</a:t>
                      </a:r>
                    </a:p>
                    <a:p>
                      <a:pPr algn="ctr">
                        <a:lnSpc>
                          <a:spcPct val="115000"/>
                        </a:lnSpc>
                        <a:spcAft>
                          <a:spcPts val="0"/>
                        </a:spcAft>
                      </a:pPr>
                      <a:r>
                        <a:rPr lang="en-GB" sz="1050" baseline="0" dirty="0">
                          <a:effectLst/>
                          <a:latin typeface="Calibri" panose="020F0502020204030204" pitchFamily="34" charset="0"/>
                          <a:ea typeface="Calibri" panose="020F0502020204030204" pitchFamily="34" charset="0"/>
                          <a:cs typeface="Times New Roman" panose="02020603050405020304" pitchFamily="18" charset="0"/>
                        </a:rPr>
                        <a:t>Dancing rice (CNY)</a:t>
                      </a:r>
                    </a:p>
                    <a:p>
                      <a:pPr algn="ctr">
                        <a:lnSpc>
                          <a:spcPct val="115000"/>
                        </a:lnSpc>
                        <a:spcAft>
                          <a:spcPts val="0"/>
                        </a:spcAft>
                      </a:pPr>
                      <a:r>
                        <a:rPr lang="en-GB" sz="1050" baseline="0" dirty="0">
                          <a:effectLst/>
                          <a:latin typeface="Calibri" panose="020F0502020204030204" pitchFamily="34" charset="0"/>
                          <a:ea typeface="Calibri" panose="020F0502020204030204" pitchFamily="34" charset="0"/>
                          <a:cs typeface="Times New Roman" panose="02020603050405020304" pitchFamily="18" charset="0"/>
                        </a:rPr>
                        <a:t>Dancing Noodles</a:t>
                      </a:r>
                    </a:p>
                    <a:p>
                      <a:pPr algn="ctr">
                        <a:lnSpc>
                          <a:spcPct val="115000"/>
                        </a:lnSpc>
                        <a:spcAft>
                          <a:spcPts val="0"/>
                        </a:spcAft>
                      </a:pPr>
                      <a:r>
                        <a:rPr lang="en-GB" sz="1050" baseline="0" dirty="0">
                          <a:effectLst/>
                          <a:latin typeface="Calibri" panose="020F0502020204030204" pitchFamily="34" charset="0"/>
                          <a:ea typeface="Calibri" panose="020F0502020204030204" pitchFamily="34" charset="0"/>
                          <a:cs typeface="Times New Roman" panose="02020603050405020304" pitchFamily="18" charset="0"/>
                        </a:rPr>
                        <a:t>Floating Rice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effectLst/>
                          <a:latin typeface="+mn-lt"/>
                          <a:ea typeface="Calibri" panose="020F0502020204030204" pitchFamily="34" charset="0"/>
                          <a:cs typeface="Calibri" panose="020F0502020204030204" pitchFamily="34" charset="0"/>
                        </a:rPr>
                        <a:t>Planting</a:t>
                      </a:r>
                      <a:r>
                        <a:rPr lang="en-GB" sz="1050" baseline="0" dirty="0">
                          <a:effectLst/>
                          <a:latin typeface="+mn-lt"/>
                          <a:ea typeface="Calibri" panose="020F0502020204030204" pitchFamily="34" charset="0"/>
                          <a:cs typeface="Calibri" panose="020F0502020204030204" pitchFamily="34" charset="0"/>
                        </a:rPr>
                        <a:t> beans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effectLst/>
                          <a:latin typeface="+mn-lt"/>
                          <a:ea typeface="Calibri" panose="020F0502020204030204" pitchFamily="34" charset="0"/>
                          <a:cs typeface="Calibri" panose="020F0502020204030204" pitchFamily="34" charset="0"/>
                        </a:rPr>
                        <a:t>Balancing Butterflies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effectLst/>
                          <a:latin typeface="+mn-lt"/>
                          <a:ea typeface="Calibri" panose="020F0502020204030204" pitchFamily="34" charset="0"/>
                          <a:cs typeface="Calibri" panose="020F0502020204030204" pitchFamily="34" charset="0"/>
                        </a:rPr>
                        <a:t>Colouring leaves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effectLst/>
                          <a:latin typeface="+mn-lt"/>
                          <a:ea typeface="Calibri" panose="020F0502020204030204" pitchFamily="34" charset="0"/>
                          <a:cs typeface="Calibri" panose="020F0502020204030204" pitchFamily="34" charset="0"/>
                        </a:rPr>
                        <a:t>Spiders Webs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effectLst/>
                          <a:latin typeface="+mn-lt"/>
                          <a:ea typeface="Calibri" panose="020F0502020204030204" pitchFamily="34" charset="0"/>
                          <a:cs typeface="Calibri" panose="020F0502020204030204" pitchFamily="34" charset="0"/>
                        </a:rPr>
                        <a:t>Pine Cone Weather Station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effectLst/>
                          <a:latin typeface="+mn-lt"/>
                          <a:ea typeface="Calibri" panose="020F0502020204030204" pitchFamily="34" charset="0"/>
                          <a:cs typeface="Calibri" panose="020F0502020204030204" pitchFamily="34" charset="0"/>
                        </a:rPr>
                        <a:t>Two Coloured Daisy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err="1">
                          <a:solidFill>
                            <a:schemeClr val="tx1"/>
                          </a:solidFill>
                          <a:latin typeface="+mn-lt"/>
                          <a:cs typeface="Amatic SC" panose="00000500000000000000" pitchFamily="2" charset="-79"/>
                        </a:rPr>
                        <a:t>Buttefly</a:t>
                      </a:r>
                      <a:r>
                        <a:rPr lang="en-US" sz="1050" dirty="0">
                          <a:solidFill>
                            <a:schemeClr val="tx1"/>
                          </a:solidFill>
                          <a:latin typeface="+mn-lt"/>
                          <a:cs typeface="Amatic SC" panose="00000500000000000000" pitchFamily="2" charset="-79"/>
                        </a:rPr>
                        <a:t> Life cycle</a:t>
                      </a:r>
                      <a:r>
                        <a:rPr lang="en-US" sz="1050" baseline="0" dirty="0">
                          <a:solidFill>
                            <a:schemeClr val="tx1"/>
                          </a:solidFill>
                          <a:latin typeface="+mn-lt"/>
                          <a:cs typeface="Amatic SC" panose="00000500000000000000" pitchFamily="2" charset="-79"/>
                        </a:rPr>
                        <a:t> investigation </a:t>
                      </a:r>
                    </a:p>
                    <a:p>
                      <a:pPr algn="ctr"/>
                      <a:r>
                        <a:rPr lang="en-US" sz="1050" baseline="0" dirty="0">
                          <a:solidFill>
                            <a:schemeClr val="tx1"/>
                          </a:solidFill>
                          <a:latin typeface="+mn-lt"/>
                          <a:cs typeface="Amatic SC" panose="00000500000000000000" pitchFamily="2" charset="-79"/>
                        </a:rPr>
                        <a:t>Bee and Pollination </a:t>
                      </a:r>
                    </a:p>
                    <a:p>
                      <a:pPr algn="ctr"/>
                      <a:r>
                        <a:rPr lang="en-US" sz="1050" baseline="0" dirty="0">
                          <a:solidFill>
                            <a:schemeClr val="tx1"/>
                          </a:solidFill>
                          <a:latin typeface="+mn-lt"/>
                          <a:cs typeface="Amatic SC" panose="00000500000000000000" pitchFamily="2" charset="-79"/>
                        </a:rPr>
                        <a:t>Making lavender cuttings</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50" dirty="0">
                          <a:solidFill>
                            <a:schemeClr val="tx1"/>
                          </a:solidFill>
                          <a:latin typeface="+mn-lt"/>
                          <a:cs typeface="Amatic SC" panose="00000500000000000000" pitchFamily="2" charset="-79"/>
                        </a:rPr>
                        <a:t>How do Polar animals keep warm experiment?</a:t>
                      </a:r>
                    </a:p>
                    <a:p>
                      <a:pPr algn="ctr"/>
                      <a:r>
                        <a:rPr lang="en-GB" sz="1050" dirty="0">
                          <a:solidFill>
                            <a:schemeClr val="tx1"/>
                          </a:solidFill>
                          <a:latin typeface="+mn-lt"/>
                          <a:cs typeface="Amatic SC" panose="00000500000000000000" pitchFamily="2" charset="-79"/>
                        </a:rPr>
                        <a:t>Frozen</a:t>
                      </a:r>
                      <a:r>
                        <a:rPr lang="en-GB" sz="1050" baseline="0" dirty="0">
                          <a:solidFill>
                            <a:schemeClr val="tx1"/>
                          </a:solidFill>
                          <a:latin typeface="+mn-lt"/>
                          <a:cs typeface="Amatic SC" panose="00000500000000000000" pitchFamily="2" charset="-79"/>
                        </a:rPr>
                        <a:t> sea </a:t>
                      </a:r>
                    </a:p>
                    <a:p>
                      <a:pPr algn="ctr"/>
                      <a:r>
                        <a:rPr lang="en-GB" sz="1050" baseline="0" dirty="0">
                          <a:solidFill>
                            <a:schemeClr val="tx1"/>
                          </a:solidFill>
                          <a:latin typeface="+mn-lt"/>
                          <a:cs typeface="Amatic SC" panose="00000500000000000000" pitchFamily="2" charset="-79"/>
                        </a:rPr>
                        <a:t>Floating egg</a:t>
                      </a:r>
                    </a:p>
                    <a:p>
                      <a:pPr algn="ctr"/>
                      <a:r>
                        <a:rPr lang="en-GB" sz="1050" baseline="0" dirty="0">
                          <a:solidFill>
                            <a:schemeClr val="tx1"/>
                          </a:solidFill>
                          <a:latin typeface="+mn-lt"/>
                          <a:cs typeface="Amatic SC" panose="00000500000000000000" pitchFamily="2" charset="-79"/>
                        </a:rPr>
                        <a:t>How fish breathe</a:t>
                      </a:r>
                    </a:p>
                    <a:p>
                      <a:pPr algn="ctr"/>
                      <a:r>
                        <a:rPr lang="en-GB" sz="1050" baseline="0" dirty="0">
                          <a:solidFill>
                            <a:schemeClr val="tx1"/>
                          </a:solidFill>
                          <a:latin typeface="+mn-lt"/>
                          <a:cs typeface="Amatic SC" panose="00000500000000000000" pitchFamily="2" charset="-79"/>
                        </a:rPr>
                        <a:t>Salt water Density</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21056455"/>
                  </a:ext>
                </a:extLst>
              </a:tr>
            </a:tbl>
          </a:graphicData>
        </a:graphic>
      </p:graphicFrame>
    </p:spTree>
    <p:extLst>
      <p:ext uri="{BB962C8B-B14F-4D97-AF65-F5344CB8AC3E}">
        <p14:creationId xmlns:p14="http://schemas.microsoft.com/office/powerpoint/2010/main" val="36347562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95281"/>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800" dirty="0">
                <a:latin typeface="Amatic SC" panose="00000500000000000000" pitchFamily="2" charset="-79"/>
                <a:cs typeface="Amatic SC" panose="00000500000000000000" pitchFamily="2" charset="-79"/>
              </a:rPr>
              <a:t>Foundation stage Long Term Plan 25-26</a:t>
            </a:r>
            <a:endParaRPr lang="en-GB" sz="18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023536865"/>
              </p:ext>
            </p:extLst>
          </p:nvPr>
        </p:nvGraphicFramePr>
        <p:xfrm>
          <a:off x="191509" y="519866"/>
          <a:ext cx="11459364" cy="5965202"/>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74486">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Autumn 1</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lumMod val="50000"/>
                            </a:schemeClr>
                          </a:solidFill>
                          <a:latin typeface="Amatic SC" panose="00000500000000000000" pitchFamily="2" charset="-79"/>
                          <a:cs typeface="Amatic SC" panose="00000500000000000000" pitchFamily="2" charset="-79"/>
                        </a:rPr>
                        <a:t>Autumn 2</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Spring 1</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Spring 2</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Summer 1</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Summer 2</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42768">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a:latin typeface="Amatic SC" panose="00000500000000000000" pitchFamily="2" charset="-79"/>
                          <a:cs typeface="Amatic SC" panose="00000500000000000000" pitchFamily="2" charset="-79"/>
                        </a:rPr>
                        <a:t>Lets</a:t>
                      </a:r>
                      <a:r>
                        <a:rPr lang="en-US" sz="2000" baseline="0">
                          <a:latin typeface="Amatic SC" panose="00000500000000000000" pitchFamily="2" charset="-79"/>
                          <a:cs typeface="Amatic SC" panose="00000500000000000000" pitchFamily="2" charset="-79"/>
                        </a:rPr>
                        <a:t> celebrate</a:t>
                      </a:r>
                      <a:r>
                        <a:rPr lang="en-US" sz="2000">
                          <a:latin typeface="Amatic SC" panose="00000500000000000000" pitchFamily="2" charset="-79"/>
                          <a:cs typeface="Amatic SC" panose="00000500000000000000" pitchFamily="2" charset="-79"/>
                        </a:rPr>
                        <a:t>!</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Space</a:t>
                      </a:r>
                      <a:r>
                        <a:rPr lang="en-US" sz="2000" baseline="0" dirty="0">
                          <a:latin typeface="Amatic SC" panose="00000500000000000000" pitchFamily="2" charset="-79"/>
                          <a:cs typeface="Amatic SC" panose="00000500000000000000" pitchFamily="2" charset="-79"/>
                        </a:rPr>
                        <a:t> explorers </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aseline="0" dirty="0">
                          <a:latin typeface="Amatic SC" panose="00000500000000000000" pitchFamily="2" charset="-79"/>
                          <a:cs typeface="Amatic SC" panose="00000500000000000000" pitchFamily="2" charset="-79"/>
                        </a:rPr>
                        <a:t>The enchanted woodland!</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Amazing</a:t>
                      </a:r>
                      <a:r>
                        <a:rPr lang="en-US" sz="2000" baseline="0" dirty="0">
                          <a:latin typeface="Amatic SC" panose="00000500000000000000" pitchFamily="2" charset="-79"/>
                          <a:cs typeface="Amatic SC" panose="00000500000000000000" pitchFamily="2" charset="-79"/>
                        </a:rPr>
                        <a:t> animals</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a:t>
                      </a:r>
                      <a:r>
                        <a:rPr lang="en-US" sz="2000" baseline="0" dirty="0">
                          <a:latin typeface="Amatic SC" panose="00000500000000000000" pitchFamily="2" charset="-79"/>
                          <a:cs typeface="Amatic SC" panose="00000500000000000000" pitchFamily="2" charset="-79"/>
                        </a:rPr>
                        <a:t> the sea</a:t>
                      </a:r>
                      <a:r>
                        <a:rPr lang="en-US" sz="2000" dirty="0">
                          <a:latin typeface="Amatic SC" panose="00000500000000000000" pitchFamily="2" charset="-79"/>
                          <a:cs typeface="Amatic SC" panose="00000500000000000000" pitchFamily="2" charset="-79"/>
                        </a:rPr>
                        <a:t>!  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458796">
                <a:tc rowSpan="2">
                  <a:txBody>
                    <a:bodyPr/>
                    <a:lstStyle/>
                    <a:p>
                      <a:pPr algn="ctr"/>
                      <a:r>
                        <a:rPr lang="en-US" sz="8000" b="0" dirty="0">
                          <a:latin typeface="Amatic SC" panose="00000500000000000000" pitchFamily="2" charset="-79"/>
                          <a:cs typeface="Amatic SC" panose="00000500000000000000" pitchFamily="2" charset="-79"/>
                        </a:rPr>
                        <a:t> </a:t>
                      </a:r>
                    </a:p>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100" b="1" u="sng" dirty="0">
                          <a:solidFill>
                            <a:schemeClr val="bg1">
                              <a:lumMod val="50000"/>
                            </a:schemeClr>
                          </a:solidFill>
                          <a:latin typeface="Century Gothic" panose="020B0502020202020204" pitchFamily="34" charset="0"/>
                          <a:cs typeface="Amatic SC" panose="00000500000000000000" pitchFamily="2" charset="-79"/>
                        </a:rPr>
                        <a:t>Characteristics of Effective Learning </a:t>
                      </a:r>
                    </a:p>
                    <a:p>
                      <a:r>
                        <a:rPr lang="en-US" sz="1100" b="1" dirty="0">
                          <a:solidFill>
                            <a:srgbClr val="FF33CC"/>
                          </a:solidFill>
                          <a:latin typeface="Century Gothic" panose="020B0502020202020204" pitchFamily="34" charset="0"/>
                          <a:cs typeface="Amatic SC" panose="00000500000000000000" pitchFamily="2" charset="-79"/>
                        </a:rPr>
                        <a:t>Playing and exploring: </a:t>
                      </a:r>
                      <a:r>
                        <a:rPr lang="en-US" sz="1100" dirty="0">
                          <a:latin typeface="Century Gothic" panose="020B0502020202020204" pitchFamily="34" charset="0"/>
                          <a:cs typeface="RM Typerighter old" panose="00000400000000000000" pitchFamily="2" charset="-79"/>
                        </a:rPr>
                        <a:t>- Children investigate and experience things, and ‘have a go’. </a:t>
                      </a:r>
                      <a:r>
                        <a:rPr lang="en-GB" sz="1100" dirty="0">
                          <a:solidFill>
                            <a:srgbClr val="000000"/>
                          </a:solidFill>
                          <a:effectLst/>
                          <a:latin typeface="Century Gothic" panose="020B0502020202020204" pitchFamily="34" charset="0"/>
                          <a:ea typeface="Calibri" panose="020F0502020204030204" pitchFamily="34" charset="0"/>
                          <a:cs typeface="Acumin Pro"/>
                        </a:rPr>
                        <a:t>Children who actively participate in their </a:t>
                      </a:r>
                      <a:r>
                        <a:rPr lang="en-GB" sz="1100" dirty="0">
                          <a:solidFill>
                            <a:srgbClr val="000000"/>
                          </a:solidFill>
                          <a:latin typeface="Century Gothic" panose="020B0502020202020204" pitchFamily="34" charset="0"/>
                          <a:ea typeface="Calibri" panose="020F0502020204030204" pitchFamily="34" charset="0"/>
                          <a:cs typeface="Acumin Pro"/>
                        </a:rPr>
                        <a:t>own play </a:t>
                      </a:r>
                      <a:r>
                        <a:rPr lang="en-GB" sz="1100" dirty="0">
                          <a:solidFill>
                            <a:srgbClr val="000000"/>
                          </a:solidFill>
                          <a:effectLst/>
                          <a:latin typeface="Century Gothic" panose="020B0502020202020204" pitchFamily="34" charset="0"/>
                          <a:ea typeface="Calibri" panose="020F0502020204030204" pitchFamily="34" charset="0"/>
                          <a:cs typeface="Acumin Pro"/>
                        </a:rPr>
                        <a:t>develop a larger store of information and experiences to draw on which positively supports their learning </a:t>
                      </a:r>
                      <a:endParaRPr lang="en-US" sz="1100" dirty="0">
                        <a:latin typeface="Century Gothic" panose="020B0502020202020204" pitchFamily="34" charset="0"/>
                        <a:cs typeface="RM Typerighter old" panose="00000400000000000000" pitchFamily="2" charset="-79"/>
                      </a:endParaRPr>
                    </a:p>
                    <a:p>
                      <a:r>
                        <a:rPr lang="en-US" sz="1100" b="1" dirty="0">
                          <a:solidFill>
                            <a:srgbClr val="FF33CC"/>
                          </a:solidFill>
                          <a:latin typeface="Century Gothic" panose="020B0502020202020204" pitchFamily="34" charset="0"/>
                          <a:cs typeface="Amatic SC" panose="00000500000000000000" pitchFamily="2" charset="-79"/>
                        </a:rPr>
                        <a:t>Active learning: </a:t>
                      </a:r>
                      <a:r>
                        <a:rPr lang="en-US" sz="1100" dirty="0">
                          <a:latin typeface="Century Gothic" panose="020B0502020202020204" pitchFamily="34" charset="0"/>
                          <a:cs typeface="RM Typerighter old" panose="00000400000000000000" pitchFamily="2" charset="-79"/>
                        </a:rPr>
                        <a:t>- Children concentrate and keep on trying if they encounter difficulties. They are proud of their own achievements. </a:t>
                      </a:r>
                      <a:r>
                        <a:rPr lang="en-GB" sz="1100" dirty="0">
                          <a:effectLst/>
                          <a:latin typeface="Century Gothic" panose="020B0502020202020204" pitchFamily="34" charset="0"/>
                          <a:ea typeface="Calibri" panose="020F0502020204030204" pitchFamily="34" charset="0"/>
                          <a:cs typeface="RM Typerighter old" panose="00000400000000000000" pitchFamily="2" charset="-79"/>
                        </a:rPr>
                        <a:t>For children to develop into self-regulating, lifelong learners they are required to take ownership, accept challenges and learn persistence.</a:t>
                      </a:r>
                    </a:p>
                    <a:p>
                      <a:r>
                        <a:rPr lang="en-US" sz="1100" b="1" dirty="0">
                          <a:solidFill>
                            <a:srgbClr val="FF33CC"/>
                          </a:solidFill>
                          <a:latin typeface="Century Gothic" panose="020B0502020202020204" pitchFamily="34" charset="0"/>
                          <a:cs typeface="Amatic SC" panose="00000500000000000000" pitchFamily="2" charset="-79"/>
                        </a:rPr>
                        <a:t>Creating and thinking critically: </a:t>
                      </a:r>
                      <a:r>
                        <a:rPr lang="en-US" sz="1100" dirty="0">
                          <a:latin typeface="Century Gothic" panose="020B0502020202020204" pitchFamily="34" charset="0"/>
                          <a:cs typeface="RM Typerighter old" panose="00000400000000000000" pitchFamily="2" charset="-79"/>
                        </a:rPr>
                        <a:t>- Children develop their own ideas and make links between these ideas. </a:t>
                      </a:r>
                      <a:r>
                        <a:rPr lang="en-GB" sz="1100" dirty="0">
                          <a:effectLst/>
                          <a:latin typeface="Century Gothic" panose="020B0502020202020204" pitchFamily="34" charset="0"/>
                          <a:ea typeface="Calibri" panose="020F0502020204030204" pitchFamily="34" charset="0"/>
                          <a:cs typeface="RM Typerighter old" panose="00000400000000000000" pitchFamily="2" charset="-79"/>
                        </a:rPr>
                        <a:t>They think flexibly and rationally, drawing on previous experiences which help them to solve problems and reach conclusions.</a:t>
                      </a:r>
                      <a:r>
                        <a:rPr lang="en-GB" sz="1100" dirty="0">
                          <a:effectLst/>
                          <a:latin typeface="Century Gothic" panose="020B0502020202020204" pitchFamily="34" charset="0"/>
                          <a:ea typeface="Calibri" panose="020F0502020204030204" pitchFamily="34" charset="0"/>
                          <a:cs typeface="Arial" panose="020B0604020202020204" pitchFamily="34" charset="0"/>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algn="ctr"/>
                      <a:endParaRPr lang="en-GB"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07345316"/>
                  </a:ext>
                </a:extLst>
              </a:tr>
              <a:tr h="2621592">
                <a:tc vMerge="1">
                  <a:txBody>
                    <a:bodyPr/>
                    <a:lstStyle/>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endParaRPr lang="en-US" sz="1200" b="1" i="0" dirty="0">
                        <a:solidFill>
                          <a:srgbClr val="7030A0"/>
                        </a:solidFill>
                        <a:latin typeface="+mn-lt"/>
                        <a:cs typeface="Amatic SC" panose="00000500000000000000" pitchFamily="2" charset="-79"/>
                      </a:endParaRPr>
                    </a:p>
                    <a:p>
                      <a:r>
                        <a:rPr lang="en-US" sz="1200" b="1" i="0" dirty="0">
                          <a:solidFill>
                            <a:srgbClr val="7030A0"/>
                          </a:solidFill>
                          <a:latin typeface="+mn-lt"/>
                          <a:cs typeface="Amatic SC" panose="00000500000000000000" pitchFamily="2" charset="-79"/>
                        </a:rPr>
                        <a:t>Unique Child: </a:t>
                      </a:r>
                      <a:r>
                        <a:rPr lang="en-US" sz="1200" i="0" dirty="0">
                          <a:latin typeface="+mn-lt"/>
                          <a:cs typeface="RM Typerighter old" panose="00000400000000000000" pitchFamily="2" charset="-79"/>
                        </a:rPr>
                        <a:t>Every child is unique and has the potential to be resilient, capable, confident and self-assured.  </a:t>
                      </a:r>
                    </a:p>
                    <a:p>
                      <a:r>
                        <a:rPr lang="en-US" sz="1200" b="1" i="0" dirty="0">
                          <a:solidFill>
                            <a:srgbClr val="7030A0"/>
                          </a:solidFill>
                          <a:latin typeface="+mn-lt"/>
                          <a:cs typeface="Amatic SC" panose="00000500000000000000" pitchFamily="2" charset="-79"/>
                        </a:rPr>
                        <a:t>Positive Relationships: </a:t>
                      </a:r>
                      <a:r>
                        <a:rPr lang="en-US" sz="1200" i="0" dirty="0">
                          <a:latin typeface="+mn-lt"/>
                          <a:cs typeface="RM Typerighter old" panose="00000400000000000000" pitchFamily="2" charset="-79"/>
                        </a:rPr>
                        <a:t>Children flourish with warm, strong &amp; positive partnerships between all staff and parents/</a:t>
                      </a:r>
                      <a:r>
                        <a:rPr lang="en-US" sz="1200" i="0" dirty="0" err="1">
                          <a:latin typeface="+mn-lt"/>
                          <a:cs typeface="RM Typerighter old" panose="00000400000000000000" pitchFamily="2" charset="-79"/>
                        </a:rPr>
                        <a:t>carers</a:t>
                      </a:r>
                      <a:r>
                        <a:rPr lang="en-US" sz="1200" i="0" dirty="0">
                          <a:latin typeface="+mn-lt"/>
                          <a:cs typeface="RM Typerighter old" panose="00000400000000000000" pitchFamily="2" charset="-79"/>
                        </a:rPr>
                        <a:t>. This promotes independence across the EYFS curriculum. Children and practitioners are NOT alone – embrace each community. </a:t>
                      </a:r>
                    </a:p>
                    <a:p>
                      <a:r>
                        <a:rPr lang="en-US" sz="1200" b="1" i="0" dirty="0">
                          <a:solidFill>
                            <a:srgbClr val="7030A0"/>
                          </a:solidFill>
                          <a:latin typeface="+mn-lt"/>
                          <a:cs typeface="Amatic SC" panose="00000500000000000000" pitchFamily="2" charset="-79"/>
                        </a:rPr>
                        <a:t>Enabling environments: </a:t>
                      </a:r>
                      <a:r>
                        <a:rPr lang="en-US" sz="1200" i="0" dirty="0">
                          <a:latin typeface="+mn-lt"/>
                          <a:cs typeface="RM Typerighter old" panose="00000400000000000000" pitchFamily="2" charset="-79"/>
                        </a:rPr>
                        <a:t>Children learn and develop well in safe and secure environments where routines are established and where adults respond to their individual needs and passions and help them to build upon their learning over time. </a:t>
                      </a:r>
                    </a:p>
                    <a:p>
                      <a:r>
                        <a:rPr lang="en-US" sz="1200" b="1" i="0" dirty="0">
                          <a:solidFill>
                            <a:srgbClr val="7030A0"/>
                          </a:solidFill>
                          <a:latin typeface="+mn-lt"/>
                          <a:cs typeface="Amatic SC" panose="00000500000000000000" pitchFamily="2" charset="-79"/>
                        </a:rPr>
                        <a:t>Learning and Development: </a:t>
                      </a:r>
                      <a:r>
                        <a:rPr lang="en-US" sz="1200" i="0" dirty="0">
                          <a:latin typeface="+mn-lt"/>
                          <a:cs typeface="RM Typerighter old" panose="00000400000000000000" pitchFamily="2" charset="-79"/>
                        </a:rPr>
                        <a:t>Children develop and learn at different rates (not in different ways as it stated 2017). We must be aware of children who need greater support than others. </a:t>
                      </a:r>
                    </a:p>
                    <a:p>
                      <a:endParaRPr lang="en-US" sz="1200" i="1" dirty="0">
                        <a:latin typeface="+mn-lt"/>
                        <a:cs typeface="RM Typerighter old" panose="00000400000000000000" pitchFamily="2" charset="-79"/>
                      </a:endParaRPr>
                    </a:p>
                    <a:p>
                      <a:r>
                        <a:rPr lang="en-US" sz="1200" i="1" dirty="0">
                          <a:latin typeface="+mn-lt"/>
                          <a:cs typeface="RM Typerighter old" panose="00000400000000000000" pitchFamily="2" charset="-79"/>
                        </a:rPr>
                        <a:t>PLAY: At</a:t>
                      </a:r>
                      <a:r>
                        <a:rPr lang="en-US" sz="1200" i="1" baseline="0" dirty="0">
                          <a:latin typeface="+mn-lt"/>
                          <a:cs typeface="RM Typerighter old" panose="00000400000000000000" pitchFamily="2" charset="-79"/>
                        </a:rPr>
                        <a:t> Eastover</a:t>
                      </a:r>
                      <a:r>
                        <a:rPr lang="en-US" sz="1200" b="0" i="1" kern="1200" dirty="0">
                          <a:solidFill>
                            <a:schemeClr val="dk1"/>
                          </a:solidFill>
                          <a:effectLst/>
                          <a:latin typeface="+mn-lt"/>
                          <a:ea typeface="+mn-ea"/>
                          <a:cs typeface="+mn-cs"/>
                        </a:rPr>
                        <a:t>, we understand that children learn best when they are absorbed, interested and active.  We understand that active learning involves other children, adults, objects, ideas, stimuli and events that aim to engage and involve children for sustained periods. We believe that Early Years education should be as practical as possible and therefore , we are proud that our EYFS setting has an underlying ethos of ‘Learning through play. </a:t>
                      </a:r>
                      <a:r>
                        <a:rPr lang="en-GB" sz="1200" i="1" dirty="0">
                          <a:solidFill>
                            <a:schemeClr val="tx1"/>
                          </a:solidFill>
                          <a:latin typeface="+mn-lt"/>
                          <a:cs typeface="RM Typerighter old" panose="00000400000000000000" pitchFamily="2" charset="-79"/>
                        </a:rPr>
                        <a:t>Play is essential for children’s development across all areas. Play builds on children’s confidence as they learn to explore, to relate to others around them and develop relationships , set their own goals and solve problems. Children learn by leading their own play and by taking part in play which is guided by adults.</a:t>
                      </a:r>
                      <a:r>
                        <a:rPr lang="en-US" sz="1200" b="0" i="1" kern="1200" dirty="0">
                          <a:solidFill>
                            <a:schemeClr val="dk1"/>
                          </a:solidFill>
                          <a:effectLst/>
                          <a:latin typeface="+mn-lt"/>
                          <a:ea typeface="+mn-ea"/>
                          <a:cs typeface="+mn-cs"/>
                        </a:rPr>
                        <a:t> </a:t>
                      </a:r>
                    </a:p>
                    <a:p>
                      <a:endParaRPr lang="en-US" sz="1200" b="0" i="1" kern="1200" dirty="0">
                        <a:solidFill>
                          <a:schemeClr val="dk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1" dirty="0">
                          <a:latin typeface="+mn-lt"/>
                          <a:cs typeface="Amatic SC" panose="00000500000000000000" pitchFamily="2" charset="-79"/>
                        </a:rPr>
                        <a:t>We will ensure that all children learn and develop well and are kept healthy and safe at ALL times. </a:t>
                      </a:r>
                      <a:endParaRPr lang="en-GB" sz="1400" b="1" i="1" dirty="0">
                        <a:latin typeface="+mn-lt"/>
                        <a:cs typeface="Amatic SC" panose="00000500000000000000" pitchFamily="2" charset="-79"/>
                      </a:endParaRPr>
                    </a:p>
                    <a:p>
                      <a:endParaRPr lang="en-US" sz="1200" i="1" dirty="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bl>
          </a:graphicData>
        </a:graphic>
      </p:graphicFrame>
      <p:pic>
        <p:nvPicPr>
          <p:cNvPr id="9" name="Picture 8">
            <a:extLst>
              <a:ext uri="{FF2B5EF4-FFF2-40B4-BE49-F238E27FC236}">
                <a16:creationId xmlns:a16="http://schemas.microsoft.com/office/drawing/2014/main" id="{6F63E244-FCE3-4B6E-A738-44794A6026E1}"/>
              </a:ext>
            </a:extLst>
          </p:cNvPr>
          <p:cNvPicPr>
            <a:picLocks noChangeAspect="1"/>
          </p:cNvPicPr>
          <p:nvPr/>
        </p:nvPicPr>
        <p:blipFill>
          <a:blip r:embed="rId2"/>
          <a:stretch>
            <a:fillRect/>
          </a:stretch>
        </p:blipFill>
        <p:spPr>
          <a:xfrm>
            <a:off x="441664" y="226278"/>
            <a:ext cx="1327018" cy="587176"/>
          </a:xfrm>
          <a:prstGeom prst="rect">
            <a:avLst/>
          </a:prstGeom>
        </p:spPr>
      </p:pic>
    </p:spTree>
    <p:extLst>
      <p:ext uri="{BB962C8B-B14F-4D97-AF65-F5344CB8AC3E}">
        <p14:creationId xmlns:p14="http://schemas.microsoft.com/office/powerpoint/2010/main" val="7124994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918078"/>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800" dirty="0">
                <a:latin typeface="Amatic SC" panose="00000500000000000000" pitchFamily="2" charset="-79"/>
                <a:cs typeface="Amatic SC" panose="00000500000000000000" pitchFamily="2" charset="-79"/>
              </a:rPr>
              <a:t>Foundation stage Long Term Plan 26-27</a:t>
            </a:r>
            <a:endParaRPr lang="en-GB" sz="18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818650377"/>
              </p:ext>
            </p:extLst>
          </p:nvPr>
        </p:nvGraphicFramePr>
        <p:xfrm>
          <a:off x="171904" y="512838"/>
          <a:ext cx="11848192" cy="5833723"/>
        </p:xfrm>
        <a:graphic>
          <a:graphicData uri="http://schemas.openxmlformats.org/drawingml/2006/table">
            <a:tbl>
              <a:tblPr firstRow="1" bandRow="1">
                <a:tableStyleId>{5C22544A-7EE6-4342-B048-85BDC9FD1C3A}</a:tableStyleId>
              </a:tblPr>
              <a:tblGrid>
                <a:gridCol w="1692599">
                  <a:extLst>
                    <a:ext uri="{9D8B030D-6E8A-4147-A177-3AD203B41FA5}">
                      <a16:colId xmlns:a16="http://schemas.microsoft.com/office/drawing/2014/main" val="385991600"/>
                    </a:ext>
                  </a:extLst>
                </a:gridCol>
                <a:gridCol w="1692599">
                  <a:extLst>
                    <a:ext uri="{9D8B030D-6E8A-4147-A177-3AD203B41FA5}">
                      <a16:colId xmlns:a16="http://schemas.microsoft.com/office/drawing/2014/main" val="2865123548"/>
                    </a:ext>
                  </a:extLst>
                </a:gridCol>
                <a:gridCol w="1704796">
                  <a:extLst>
                    <a:ext uri="{9D8B030D-6E8A-4147-A177-3AD203B41FA5}">
                      <a16:colId xmlns:a16="http://schemas.microsoft.com/office/drawing/2014/main" val="872926247"/>
                    </a:ext>
                  </a:extLst>
                </a:gridCol>
                <a:gridCol w="1680401">
                  <a:extLst>
                    <a:ext uri="{9D8B030D-6E8A-4147-A177-3AD203B41FA5}">
                      <a16:colId xmlns:a16="http://schemas.microsoft.com/office/drawing/2014/main" val="1315738151"/>
                    </a:ext>
                  </a:extLst>
                </a:gridCol>
                <a:gridCol w="1692599">
                  <a:extLst>
                    <a:ext uri="{9D8B030D-6E8A-4147-A177-3AD203B41FA5}">
                      <a16:colId xmlns:a16="http://schemas.microsoft.com/office/drawing/2014/main" val="2709165749"/>
                    </a:ext>
                  </a:extLst>
                </a:gridCol>
                <a:gridCol w="1540460">
                  <a:extLst>
                    <a:ext uri="{9D8B030D-6E8A-4147-A177-3AD203B41FA5}">
                      <a16:colId xmlns:a16="http://schemas.microsoft.com/office/drawing/2014/main" val="2335150482"/>
                    </a:ext>
                  </a:extLst>
                </a:gridCol>
                <a:gridCol w="1844738">
                  <a:extLst>
                    <a:ext uri="{9D8B030D-6E8A-4147-A177-3AD203B41FA5}">
                      <a16:colId xmlns:a16="http://schemas.microsoft.com/office/drawing/2014/main" val="4046203905"/>
                    </a:ext>
                  </a:extLst>
                </a:gridCol>
              </a:tblGrid>
              <a:tr h="697184">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Autumn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chemeClr val="bg1">
                              <a:lumMod val="50000"/>
                            </a:schemeClr>
                          </a:solidFill>
                          <a:latin typeface="Amatic SC" panose="00000500000000000000" pitchFamily="2" charset="-79"/>
                          <a:cs typeface="Amatic SC" panose="00000500000000000000" pitchFamily="2" charset="-79"/>
                        </a:rPr>
                        <a:t>Autumn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Spring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Spring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Summer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Summer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59782">
                <a:tc>
                  <a:txBody>
                    <a:bodyPr/>
                    <a:lstStyle/>
                    <a:p>
                      <a:pPr algn="ctr"/>
                      <a:r>
                        <a:rPr lang="en-US" sz="1600" b="1" dirty="0">
                          <a:latin typeface="Amatic SC" panose="00000500000000000000" pitchFamily="2" charset="-79"/>
                          <a:cs typeface="Amatic SC" panose="00000500000000000000" pitchFamily="2" charset="-79"/>
                        </a:rPr>
                        <a:t>General Themes </a:t>
                      </a:r>
                      <a:endParaRPr lang="en-GB" sz="16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600" b="1"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latin typeface="Amatic SC" panose="00000500000000000000" pitchFamily="2" charset="-79"/>
                          <a:cs typeface="Amatic SC" panose="00000500000000000000" pitchFamily="2" charset="-79"/>
                        </a:rPr>
                        <a:t>Lets</a:t>
                      </a:r>
                      <a:r>
                        <a:rPr lang="en-US" sz="1600" b="1" baseline="0" dirty="0">
                          <a:latin typeface="Amatic SC" panose="00000500000000000000" pitchFamily="2" charset="-79"/>
                          <a:cs typeface="Amatic SC" panose="00000500000000000000" pitchFamily="2" charset="-79"/>
                        </a:rPr>
                        <a:t> celebrate</a:t>
                      </a:r>
                      <a:r>
                        <a:rPr lang="en-US" sz="1600" b="1"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600" b="1" dirty="0">
                          <a:latin typeface="Amatic SC" panose="00000500000000000000" pitchFamily="2" charset="-79"/>
                          <a:cs typeface="Amatic SC" panose="00000500000000000000" pitchFamily="2" charset="-79"/>
                        </a:rPr>
                        <a:t>Space</a:t>
                      </a:r>
                      <a:r>
                        <a:rPr lang="en-US" sz="1600" b="1" baseline="0" dirty="0">
                          <a:latin typeface="Amatic SC" panose="00000500000000000000" pitchFamily="2" charset="-79"/>
                          <a:cs typeface="Amatic SC" panose="00000500000000000000" pitchFamily="2" charset="-79"/>
                        </a:rPr>
                        <a:t> explorers</a:t>
                      </a:r>
                      <a:r>
                        <a:rPr lang="en-US" sz="1600" b="1"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latin typeface="Amatic SC" panose="00000500000000000000" pitchFamily="2" charset="-79"/>
                          <a:cs typeface="Amatic SC" panose="00000500000000000000" pitchFamily="2" charset="-79"/>
                        </a:rPr>
                        <a:t>The</a:t>
                      </a:r>
                      <a:r>
                        <a:rPr lang="en-US" sz="1600" b="1" baseline="0" dirty="0">
                          <a:latin typeface="Amatic SC" panose="00000500000000000000" pitchFamily="2" charset="-79"/>
                          <a:cs typeface="Amatic SC" panose="00000500000000000000" pitchFamily="2" charset="-79"/>
                        </a:rPr>
                        <a:t> enchanted woodland</a:t>
                      </a:r>
                      <a:r>
                        <a:rPr lang="en-US" sz="1600" b="1"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b="1" dirty="0">
                          <a:latin typeface="Amatic SC" panose="00000500000000000000" pitchFamily="2" charset="-79"/>
                          <a:cs typeface="Amatic SC" panose="00000500000000000000" pitchFamily="2" charset="-79"/>
                        </a:rPr>
                        <a:t>Amazing</a:t>
                      </a:r>
                      <a:r>
                        <a:rPr lang="en-US" sz="1600" b="1" baseline="0" dirty="0">
                          <a:latin typeface="Amatic SC" panose="00000500000000000000" pitchFamily="2" charset="-79"/>
                          <a:cs typeface="Amatic SC" panose="00000500000000000000" pitchFamily="2" charset="-79"/>
                        </a:rPr>
                        <a:t> animals</a:t>
                      </a:r>
                      <a:r>
                        <a:rPr lang="en-US" sz="1600" b="1"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latin typeface="Amatic SC" panose="00000500000000000000" pitchFamily="2" charset="-79"/>
                          <a:cs typeface="Amatic SC" panose="00000500000000000000" pitchFamily="2" charset="-79"/>
                        </a:rPr>
                        <a:t>Under</a:t>
                      </a:r>
                      <a:r>
                        <a:rPr lang="en-US" sz="1600" b="1" baseline="0" dirty="0">
                          <a:latin typeface="Amatic SC" panose="00000500000000000000" pitchFamily="2" charset="-79"/>
                          <a:cs typeface="Amatic SC" panose="00000500000000000000" pitchFamily="2" charset="-79"/>
                        </a:rPr>
                        <a:t> the sea</a:t>
                      </a:r>
                      <a:r>
                        <a:rPr lang="en-US" sz="1600" b="1"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2011893">
                <a:tc>
                  <a:txBody>
                    <a:bodyPr/>
                    <a:lstStyle/>
                    <a:p>
                      <a:pPr algn="ctr"/>
                      <a:r>
                        <a:rPr lang="en-US" sz="1800" b="1" dirty="0">
                          <a:latin typeface="Amatic SC" panose="00000500000000000000" pitchFamily="2" charset="-79"/>
                          <a:cs typeface="Amatic SC" panose="00000500000000000000" pitchFamily="2" charset="-79"/>
                        </a:rPr>
                        <a:t>British Values </a:t>
                      </a:r>
                    </a:p>
                    <a:p>
                      <a:pPr algn="ctr"/>
                      <a:endParaRPr lang="en-US" sz="10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base"/>
                      <a:r>
                        <a:rPr lang="en-US" sz="1000" b="1" i="0" dirty="0">
                          <a:solidFill>
                            <a:schemeClr val="bg1">
                              <a:lumMod val="50000"/>
                            </a:schemeClr>
                          </a:solidFill>
                          <a:effectLst/>
                          <a:latin typeface="+mn-lt"/>
                        </a:rPr>
                        <a:t>Mutual respect </a:t>
                      </a:r>
                    </a:p>
                    <a:p>
                      <a:pPr marL="0" indent="0" algn="ctr">
                        <a:buFont typeface="Arial" panose="020B0604020202020204" pitchFamily="34" charset="0"/>
                        <a:buNone/>
                      </a:pPr>
                      <a:r>
                        <a:rPr lang="en-US" sz="1000" b="0" i="0" dirty="0">
                          <a:solidFill>
                            <a:schemeClr val="tx1"/>
                          </a:solidFill>
                          <a:effectLst/>
                          <a:latin typeface="+mn-lt"/>
                        </a:rPr>
                        <a:t> </a:t>
                      </a:r>
                      <a:r>
                        <a:rPr lang="en-GB" sz="1000" dirty="0">
                          <a:solidFill>
                            <a:schemeClr val="tx1"/>
                          </a:solidFill>
                          <a:latin typeface="+mn-lt"/>
                        </a:rPr>
                        <a:t>We are all unique. </a:t>
                      </a:r>
                    </a:p>
                    <a:p>
                      <a:pPr marL="0" lvl="0" indent="0" algn="ctr">
                        <a:buFont typeface="Arial" panose="020B0604020202020204" pitchFamily="34" charset="0"/>
                        <a:buNone/>
                      </a:pPr>
                      <a:r>
                        <a:rPr lang="en-GB" sz="1000" dirty="0">
                          <a:solidFill>
                            <a:schemeClr val="tx1"/>
                          </a:solidFill>
                          <a:latin typeface="+mn-lt"/>
                        </a:rPr>
                        <a:t>We respect differences between different people and their beliefs in our community, in this country and all around the world.</a:t>
                      </a:r>
                    </a:p>
                    <a:p>
                      <a:pPr marL="0" lvl="0" indent="0" algn="ctr">
                        <a:buFont typeface="Arial" panose="020B0604020202020204" pitchFamily="34" charset="0"/>
                        <a:buNone/>
                      </a:pPr>
                      <a:r>
                        <a:rPr lang="en-GB" sz="1000" dirty="0">
                          <a:solidFill>
                            <a:schemeClr val="tx1"/>
                          </a:solidFill>
                          <a:latin typeface="+mn-lt"/>
                        </a:rPr>
                        <a:t>All cultures are learned , respected, and celebrated. </a:t>
                      </a:r>
                    </a:p>
                    <a:p>
                      <a:pPr marL="0" lvl="0" indent="0" algn="ctr">
                        <a:buFont typeface="Arial" panose="020B0604020202020204" pitchFamily="34" charset="0"/>
                        <a:buNone/>
                      </a:pPr>
                      <a:endParaRPr lang="en-GB" sz="1000" dirty="0">
                        <a:solidFill>
                          <a:schemeClr val="tx1"/>
                        </a:solidFill>
                        <a:latin typeface="+mn-lt"/>
                      </a:endParaRPr>
                    </a:p>
                    <a:p>
                      <a:pPr algn="ctr" rtl="0" fontAlgn="base"/>
                      <a:endParaRPr lang="en-US" sz="1000" b="0" i="0" dirty="0">
                        <a:solidFill>
                          <a:schemeClr val="bg1">
                            <a:lumMod val="50000"/>
                          </a:schemeClr>
                        </a:solidFill>
                        <a:effectLst/>
                        <a:latin typeface="+mn-lt"/>
                      </a:endParaRPr>
                    </a:p>
                    <a:p>
                      <a:pPr algn="ctr" rtl="0" fontAlgn="base"/>
                      <a:r>
                        <a:rPr lang="en-US" sz="1000" b="0" i="0" dirty="0">
                          <a:solidFill>
                            <a:schemeClr val="bg1">
                              <a:lumMod val="50000"/>
                            </a:schemeClr>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US" sz="1000" b="1" i="0" dirty="0">
                          <a:solidFill>
                            <a:schemeClr val="bg1">
                              <a:lumMod val="50000"/>
                            </a:schemeClr>
                          </a:solidFill>
                          <a:effectLst/>
                          <a:latin typeface="+mn-lt"/>
                        </a:rPr>
                        <a:t>Mutual</a:t>
                      </a:r>
                    </a:p>
                    <a:p>
                      <a:pPr algn="ctr" rtl="0" fontAlgn="base"/>
                      <a:r>
                        <a:rPr lang="en-US" sz="1000" b="1" i="0" dirty="0">
                          <a:solidFill>
                            <a:schemeClr val="bg1">
                              <a:lumMod val="50000"/>
                            </a:schemeClr>
                          </a:solidFill>
                          <a:effectLst/>
                          <a:latin typeface="+mn-lt"/>
                        </a:rPr>
                        <a:t>Tolerance </a:t>
                      </a:r>
                    </a:p>
                    <a:p>
                      <a:pPr algn="ctr" eaLnBrk="1" hangingPunct="1"/>
                      <a:r>
                        <a:rPr lang="en-GB" altLang="en-US" sz="1000" b="0" dirty="0">
                          <a:latin typeface="+mn-lt"/>
                          <a:cs typeface="Amatic SC" panose="00000500000000000000" pitchFamily="2" charset="-79"/>
                        </a:rPr>
                        <a:t>Everyone is valued, all cultures are celebrated and we all share and respect the opinions of others. </a:t>
                      </a:r>
                    </a:p>
                    <a:p>
                      <a:pPr algn="ctr" rtl="0" fontAlgn="base"/>
                      <a:r>
                        <a:rPr lang="en-US" sz="1000" b="0" i="0" dirty="0">
                          <a:solidFill>
                            <a:schemeClr val="bg1">
                              <a:lumMod val="50000"/>
                            </a:schemeClr>
                          </a:solidFill>
                          <a:effectLst/>
                          <a:latin typeface="+mn-lt"/>
                        </a:rPr>
                        <a:t> </a:t>
                      </a:r>
                      <a:r>
                        <a:rPr lang="en-US" sz="1000" b="0" i="0" kern="1200" dirty="0">
                          <a:solidFill>
                            <a:schemeClr val="dk1"/>
                          </a:solidFill>
                          <a:effectLst/>
                          <a:latin typeface="+mn-lt"/>
                          <a:ea typeface="+mn-ea"/>
                          <a:cs typeface="+mn-cs"/>
                        </a:rPr>
                        <a:t>Mutual tolerance of those with different faiths and beliefs and for those without faith.</a:t>
                      </a:r>
                    </a:p>
                    <a:p>
                      <a:pPr algn="ctr" rtl="0" fontAlgn="base"/>
                      <a:r>
                        <a:rPr lang="en-US" sz="1000" b="0" i="0" kern="1200" dirty="0">
                          <a:solidFill>
                            <a:schemeClr val="dk1"/>
                          </a:solidFill>
                          <a:effectLst/>
                          <a:latin typeface="+mn-lt"/>
                          <a:ea typeface="+mn-ea"/>
                          <a:cs typeface="+mn-cs"/>
                        </a:rPr>
                        <a:t>Done through celebrations </a:t>
                      </a:r>
                      <a:endParaRPr lang="en-US" sz="1000" b="0" i="0" dirty="0">
                        <a:solidFill>
                          <a:schemeClr val="bg1">
                            <a:lumMod val="50000"/>
                          </a:schemeClr>
                        </a:solidFill>
                        <a:effectLst/>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US" sz="1000" b="1" i="0" dirty="0">
                          <a:solidFill>
                            <a:schemeClr val="bg1">
                              <a:lumMod val="50000"/>
                            </a:schemeClr>
                          </a:solidFill>
                          <a:effectLst/>
                          <a:latin typeface="+mn-lt"/>
                        </a:rPr>
                        <a:t>Rule of law </a:t>
                      </a:r>
                    </a:p>
                    <a:p>
                      <a:pPr marL="0" indent="0" algn="ctr">
                        <a:buFont typeface="Arial" panose="020B0604020202020204" pitchFamily="34" charset="0"/>
                        <a:buNone/>
                      </a:pPr>
                      <a:r>
                        <a:rPr lang="en-GB" sz="1000" dirty="0">
                          <a:solidFill>
                            <a:schemeClr val="tx1"/>
                          </a:solidFill>
                          <a:latin typeface="+mn-lt"/>
                        </a:rPr>
                        <a:t>We all know that we have rules at school that we must follow. </a:t>
                      </a:r>
                    </a:p>
                    <a:p>
                      <a:pPr marL="0" indent="0" algn="ctr">
                        <a:buFont typeface="Arial" panose="020B0604020202020204" pitchFamily="34" charset="0"/>
                        <a:buNone/>
                      </a:pPr>
                      <a:r>
                        <a:rPr lang="en-GB" sz="1000" dirty="0">
                          <a:solidFill>
                            <a:schemeClr val="tx1"/>
                          </a:solidFill>
                          <a:latin typeface="+mn-lt"/>
                        </a:rPr>
                        <a:t>We know who to talk to if we do not feel safe. </a:t>
                      </a:r>
                    </a:p>
                    <a:p>
                      <a:pPr marL="0" indent="0" algn="ctr">
                        <a:buFont typeface="Arial" panose="020B0604020202020204" pitchFamily="34" charset="0"/>
                        <a:buNone/>
                      </a:pPr>
                      <a:r>
                        <a:rPr lang="en-GB" sz="1000" dirty="0">
                          <a:solidFill>
                            <a:schemeClr val="tx1"/>
                          </a:solidFill>
                          <a:latin typeface="+mn-lt"/>
                        </a:rPr>
                        <a:t>We know right from wrong. </a:t>
                      </a:r>
                    </a:p>
                    <a:p>
                      <a:pPr marL="0" indent="0" algn="ctr">
                        <a:buFont typeface="Arial" panose="020B0604020202020204" pitchFamily="34" charset="0"/>
                        <a:buNone/>
                      </a:pPr>
                      <a:r>
                        <a:rPr lang="en-GB" sz="1000" dirty="0">
                          <a:solidFill>
                            <a:schemeClr val="tx1"/>
                          </a:solidFill>
                          <a:latin typeface="+mn-lt"/>
                        </a:rPr>
                        <a:t>We recognise that we are accountable for our actions. </a:t>
                      </a:r>
                    </a:p>
                    <a:p>
                      <a:pPr marL="0" indent="0" algn="ctr">
                        <a:buFont typeface="Arial" panose="020B0604020202020204" pitchFamily="34" charset="0"/>
                        <a:buNone/>
                      </a:pPr>
                      <a:r>
                        <a:rPr lang="en-GB" sz="1000" dirty="0">
                          <a:solidFill>
                            <a:schemeClr val="tx1"/>
                          </a:solidFill>
                          <a:latin typeface="+mn-lt"/>
                        </a:rPr>
                        <a:t>We must work together as a team when it is necessary. </a:t>
                      </a:r>
                    </a:p>
                    <a:p>
                      <a:pPr marL="0" indent="0" algn="ctr">
                        <a:buFont typeface="Arial" panose="020B0604020202020204" pitchFamily="34" charset="0"/>
                        <a:buNone/>
                      </a:pPr>
                      <a:r>
                        <a:rPr lang="en-GB" sz="1000" dirty="0">
                          <a:solidFill>
                            <a:schemeClr val="tx1"/>
                          </a:solidFill>
                          <a:latin typeface="+mn-lt"/>
                        </a:rPr>
                        <a:t>Class</a:t>
                      </a:r>
                      <a:r>
                        <a:rPr lang="en-GB" sz="1000" baseline="0" dirty="0">
                          <a:solidFill>
                            <a:schemeClr val="tx1"/>
                          </a:solidFill>
                          <a:latin typeface="+mn-lt"/>
                        </a:rPr>
                        <a:t> rules</a:t>
                      </a:r>
                      <a:endParaRPr lang="en-GB" sz="100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rtl="0" fontAlgn="base"/>
                      <a:r>
                        <a:rPr lang="en-US" sz="1000" b="1" i="0" dirty="0">
                          <a:solidFill>
                            <a:schemeClr val="bg1">
                              <a:lumMod val="50000"/>
                            </a:schemeClr>
                          </a:solidFill>
                          <a:effectLst/>
                          <a:latin typeface="+mn-lt"/>
                        </a:rPr>
                        <a:t>Individual liberty</a:t>
                      </a:r>
                    </a:p>
                    <a:p>
                      <a:pPr marL="0" indent="0" algn="ctr">
                        <a:buFont typeface="Arial" panose="020B0604020202020204" pitchFamily="34" charset="0"/>
                        <a:buNone/>
                      </a:pPr>
                      <a:r>
                        <a:rPr lang="en-GB" sz="1000" dirty="0">
                          <a:solidFill>
                            <a:schemeClr val="tx1"/>
                          </a:solidFill>
                          <a:latin typeface="+mn-lt"/>
                        </a:rPr>
                        <a:t>We all have the right to have our own views. </a:t>
                      </a:r>
                    </a:p>
                    <a:p>
                      <a:pPr marL="0" indent="0" algn="ctr">
                        <a:buFont typeface="Arial" panose="020B0604020202020204" pitchFamily="34" charset="0"/>
                        <a:buNone/>
                      </a:pPr>
                      <a:r>
                        <a:rPr lang="en-GB" sz="1000" dirty="0">
                          <a:solidFill>
                            <a:schemeClr val="tx1"/>
                          </a:solidFill>
                          <a:latin typeface="+mn-lt"/>
                        </a:rPr>
                        <a:t>We are all respected as individuals. </a:t>
                      </a:r>
                    </a:p>
                    <a:p>
                      <a:pPr marL="0" indent="0" algn="ctr">
                        <a:buFont typeface="Arial" panose="020B0604020202020204" pitchFamily="34" charset="0"/>
                        <a:buNone/>
                      </a:pPr>
                      <a:r>
                        <a:rPr lang="en-GB" sz="1000" dirty="0">
                          <a:solidFill>
                            <a:schemeClr val="tx1"/>
                          </a:solidFill>
                          <a:latin typeface="+mn-lt"/>
                        </a:rPr>
                        <a:t>We feel safe to have a go at new activities. </a:t>
                      </a:r>
                    </a:p>
                    <a:p>
                      <a:pPr marL="0" indent="0" algn="ctr">
                        <a:buFont typeface="Arial" panose="020B0604020202020204" pitchFamily="34" charset="0"/>
                        <a:buNone/>
                      </a:pPr>
                      <a:r>
                        <a:rPr lang="en-GB" sz="1000" dirty="0">
                          <a:solidFill>
                            <a:schemeClr val="tx1"/>
                          </a:solidFill>
                          <a:latin typeface="+mn-lt"/>
                        </a:rPr>
                        <a:t>We understand and celebrate the fact that everyone is different. </a:t>
                      </a:r>
                    </a:p>
                    <a:p>
                      <a:pPr marL="0" indent="0" algn="ctr" rtl="0" fontAlgn="base">
                        <a:buFont typeface="Arial" panose="020B0604020202020204" pitchFamily="34" charset="0"/>
                        <a:buNone/>
                      </a:pPr>
                      <a:r>
                        <a:rPr lang="en-US" sz="1000" b="0" i="0" dirty="0">
                          <a:solidFill>
                            <a:schemeClr val="tx1"/>
                          </a:solidFill>
                          <a:effectLst/>
                          <a:latin typeface="+mn-lt"/>
                        </a:rPr>
                        <a:t> </a:t>
                      </a:r>
                    </a:p>
                    <a:p>
                      <a:pPr algn="ctr" rtl="0" fontAlgn="base"/>
                      <a:r>
                        <a:rPr lang="en-US" sz="1000" b="0" i="0" dirty="0">
                          <a:solidFill>
                            <a:schemeClr val="bg1">
                              <a:lumMod val="50000"/>
                            </a:schemeClr>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rtl="0" fontAlgn="base"/>
                      <a:r>
                        <a:rPr lang="en-US" sz="1000" b="1" i="0" dirty="0">
                          <a:solidFill>
                            <a:schemeClr val="bg1">
                              <a:lumMod val="50000"/>
                            </a:schemeClr>
                          </a:solidFill>
                          <a:effectLst/>
                          <a:latin typeface="+mn-lt"/>
                        </a:rPr>
                        <a:t>Democracy</a:t>
                      </a:r>
                    </a:p>
                    <a:p>
                      <a:pPr marL="0" indent="0" algn="ctr">
                        <a:buFont typeface="Arial" panose="020B0604020202020204" pitchFamily="34" charset="0"/>
                        <a:buNone/>
                      </a:pPr>
                      <a:r>
                        <a:rPr lang="en-GB" sz="1000" dirty="0">
                          <a:solidFill>
                            <a:schemeClr val="tx1"/>
                          </a:solidFill>
                          <a:latin typeface="+mn-lt"/>
                        </a:rPr>
                        <a:t>We all have the right to be listened to. </a:t>
                      </a:r>
                    </a:p>
                    <a:p>
                      <a:pPr marL="0" indent="0" algn="ctr">
                        <a:buFont typeface="Arial" panose="020B0604020202020204" pitchFamily="34" charset="0"/>
                        <a:buNone/>
                      </a:pPr>
                      <a:r>
                        <a:rPr lang="en-GB" sz="1000" dirty="0">
                          <a:solidFill>
                            <a:schemeClr val="tx1"/>
                          </a:solidFill>
                          <a:latin typeface="+mn-lt"/>
                        </a:rPr>
                        <a:t>We respect everyone and we value their different  ideas and opinions. </a:t>
                      </a:r>
                    </a:p>
                    <a:p>
                      <a:pPr marL="0" indent="0" algn="ctr">
                        <a:buFont typeface="Arial" panose="020B0604020202020204" pitchFamily="34" charset="0"/>
                        <a:buNone/>
                      </a:pPr>
                      <a:r>
                        <a:rPr lang="en-GB" sz="1000" dirty="0">
                          <a:solidFill>
                            <a:schemeClr val="tx1"/>
                          </a:solidFill>
                          <a:latin typeface="+mn-lt"/>
                        </a:rPr>
                        <a:t>We have the opportunity to play with who we want to play with. </a:t>
                      </a:r>
                    </a:p>
                    <a:p>
                      <a:pPr marL="0" indent="0" algn="ctr">
                        <a:buFont typeface="Arial" panose="020B0604020202020204" pitchFamily="34" charset="0"/>
                        <a:buNone/>
                      </a:pPr>
                      <a:r>
                        <a:rPr lang="en-GB" sz="1000" dirty="0">
                          <a:solidFill>
                            <a:schemeClr val="tx1"/>
                          </a:solidFill>
                          <a:latin typeface="+mn-lt"/>
                        </a:rPr>
                        <a:t>We listen with intrigue and value and respect the opinions of others. </a:t>
                      </a:r>
                      <a:r>
                        <a:rPr lang="en-US" sz="1000" b="0" i="0" dirty="0">
                          <a:solidFill>
                            <a:schemeClr val="tx1"/>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rtl="0" fontAlgn="base"/>
                      <a:r>
                        <a:rPr lang="en-US" sz="1000" b="1" i="0" dirty="0">
                          <a:solidFill>
                            <a:schemeClr val="bg1">
                              <a:lumMod val="50000"/>
                            </a:schemeClr>
                          </a:solidFill>
                          <a:effectLst/>
                          <a:latin typeface="+mn-lt"/>
                        </a:rPr>
                        <a:t>Recap all British Values </a:t>
                      </a:r>
                    </a:p>
                    <a:p>
                      <a:pPr algn="ctr"/>
                      <a:r>
                        <a:rPr lang="en-US" sz="1000" b="0" i="0" dirty="0">
                          <a:solidFill>
                            <a:schemeClr val="bg1">
                              <a:lumMod val="50000"/>
                            </a:schemeClr>
                          </a:solidFill>
                          <a:effectLst/>
                          <a:latin typeface="+mn-lt"/>
                        </a:rPr>
                        <a:t> </a:t>
                      </a:r>
                      <a:r>
                        <a:rPr lang="en-US" sz="1000" b="0" i="0" kern="1200" dirty="0">
                          <a:solidFill>
                            <a:schemeClr val="dk1"/>
                          </a:solidFill>
                          <a:effectLst/>
                          <a:latin typeface="+mn-lt"/>
                          <a:ea typeface="+mn-ea"/>
                          <a:cs typeface="+mn-cs"/>
                        </a:rPr>
                        <a:t>Fundamental British Values underpin what it is to be a citizen in a modern and diverse Great Britain valuing our community and celebrating diversity of the UK.</a:t>
                      </a:r>
                    </a:p>
                    <a:p>
                      <a:pPr algn="ctr"/>
                      <a:r>
                        <a:rPr lang="en-US" sz="1000" b="0" i="0" kern="1200" dirty="0">
                          <a:solidFill>
                            <a:schemeClr val="dk1"/>
                          </a:solidFill>
                          <a:effectLst/>
                          <a:latin typeface="+mn-lt"/>
                          <a:ea typeface="+mn-ea"/>
                          <a:cs typeface="+mn-cs"/>
                        </a:rPr>
                        <a:t>Fundamental British Values are not exclusive to being British and are shared by other democratic countries.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860817584"/>
                  </a:ext>
                </a:extLst>
              </a:tr>
              <a:tr h="1493966">
                <a:tc>
                  <a:txBody>
                    <a:bodyPr/>
                    <a:lstStyle/>
                    <a:p>
                      <a:pPr algn="ctr"/>
                      <a:r>
                        <a:rPr lang="en-US" sz="1400" b="1" dirty="0">
                          <a:latin typeface="Amatic SC" panose="00000500000000000000" pitchFamily="2" charset="-79"/>
                          <a:cs typeface="Amatic SC" panose="00000500000000000000" pitchFamily="2" charset="-79"/>
                        </a:rPr>
                        <a:t>Assessment opportunities </a:t>
                      </a:r>
                      <a:endParaRPr lang="en-GB" sz="1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In-house - Baseline data on entry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National Baseline data by end of term</a:t>
                      </a:r>
                    </a:p>
                    <a:p>
                      <a:pPr algn="ctr"/>
                      <a:r>
                        <a:rPr lang="en-US" sz="1050" dirty="0">
                          <a:solidFill>
                            <a:schemeClr val="tx1"/>
                          </a:solidFill>
                          <a:latin typeface="+mn-lt"/>
                          <a:cs typeface="Amatic SC" panose="00000500000000000000" pitchFamily="2" charset="-79"/>
                        </a:rPr>
                        <a:t>Phonics assessments – phonics tracker</a:t>
                      </a:r>
                    </a:p>
                    <a:p>
                      <a:pPr algn="ctr"/>
                      <a:r>
                        <a:rPr lang="en-US" sz="1050" dirty="0">
                          <a:solidFill>
                            <a:schemeClr val="tx1"/>
                          </a:solidFill>
                          <a:latin typeface="+mn-lt"/>
                          <a:cs typeface="Amatic SC" panose="00000500000000000000" pitchFamily="2" charset="-79"/>
                        </a:rPr>
                        <a:t>Key word assessments</a:t>
                      </a:r>
                    </a:p>
                    <a:p>
                      <a:pPr marL="0" marR="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EYFS team meetings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50" dirty="0">
                          <a:solidFill>
                            <a:schemeClr val="tx1"/>
                          </a:solidFill>
                          <a:latin typeface="+mn-lt"/>
                          <a:cs typeface="Amatic SC" panose="00000500000000000000" pitchFamily="2" charset="-79"/>
                        </a:rPr>
                        <a:t>On going assessments</a:t>
                      </a:r>
                    </a:p>
                    <a:p>
                      <a:pPr algn="ctr"/>
                      <a:r>
                        <a:rPr lang="en-US" sz="1050" dirty="0">
                          <a:solidFill>
                            <a:schemeClr val="tx1"/>
                          </a:solidFill>
                          <a:latin typeface="+mn-lt"/>
                          <a:cs typeface="Amatic SC" panose="00000500000000000000" pitchFamily="2" charset="-79"/>
                        </a:rPr>
                        <a:t>Pupil progress meetings</a:t>
                      </a:r>
                    </a:p>
                    <a:p>
                      <a:pPr algn="ctr"/>
                      <a:r>
                        <a:rPr lang="en-US" sz="1050" dirty="0">
                          <a:solidFill>
                            <a:schemeClr val="tx1"/>
                          </a:solidFill>
                          <a:latin typeface="+mn-lt"/>
                          <a:cs typeface="Amatic SC" panose="00000500000000000000" pitchFamily="2" charset="-79"/>
                        </a:rPr>
                        <a:t>Parents evening info </a:t>
                      </a:r>
                    </a:p>
                    <a:p>
                      <a:pPr algn="ctr"/>
                      <a:r>
                        <a:rPr lang="en-US" sz="1050" dirty="0">
                          <a:solidFill>
                            <a:schemeClr val="tx1"/>
                          </a:solidFill>
                          <a:latin typeface="+mn-lt"/>
                          <a:cs typeface="Amatic SC" panose="00000500000000000000" pitchFamily="2" charset="-79"/>
                        </a:rPr>
                        <a:t>EYFS team meetings </a:t>
                      </a:r>
                    </a:p>
                    <a:p>
                      <a:pPr algn="ctr"/>
                      <a:r>
                        <a:rPr lang="en-US" sz="1050" dirty="0">
                          <a:solidFill>
                            <a:schemeClr val="tx1"/>
                          </a:solidFill>
                          <a:latin typeface="+mn-lt"/>
                          <a:cs typeface="Amatic SC" panose="00000500000000000000" pitchFamily="2" charset="-79"/>
                        </a:rPr>
                        <a:t>In house moderation </a:t>
                      </a:r>
                    </a:p>
                    <a:p>
                      <a:pPr algn="ctr"/>
                      <a:r>
                        <a:rPr lang="en-US" sz="1050" dirty="0">
                          <a:solidFill>
                            <a:schemeClr val="tx1"/>
                          </a:solidFill>
                          <a:latin typeface="+mn-lt"/>
                          <a:cs typeface="Amatic SC" panose="00000500000000000000" pitchFamily="2" charset="-79"/>
                        </a:rPr>
                        <a:t>End</a:t>
                      </a:r>
                      <a:r>
                        <a:rPr lang="en-US" sz="1050" baseline="0" dirty="0">
                          <a:solidFill>
                            <a:schemeClr val="tx1"/>
                          </a:solidFill>
                          <a:latin typeface="+mn-lt"/>
                          <a:cs typeface="Amatic SC" panose="00000500000000000000" pitchFamily="2" charset="-79"/>
                        </a:rPr>
                        <a:t> of </a:t>
                      </a:r>
                      <a:r>
                        <a:rPr lang="en-US" sz="1050" dirty="0">
                          <a:solidFill>
                            <a:schemeClr val="tx1"/>
                          </a:solidFill>
                          <a:latin typeface="+mn-lt"/>
                          <a:cs typeface="Amatic SC" panose="00000500000000000000" pitchFamily="2" charset="-79"/>
                        </a:rPr>
                        <a:t>term Assessments </a:t>
                      </a:r>
                    </a:p>
                    <a:p>
                      <a:pPr algn="ctr"/>
                      <a:r>
                        <a:rPr lang="en-US" sz="1050" dirty="0">
                          <a:solidFill>
                            <a:schemeClr val="tx1"/>
                          </a:solidFill>
                          <a:latin typeface="+mn-lt"/>
                          <a:cs typeface="Amatic SC" panose="00000500000000000000" pitchFamily="2" charset="-79"/>
                        </a:rPr>
                        <a:t>Phonics assessments</a:t>
                      </a:r>
                    </a:p>
                    <a:p>
                      <a:pPr algn="ctr"/>
                      <a:r>
                        <a:rPr lang="en-US" sz="1050" dirty="0">
                          <a:solidFill>
                            <a:schemeClr val="tx1"/>
                          </a:solidFill>
                          <a:latin typeface="+mn-lt"/>
                          <a:cs typeface="Amatic SC" panose="00000500000000000000" pitchFamily="2" charset="-79"/>
                        </a:rPr>
                        <a:t>Key word assessments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dirty="0">
                          <a:solidFill>
                            <a:schemeClr val="tx1"/>
                          </a:solidFill>
                          <a:latin typeface="+mn-lt"/>
                          <a:cs typeface="Amatic SC" panose="00000500000000000000" pitchFamily="2" charset="-79"/>
                        </a:rPr>
                        <a:t>GLD Projections for EOY</a:t>
                      </a:r>
                    </a:p>
                    <a:p>
                      <a:pPr algn="ctr"/>
                      <a:r>
                        <a:rPr lang="en-GB" sz="1050" dirty="0">
                          <a:solidFill>
                            <a:schemeClr val="tx1"/>
                          </a:solidFill>
                          <a:latin typeface="+mn-lt"/>
                          <a:cs typeface="Amatic SC" panose="00000500000000000000" pitchFamily="2" charset="-79"/>
                        </a:rPr>
                        <a:t>Cluster moderation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EYFS team meetings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Phase meeting and internal moderations </a:t>
                      </a: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Pupil progress meetings</a:t>
                      </a:r>
                    </a:p>
                    <a:p>
                      <a:pPr algn="ctr"/>
                      <a:r>
                        <a:rPr lang="en-US" sz="1050" dirty="0">
                          <a:solidFill>
                            <a:schemeClr val="tx1"/>
                          </a:solidFill>
                          <a:latin typeface="+mn-lt"/>
                          <a:cs typeface="Amatic SC" panose="00000500000000000000" pitchFamily="2" charset="-79"/>
                        </a:rPr>
                        <a:t>Parents evening info </a:t>
                      </a:r>
                    </a:p>
                    <a:p>
                      <a:pPr algn="ctr"/>
                      <a:r>
                        <a:rPr lang="en-US" sz="1050" dirty="0">
                          <a:solidFill>
                            <a:schemeClr val="tx1"/>
                          </a:solidFill>
                          <a:latin typeface="+mn-lt"/>
                          <a:cs typeface="Amatic SC" panose="00000500000000000000" pitchFamily="2" charset="-79"/>
                        </a:rPr>
                        <a:t>EYFS team meetings</a:t>
                      </a:r>
                    </a:p>
                    <a:p>
                      <a:pPr algn="ctr"/>
                      <a:r>
                        <a:rPr lang="en-US" sz="1050" dirty="0">
                          <a:solidFill>
                            <a:schemeClr val="tx1"/>
                          </a:solidFill>
                          <a:latin typeface="+mn-lt"/>
                          <a:cs typeface="Amatic SC" panose="00000500000000000000" pitchFamily="2" charset="-79"/>
                        </a:rPr>
                        <a:t>End</a:t>
                      </a:r>
                      <a:r>
                        <a:rPr lang="en-US" sz="1050" baseline="0" dirty="0">
                          <a:solidFill>
                            <a:schemeClr val="tx1"/>
                          </a:solidFill>
                          <a:latin typeface="+mn-lt"/>
                          <a:cs typeface="Amatic SC" panose="00000500000000000000" pitchFamily="2" charset="-79"/>
                        </a:rPr>
                        <a:t> of </a:t>
                      </a:r>
                      <a:r>
                        <a:rPr lang="en-US" sz="1050" dirty="0">
                          <a:solidFill>
                            <a:schemeClr val="tx1"/>
                          </a:solidFill>
                          <a:latin typeface="+mn-lt"/>
                          <a:cs typeface="Amatic SC" panose="00000500000000000000" pitchFamily="2" charset="-79"/>
                        </a:rPr>
                        <a:t>term Assessments </a:t>
                      </a:r>
                    </a:p>
                    <a:p>
                      <a:pPr algn="ctr"/>
                      <a:r>
                        <a:rPr lang="en-US" sz="1050" dirty="0">
                          <a:solidFill>
                            <a:schemeClr val="tx1"/>
                          </a:solidFill>
                          <a:latin typeface="+mn-lt"/>
                          <a:cs typeface="Amatic SC" panose="00000500000000000000" pitchFamily="2" charset="-79"/>
                        </a:rPr>
                        <a:t>Phonics assessments</a:t>
                      </a:r>
                    </a:p>
                    <a:p>
                      <a:pPr algn="ctr"/>
                      <a:r>
                        <a:rPr lang="en-US" sz="1050" dirty="0">
                          <a:solidFill>
                            <a:schemeClr val="tx1"/>
                          </a:solidFill>
                          <a:latin typeface="+mn-lt"/>
                          <a:cs typeface="Amatic SC" panose="00000500000000000000" pitchFamily="2" charset="-79"/>
                        </a:rPr>
                        <a:t>Key word assessments</a:t>
                      </a:r>
                    </a:p>
                    <a:p>
                      <a:pPr algn="ct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50" dirty="0">
                          <a:solidFill>
                            <a:schemeClr val="tx1"/>
                          </a:solidFill>
                          <a:latin typeface="+mn-lt"/>
                          <a:cs typeface="Amatic SC" panose="00000500000000000000" pitchFamily="2" charset="-79"/>
                        </a:rPr>
                        <a:t>Cluster moderation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EYFS team meetings </a:t>
                      </a: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algn="ct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50" dirty="0">
                          <a:solidFill>
                            <a:schemeClr val="tx1"/>
                          </a:solidFill>
                          <a:latin typeface="+mn-lt"/>
                          <a:cs typeface="Amatic SC" panose="00000500000000000000" pitchFamily="2" charset="-79"/>
                        </a:rPr>
                        <a:t>Pupil progress meetings</a:t>
                      </a:r>
                    </a:p>
                    <a:p>
                      <a:pPr algn="ctr"/>
                      <a:r>
                        <a:rPr lang="en-US" sz="1050" dirty="0">
                          <a:solidFill>
                            <a:schemeClr val="tx1"/>
                          </a:solidFill>
                          <a:latin typeface="+mn-lt"/>
                          <a:cs typeface="Amatic SC" panose="00000500000000000000" pitchFamily="2" charset="-79"/>
                        </a:rPr>
                        <a:t>Reports</a:t>
                      </a:r>
                      <a:r>
                        <a:rPr lang="en-US" sz="1050" baseline="0" dirty="0">
                          <a:solidFill>
                            <a:schemeClr val="tx1"/>
                          </a:solidFill>
                          <a:latin typeface="+mn-lt"/>
                          <a:cs typeface="Amatic SC" panose="00000500000000000000" pitchFamily="2" charset="-79"/>
                        </a:rPr>
                        <a:t> </a:t>
                      </a:r>
                    </a:p>
                    <a:p>
                      <a:pPr algn="ctr"/>
                      <a:r>
                        <a:rPr lang="en-US" sz="1050" dirty="0">
                          <a:solidFill>
                            <a:schemeClr val="tx1"/>
                          </a:solidFill>
                          <a:latin typeface="+mn-lt"/>
                          <a:cs typeface="Amatic SC" panose="00000500000000000000" pitchFamily="2" charset="-79"/>
                        </a:rPr>
                        <a:t>Phonics assessments</a:t>
                      </a:r>
                    </a:p>
                    <a:p>
                      <a:pPr algn="ctr"/>
                      <a:r>
                        <a:rPr lang="en-US" sz="1050" dirty="0">
                          <a:solidFill>
                            <a:schemeClr val="tx1"/>
                          </a:solidFill>
                          <a:latin typeface="+mn-lt"/>
                          <a:cs typeface="Amatic SC" panose="00000500000000000000" pitchFamily="2" charset="-79"/>
                        </a:rPr>
                        <a:t>Key word </a:t>
                      </a:r>
                      <a:r>
                        <a:rPr lang="en-US" sz="1050" dirty="0" err="1">
                          <a:solidFill>
                            <a:schemeClr val="tx1"/>
                          </a:solidFill>
                          <a:latin typeface="+mn-lt"/>
                          <a:cs typeface="Amatic SC" panose="00000500000000000000" pitchFamily="2" charset="-79"/>
                        </a:rPr>
                        <a:t>assessmentts</a:t>
                      </a:r>
                      <a:endParaRPr lang="en-US" sz="1050" dirty="0">
                        <a:solidFill>
                          <a:schemeClr val="tx1"/>
                        </a:solidFill>
                        <a:latin typeface="+mn-lt"/>
                        <a:cs typeface="Amatic SC" panose="00000500000000000000" pitchFamily="2" charset="-79"/>
                      </a:endParaRPr>
                    </a:p>
                    <a:p>
                      <a:pPr algn="ctr"/>
                      <a:r>
                        <a:rPr lang="en-US" sz="1050" dirty="0">
                          <a:solidFill>
                            <a:schemeClr val="tx1"/>
                          </a:solidFill>
                          <a:latin typeface="+mn-lt"/>
                          <a:cs typeface="Amatic SC" panose="00000500000000000000" pitchFamily="2" charset="-79"/>
                        </a:rPr>
                        <a:t>EYFS team meetings </a:t>
                      </a: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EOY data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896380">
                <a:tc>
                  <a:txBody>
                    <a:bodyPr/>
                    <a:lstStyle/>
                    <a:p>
                      <a:pPr algn="ctr"/>
                      <a:r>
                        <a:rPr lang="en-US" sz="1200" b="1" dirty="0">
                          <a:latin typeface="Amatic SC" panose="00000500000000000000" pitchFamily="2" charset="-79"/>
                          <a:cs typeface="Amatic SC" panose="00000500000000000000" pitchFamily="2" charset="-79"/>
                        </a:rPr>
                        <a:t>Parental </a:t>
                      </a:r>
                    </a:p>
                    <a:p>
                      <a:pPr algn="ctr"/>
                      <a:r>
                        <a:rPr lang="en-US" sz="1200" b="1" dirty="0">
                          <a:latin typeface="Amatic SC" panose="00000500000000000000" pitchFamily="2" charset="-79"/>
                          <a:cs typeface="Amatic SC" panose="00000500000000000000" pitchFamily="2" charset="-79"/>
                        </a:rPr>
                        <a:t>Involvement </a:t>
                      </a:r>
                      <a:endParaRPr lang="en-GB" sz="12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dirty="0">
                          <a:solidFill>
                            <a:schemeClr val="tx1"/>
                          </a:solidFill>
                          <a:latin typeface="+mn-lt"/>
                          <a:cs typeface="Amatic SC" panose="00000500000000000000" pitchFamily="2" charset="-79"/>
                        </a:rPr>
                        <a:t>Welcome meeting</a:t>
                      </a:r>
                    </a:p>
                    <a:p>
                      <a:pPr algn="ctr"/>
                      <a:r>
                        <a:rPr lang="en-GB" sz="1050" dirty="0">
                          <a:solidFill>
                            <a:schemeClr val="tx1"/>
                          </a:solidFill>
                          <a:latin typeface="+mn-lt"/>
                          <a:cs typeface="Amatic SC" panose="00000500000000000000" pitchFamily="2" charset="-79"/>
                        </a:rPr>
                        <a:t>Seesaw involvement</a:t>
                      </a:r>
                    </a:p>
                    <a:p>
                      <a:pPr algn="ctr"/>
                      <a:r>
                        <a:rPr lang="en-GB" sz="1050" dirty="0">
                          <a:solidFill>
                            <a:schemeClr val="tx1"/>
                          </a:solidFill>
                          <a:latin typeface="+mn-lt"/>
                          <a:cs typeface="Amatic SC" panose="00000500000000000000" pitchFamily="2" charset="-79"/>
                        </a:rPr>
                        <a:t>Reading</a:t>
                      </a:r>
                      <a:r>
                        <a:rPr lang="en-GB" sz="1050" baseline="0" dirty="0">
                          <a:solidFill>
                            <a:schemeClr val="tx1"/>
                          </a:solidFill>
                          <a:latin typeface="+mn-lt"/>
                          <a:cs typeface="Amatic SC" panose="00000500000000000000" pitchFamily="2" charset="-79"/>
                        </a:rPr>
                        <a:t> workshop</a:t>
                      </a:r>
                    </a:p>
                    <a:p>
                      <a:pPr algn="ctr"/>
                      <a:r>
                        <a:rPr lang="en-GB" sz="1050" baseline="0" dirty="0">
                          <a:solidFill>
                            <a:schemeClr val="tx1"/>
                          </a:solidFill>
                          <a:latin typeface="+mn-lt"/>
                          <a:cs typeface="Amatic SC" panose="00000500000000000000" pitchFamily="2" charset="-79"/>
                        </a:rPr>
                        <a:t>School Website</a:t>
                      </a:r>
                    </a:p>
                    <a:p>
                      <a:pPr algn="ctr"/>
                      <a:r>
                        <a:rPr lang="en-GB" sz="1050" baseline="0" dirty="0">
                          <a:solidFill>
                            <a:schemeClr val="tx1"/>
                          </a:solidFill>
                          <a:latin typeface="+mn-lt"/>
                          <a:cs typeface="Amatic SC" panose="00000500000000000000" pitchFamily="2" charset="-79"/>
                        </a:rPr>
                        <a:t>Phonic lesson invite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Seesaw involvement</a:t>
                      </a: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Parents Evening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Maths</a:t>
                      </a:r>
                      <a:r>
                        <a:rPr lang="en-GB" sz="1050" baseline="0" dirty="0">
                          <a:solidFill>
                            <a:schemeClr val="tx1"/>
                          </a:solidFill>
                          <a:latin typeface="+mn-lt"/>
                          <a:cs typeface="Amatic SC" panose="00000500000000000000" pitchFamily="2" charset="-79"/>
                        </a:rPr>
                        <a:t> workshop</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Christmas Crafts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Seesaw  Involvement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Seesaw involvement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Parents Evening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Seesaw involvement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Seesaw involvement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End of Year Report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84788128"/>
                  </a:ext>
                </a:extLst>
              </a:tr>
            </a:tbl>
          </a:graphicData>
        </a:graphic>
      </p:graphicFrame>
      <p:pic>
        <p:nvPicPr>
          <p:cNvPr id="6" name="Picture 5">
            <a:extLst>
              <a:ext uri="{FF2B5EF4-FFF2-40B4-BE49-F238E27FC236}">
                <a16:creationId xmlns:a16="http://schemas.microsoft.com/office/drawing/2014/main" id="{8D5D874C-E9B7-46FE-8459-EA0496D4DAEC}"/>
              </a:ext>
            </a:extLst>
          </p:cNvPr>
          <p:cNvPicPr>
            <a:picLocks noChangeAspect="1"/>
          </p:cNvPicPr>
          <p:nvPr/>
        </p:nvPicPr>
        <p:blipFill>
          <a:blip r:embed="rId2"/>
          <a:stretch>
            <a:fillRect/>
          </a:stretch>
        </p:blipFill>
        <p:spPr>
          <a:xfrm>
            <a:off x="362836" y="302132"/>
            <a:ext cx="1327018" cy="587176"/>
          </a:xfrm>
          <a:prstGeom prst="rect">
            <a:avLst/>
          </a:prstGeom>
        </p:spPr>
      </p:pic>
    </p:spTree>
    <p:extLst>
      <p:ext uri="{BB962C8B-B14F-4D97-AF65-F5344CB8AC3E}">
        <p14:creationId xmlns:p14="http://schemas.microsoft.com/office/powerpoint/2010/main" val="4479867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659536808"/>
              </p:ext>
            </p:extLst>
          </p:nvPr>
        </p:nvGraphicFramePr>
        <p:xfrm>
          <a:off x="366318" y="1569853"/>
          <a:ext cx="11459365" cy="4926741"/>
        </p:xfrm>
        <a:graphic>
          <a:graphicData uri="http://schemas.openxmlformats.org/drawingml/2006/table">
            <a:tbl>
              <a:tblPr firstRow="1" bandRow="1">
                <a:tableStyleId>{5C22544A-7EE6-4342-B048-85BDC9FD1C3A}</a:tableStyleId>
              </a:tblPr>
              <a:tblGrid>
                <a:gridCol w="2291873">
                  <a:extLst>
                    <a:ext uri="{9D8B030D-6E8A-4147-A177-3AD203B41FA5}">
                      <a16:colId xmlns:a16="http://schemas.microsoft.com/office/drawing/2014/main" val="2865123548"/>
                    </a:ext>
                  </a:extLst>
                </a:gridCol>
                <a:gridCol w="2291873">
                  <a:extLst>
                    <a:ext uri="{9D8B030D-6E8A-4147-A177-3AD203B41FA5}">
                      <a16:colId xmlns:a16="http://schemas.microsoft.com/office/drawing/2014/main" val="872926247"/>
                    </a:ext>
                  </a:extLst>
                </a:gridCol>
                <a:gridCol w="2291873">
                  <a:extLst>
                    <a:ext uri="{9D8B030D-6E8A-4147-A177-3AD203B41FA5}">
                      <a16:colId xmlns:a16="http://schemas.microsoft.com/office/drawing/2014/main" val="1315738151"/>
                    </a:ext>
                  </a:extLst>
                </a:gridCol>
                <a:gridCol w="2291873">
                  <a:extLst>
                    <a:ext uri="{9D8B030D-6E8A-4147-A177-3AD203B41FA5}">
                      <a16:colId xmlns:a16="http://schemas.microsoft.com/office/drawing/2014/main" val="2709165749"/>
                    </a:ext>
                  </a:extLst>
                </a:gridCol>
                <a:gridCol w="2291873">
                  <a:extLst>
                    <a:ext uri="{9D8B030D-6E8A-4147-A177-3AD203B41FA5}">
                      <a16:colId xmlns:a16="http://schemas.microsoft.com/office/drawing/2014/main" val="2335150482"/>
                    </a:ext>
                  </a:extLst>
                </a:gridCol>
              </a:tblGrid>
              <a:tr h="1421541">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0" dirty="0">
                          <a:solidFill>
                            <a:schemeClr val="tx1"/>
                          </a:solidFill>
                          <a:latin typeface="Century Gothic" panose="020B0502020202020204" pitchFamily="34" charset="0"/>
                          <a:cs typeface="Amatic SC" panose="00000500000000000000" pitchFamily="2" charset="-79"/>
                        </a:rPr>
                        <a:t>BAME main characters</a:t>
                      </a:r>
                    </a:p>
                    <a:p>
                      <a:pPr algn="ctr"/>
                      <a:endParaRPr lang="en-GB" sz="1800" b="0" dirty="0">
                        <a:solidFill>
                          <a:schemeClr val="tx1"/>
                        </a:solidFill>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Cultural diversity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Neurodiversity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Physical Disabilities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Different families</a:t>
                      </a:r>
                    </a:p>
                    <a:p>
                      <a:pPr algn="ctr"/>
                      <a:endParaRPr lang="en-GB" sz="1800" b="0" dirty="0">
                        <a:solidFill>
                          <a:schemeClr val="bg1">
                            <a:lumMod val="50000"/>
                          </a:schemeClr>
                        </a:solidFill>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1978034">
                <a:tc>
                  <a:txBody>
                    <a:bodyPr/>
                    <a:lstStyle/>
                    <a:p>
                      <a:pPr marL="0" indent="0">
                        <a:buNone/>
                      </a:pPr>
                      <a:r>
                        <a:rPr lang="en-GB" sz="1600" b="0" dirty="0">
                          <a:latin typeface="Century Gothic" panose="020B0502020202020204" pitchFamily="34" charset="0"/>
                          <a:cs typeface="Amatic SC" panose="00000500000000000000" pitchFamily="2" charset="-79"/>
                        </a:rPr>
                        <a:t>So much</a:t>
                      </a:r>
                    </a:p>
                    <a:p>
                      <a:pPr marL="0" indent="0">
                        <a:buNone/>
                      </a:pPr>
                      <a:r>
                        <a:rPr lang="en-GB" sz="1600" b="0" dirty="0">
                          <a:latin typeface="Century Gothic" panose="020B0502020202020204" pitchFamily="34" charset="0"/>
                          <a:cs typeface="Amatic SC" panose="00000500000000000000" pitchFamily="2" charset="-79"/>
                        </a:rPr>
                        <a:t>Shine</a:t>
                      </a:r>
                    </a:p>
                    <a:p>
                      <a:pPr marL="0" indent="0">
                        <a:buNone/>
                      </a:pPr>
                      <a:r>
                        <a:rPr lang="en-GB" sz="1600" b="0" dirty="0">
                          <a:latin typeface="Century Gothic" panose="020B0502020202020204" pitchFamily="34" charset="0"/>
                          <a:cs typeface="Amatic SC" panose="00000500000000000000" pitchFamily="2" charset="-79"/>
                        </a:rPr>
                        <a:t>Astro Girl</a:t>
                      </a:r>
                    </a:p>
                    <a:p>
                      <a:pPr marL="0" indent="0">
                        <a:buNone/>
                      </a:pPr>
                      <a:r>
                        <a:rPr lang="en-GB" sz="1600" b="0" dirty="0">
                          <a:latin typeface="Century Gothic" panose="020B0502020202020204" pitchFamily="34" charset="0"/>
                          <a:cs typeface="Amatic SC" panose="00000500000000000000" pitchFamily="2" charset="-79"/>
                        </a:rPr>
                        <a:t>Lulu’s first day</a:t>
                      </a:r>
                    </a:p>
                    <a:p>
                      <a:pPr marL="0" indent="0">
                        <a:buNone/>
                      </a:pPr>
                      <a:r>
                        <a:rPr lang="en-GB" sz="1600" b="0" dirty="0">
                          <a:latin typeface="Century Gothic" panose="020B0502020202020204" pitchFamily="34" charset="0"/>
                          <a:cs typeface="Amatic SC" panose="00000500000000000000" pitchFamily="2" charset="-79"/>
                        </a:rPr>
                        <a:t>Baby goes to market</a:t>
                      </a:r>
                    </a:p>
                    <a:p>
                      <a:pPr marL="0" indent="0">
                        <a:buNone/>
                      </a:pPr>
                      <a:r>
                        <a:rPr lang="en-GB" sz="1600" b="0" dirty="0">
                          <a:latin typeface="Century Gothic" panose="020B0502020202020204" pitchFamily="34" charset="0"/>
                          <a:cs typeface="Amatic SC" panose="00000500000000000000" pitchFamily="2" charset="-79"/>
                        </a:rPr>
                        <a:t>Mommy saying</a:t>
                      </a:r>
                    </a:p>
                    <a:p>
                      <a:pPr marL="0" indent="0">
                        <a:buNone/>
                      </a:pPr>
                      <a:r>
                        <a:rPr lang="en-GB" sz="1600" b="0" dirty="0">
                          <a:latin typeface="Century Gothic" panose="020B0502020202020204" pitchFamily="34" charset="0"/>
                          <a:cs typeface="Amatic SC" panose="00000500000000000000" pitchFamily="2" charset="-79"/>
                        </a:rPr>
                        <a:t>Full, full </a:t>
                      </a:r>
                      <a:r>
                        <a:rPr lang="en-GB" sz="1600" b="0" dirty="0" err="1">
                          <a:latin typeface="Century Gothic" panose="020B0502020202020204" pitchFamily="34" charset="0"/>
                          <a:cs typeface="Amatic SC" panose="00000500000000000000" pitchFamily="2" charset="-79"/>
                        </a:rPr>
                        <a:t>full</a:t>
                      </a:r>
                      <a:r>
                        <a:rPr lang="en-GB" sz="1600" b="0" dirty="0">
                          <a:latin typeface="Century Gothic" panose="020B0502020202020204" pitchFamily="34" charset="0"/>
                          <a:cs typeface="Amatic SC" panose="00000500000000000000" pitchFamily="2" charset="-79"/>
                        </a:rPr>
                        <a:t> of love</a:t>
                      </a:r>
                    </a:p>
                    <a:p>
                      <a:pPr marL="0" indent="0">
                        <a:buNone/>
                      </a:pPr>
                      <a:r>
                        <a:rPr lang="en-GB" sz="1600" b="0" dirty="0">
                          <a:latin typeface="Century Gothic" panose="020B0502020202020204" pitchFamily="34" charset="0"/>
                          <a:cs typeface="Amatic SC" panose="00000500000000000000" pitchFamily="2" charset="-79"/>
                        </a:rPr>
                        <a:t>15 things not to do with a puppy</a:t>
                      </a:r>
                    </a:p>
                    <a:p>
                      <a:pPr marL="0" indent="0">
                        <a:buNone/>
                      </a:pPr>
                      <a:r>
                        <a:rPr lang="en-GB" sz="1600" b="0" dirty="0">
                          <a:latin typeface="Century Gothic" panose="020B0502020202020204" pitchFamily="34" charset="0"/>
                          <a:cs typeface="Amatic SC" panose="00000500000000000000" pitchFamily="2" charset="-79"/>
                        </a:rPr>
                        <a:t>Jabari jumps</a:t>
                      </a:r>
                    </a:p>
                    <a:p>
                      <a:pPr marL="0" indent="0">
                        <a:buNone/>
                      </a:pPr>
                      <a:r>
                        <a:rPr lang="en-GB" sz="1600" b="0" dirty="0">
                          <a:latin typeface="Century Gothic" panose="020B0502020202020204" pitchFamily="34" charset="0"/>
                          <a:cs typeface="Amatic SC" panose="00000500000000000000" pitchFamily="2" charset="-79"/>
                        </a:rPr>
                        <a:t>Izzy gizmo</a:t>
                      </a:r>
                    </a:p>
                    <a:p>
                      <a:pPr marL="0" indent="0">
                        <a:buNone/>
                      </a:pPr>
                      <a:r>
                        <a:rPr lang="en-GB" sz="1600" b="0" dirty="0">
                          <a:latin typeface="Century Gothic" panose="020B0502020202020204" pitchFamily="34" charset="0"/>
                          <a:cs typeface="Amatic SC" panose="00000500000000000000" pitchFamily="2" charset="-79"/>
                        </a:rPr>
                        <a:t>Little people big dreams books</a:t>
                      </a:r>
                    </a:p>
                    <a:p>
                      <a:pPr marL="0" marR="0" lvl="0" indent="0" algn="ctr" defTabSz="914400" rtl="0" eaLnBrk="1" fontAlgn="base" latinLnBrk="0" hangingPunct="1">
                        <a:lnSpc>
                          <a:spcPct val="100000"/>
                        </a:lnSpc>
                        <a:spcBef>
                          <a:spcPts val="0"/>
                        </a:spcBef>
                        <a:spcAft>
                          <a:spcPts val="0"/>
                        </a:spcAft>
                        <a:buClrTx/>
                        <a:buSzTx/>
                        <a:buFontTx/>
                        <a:buNone/>
                        <a:tabLst/>
                        <a:defRPr/>
                      </a:pPr>
                      <a:endParaRPr lang="en-US" sz="1600" b="0" dirty="0">
                        <a:solidFill>
                          <a:schemeClr val="bg1">
                            <a:lumMod val="50000"/>
                          </a:schemeClr>
                        </a:solidFill>
                        <a:effectLst/>
                        <a:latin typeface="Century Gothic" panose="020B0502020202020204" pitchFamily="34" charset="0"/>
                        <a:ea typeface="Calibri" panose="020F050202020403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The big book of families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Maisie’s scrapbook</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Hats of faith</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The jasmine sneeze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Golden domes and silver lanterns </a:t>
                      </a:r>
                    </a:p>
                    <a:p>
                      <a:pPr algn="ctr">
                        <a:lnSpc>
                          <a:spcPct val="107000"/>
                        </a:lnSpc>
                        <a:spcAft>
                          <a:spcPts val="800"/>
                        </a:spcAft>
                      </a:pPr>
                      <a:endParaRPr lang="en-US" sz="1600" b="0" dirty="0">
                        <a:solidFill>
                          <a:schemeClr val="bg1">
                            <a:lumMod val="50000"/>
                          </a:schemeClr>
                        </a:solidFill>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We’re all wonders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Perfectly Norman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Incredible you</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I see things differently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Mr Gorski I think I have the wiggle fidgets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Because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What makes me a me?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The </a:t>
                      </a:r>
                      <a:r>
                        <a:rPr kumimoji="0" lang="en-GB" sz="1600" b="0" i="0" u="none" strike="noStrike" kern="1200" cap="none" spc="0" normalizeH="0" baseline="0" noProof="0" dirty="0" err="1">
                          <a:ln>
                            <a:noFill/>
                          </a:ln>
                          <a:solidFill>
                            <a:prstClr val="black"/>
                          </a:solidFill>
                          <a:effectLst/>
                          <a:uLnTx/>
                          <a:uFillTx/>
                          <a:latin typeface="Century Gothic" panose="020B0502020202020204" pitchFamily="34" charset="0"/>
                          <a:ea typeface="+mn-ea"/>
                          <a:cs typeface="Amatic SC" panose="00000500000000000000" pitchFamily="2" charset="-79"/>
                        </a:rPr>
                        <a:t>unbudgable</a:t>
                      </a: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 curmudgeon</a:t>
                      </a:r>
                    </a:p>
                    <a:p>
                      <a:pPr algn="ctr">
                        <a:lnSpc>
                          <a:spcPct val="115000"/>
                        </a:lnSpc>
                        <a:spcAft>
                          <a:spcPts val="0"/>
                        </a:spcAft>
                      </a:pPr>
                      <a:endParaRPr lang="en-GB" sz="1600" b="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Its ok to be different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When Charlie met Emma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Only one you</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Don’t call me special</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Happy to be me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Millie gets her super ears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0000500000000000000" pitchFamily="2" charset="-79"/>
                        </a:rPr>
                        <a:t>Wonder </a:t>
                      </a:r>
                      <a:endParaRPr lang="en-US" sz="1600" b="0" dirty="0">
                        <a:solidFill>
                          <a:schemeClr val="bg1">
                            <a:lumMod val="50000"/>
                          </a:schemeClr>
                        </a:solidFill>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20B0604020202020204" charset="-79"/>
                        </a:rPr>
                        <a:t>My pirate mums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20B0604020202020204" charset="-79"/>
                        </a:rPr>
                        <a:t>Mt two grandads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20B0604020202020204" charset="-79"/>
                        </a:rPr>
                        <a:t>The girl with two dads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20B0604020202020204" charset="-79"/>
                        </a:rPr>
                        <a:t>We are family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20B0604020202020204" charset="-79"/>
                        </a:rPr>
                        <a:t>More people to love me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20B0604020202020204" charset="-79"/>
                        </a:rPr>
                        <a:t>Our class is a family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20B0604020202020204" charset="-79"/>
                        </a:rPr>
                        <a:t>Love makes a family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matic SC" panose="020B0604020202020204" charset="-79"/>
                        </a:rPr>
                        <a:t>Heather has two mummies </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600" b="0" dirty="0">
                        <a:solidFill>
                          <a:schemeClr val="bg1">
                            <a:lumMod val="50000"/>
                          </a:schemeClr>
                        </a:solidFill>
                        <a:effectLst/>
                        <a:latin typeface="Century Gothic" panose="020B0502020202020204" pitchFamily="34"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5" name="Rectangle 4"/>
          <p:cNvSpPr/>
          <p:nvPr/>
        </p:nvSpPr>
        <p:spPr>
          <a:xfrm>
            <a:off x="1653649" y="360464"/>
            <a:ext cx="10172033" cy="615553"/>
          </a:xfrm>
          <a:prstGeom prst="rect">
            <a:avLst/>
          </a:prstGeom>
        </p:spPr>
        <p:txBody>
          <a:bodyPr wrap="square">
            <a:spAutoFit/>
          </a:bodyPr>
          <a:lstStyle/>
          <a:p>
            <a:pPr algn="ctr"/>
            <a:r>
              <a:rPr lang="en-US" sz="1600" dirty="0">
                <a:latin typeface="Amatic SC" panose="00000500000000000000" pitchFamily="2" charset="-79"/>
                <a:cs typeface="Amatic SC" panose="00000500000000000000" pitchFamily="2" charset="-79"/>
              </a:rPr>
              <a:t>Diversity Texts to be read throughout the year during story time sessions</a:t>
            </a:r>
            <a:br>
              <a:rPr lang="en-GB" dirty="0">
                <a:latin typeface="Amatic SC" panose="00000500000000000000" pitchFamily="2" charset="-79"/>
                <a:cs typeface="Amatic SC" panose="00000500000000000000" pitchFamily="2" charset="-79"/>
              </a:rPr>
            </a:br>
            <a:endParaRPr lang="en-GB" dirty="0"/>
          </a:p>
        </p:txBody>
      </p:sp>
      <p:pic>
        <p:nvPicPr>
          <p:cNvPr id="7" name="Picture 6">
            <a:extLst>
              <a:ext uri="{FF2B5EF4-FFF2-40B4-BE49-F238E27FC236}">
                <a16:creationId xmlns:a16="http://schemas.microsoft.com/office/drawing/2014/main" id="{3CE7F494-5449-4618-9BBE-2FF5CECFA330}"/>
              </a:ext>
            </a:extLst>
          </p:cNvPr>
          <p:cNvPicPr>
            <a:picLocks noChangeAspect="1"/>
          </p:cNvPicPr>
          <p:nvPr/>
        </p:nvPicPr>
        <p:blipFill>
          <a:blip r:embed="rId2"/>
          <a:stretch>
            <a:fillRect/>
          </a:stretch>
        </p:blipFill>
        <p:spPr>
          <a:xfrm>
            <a:off x="449546" y="418753"/>
            <a:ext cx="1327018" cy="587176"/>
          </a:xfrm>
          <a:prstGeom prst="rect">
            <a:avLst/>
          </a:prstGeom>
        </p:spPr>
      </p:pic>
    </p:spTree>
    <p:extLst>
      <p:ext uri="{BB962C8B-B14F-4D97-AF65-F5344CB8AC3E}">
        <p14:creationId xmlns:p14="http://schemas.microsoft.com/office/powerpoint/2010/main" val="13949932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199" y="-839872"/>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000" dirty="0">
                <a:latin typeface="Amatic SC" panose="00000500000000000000" pitchFamily="2" charset="-79"/>
                <a:cs typeface="Amatic SC" panose="00000500000000000000" pitchFamily="2" charset="-79"/>
              </a:rPr>
              <a:t>Foundation stage Long Term Plan26/27</a:t>
            </a:r>
            <a:endParaRPr lang="en-GB" sz="20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222304275"/>
              </p:ext>
            </p:extLst>
          </p:nvPr>
        </p:nvGraphicFramePr>
        <p:xfrm>
          <a:off x="197737" y="485691"/>
          <a:ext cx="11796523" cy="6148182"/>
        </p:xfrm>
        <a:graphic>
          <a:graphicData uri="http://schemas.openxmlformats.org/drawingml/2006/table">
            <a:tbl>
              <a:tblPr firstRow="1" bandRow="1">
                <a:tableStyleId>{5C22544A-7EE6-4342-B048-85BDC9FD1C3A}</a:tableStyleId>
              </a:tblPr>
              <a:tblGrid>
                <a:gridCol w="1735869">
                  <a:extLst>
                    <a:ext uri="{9D8B030D-6E8A-4147-A177-3AD203B41FA5}">
                      <a16:colId xmlns:a16="http://schemas.microsoft.com/office/drawing/2014/main" val="385991600"/>
                    </a:ext>
                  </a:extLst>
                </a:gridCol>
                <a:gridCol w="1538235">
                  <a:extLst>
                    <a:ext uri="{9D8B030D-6E8A-4147-A177-3AD203B41FA5}">
                      <a16:colId xmlns:a16="http://schemas.microsoft.com/office/drawing/2014/main" val="2865123548"/>
                    </a:ext>
                  </a:extLst>
                </a:gridCol>
                <a:gridCol w="116840">
                  <a:extLst>
                    <a:ext uri="{9D8B030D-6E8A-4147-A177-3AD203B41FA5}">
                      <a16:colId xmlns:a16="http://schemas.microsoft.com/office/drawing/2014/main" val="872926247"/>
                    </a:ext>
                  </a:extLst>
                </a:gridCol>
                <a:gridCol w="1554705">
                  <a:extLst>
                    <a:ext uri="{9D8B030D-6E8A-4147-A177-3AD203B41FA5}">
                      <a16:colId xmlns:a16="http://schemas.microsoft.com/office/drawing/2014/main" val="2690459710"/>
                    </a:ext>
                  </a:extLst>
                </a:gridCol>
                <a:gridCol w="116840">
                  <a:extLst>
                    <a:ext uri="{9D8B030D-6E8A-4147-A177-3AD203B41FA5}">
                      <a16:colId xmlns:a16="http://schemas.microsoft.com/office/drawing/2014/main" val="1315738151"/>
                    </a:ext>
                  </a:extLst>
                </a:gridCol>
                <a:gridCol w="1571174">
                  <a:extLst>
                    <a:ext uri="{9D8B030D-6E8A-4147-A177-3AD203B41FA5}">
                      <a16:colId xmlns:a16="http://schemas.microsoft.com/office/drawing/2014/main" val="1848787987"/>
                    </a:ext>
                  </a:extLst>
                </a:gridCol>
                <a:gridCol w="116840">
                  <a:extLst>
                    <a:ext uri="{9D8B030D-6E8A-4147-A177-3AD203B41FA5}">
                      <a16:colId xmlns:a16="http://schemas.microsoft.com/office/drawing/2014/main" val="2709165749"/>
                    </a:ext>
                  </a:extLst>
                </a:gridCol>
                <a:gridCol w="1587644">
                  <a:extLst>
                    <a:ext uri="{9D8B030D-6E8A-4147-A177-3AD203B41FA5}">
                      <a16:colId xmlns:a16="http://schemas.microsoft.com/office/drawing/2014/main" val="1626726412"/>
                    </a:ext>
                  </a:extLst>
                </a:gridCol>
                <a:gridCol w="116840">
                  <a:extLst>
                    <a:ext uri="{9D8B030D-6E8A-4147-A177-3AD203B41FA5}">
                      <a16:colId xmlns:a16="http://schemas.microsoft.com/office/drawing/2014/main" val="2335150482"/>
                    </a:ext>
                  </a:extLst>
                </a:gridCol>
                <a:gridCol w="1604113">
                  <a:extLst>
                    <a:ext uri="{9D8B030D-6E8A-4147-A177-3AD203B41FA5}">
                      <a16:colId xmlns:a16="http://schemas.microsoft.com/office/drawing/2014/main" val="3189764146"/>
                    </a:ext>
                  </a:extLst>
                </a:gridCol>
                <a:gridCol w="116840">
                  <a:extLst>
                    <a:ext uri="{9D8B030D-6E8A-4147-A177-3AD203B41FA5}">
                      <a16:colId xmlns:a16="http://schemas.microsoft.com/office/drawing/2014/main" val="4046203905"/>
                    </a:ext>
                  </a:extLst>
                </a:gridCol>
                <a:gridCol w="1620583">
                  <a:extLst>
                    <a:ext uri="{9D8B030D-6E8A-4147-A177-3AD203B41FA5}">
                      <a16:colId xmlns:a16="http://schemas.microsoft.com/office/drawing/2014/main" val="1588033082"/>
                    </a:ext>
                  </a:extLst>
                </a:gridCol>
              </a:tblGrid>
              <a:tr h="483559">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Autumn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solidFill>
                            <a:schemeClr val="bg1">
                              <a:lumMod val="50000"/>
                            </a:schemeClr>
                          </a:solidFill>
                          <a:latin typeface="Amatic SC" panose="00000500000000000000" pitchFamily="2" charset="-79"/>
                          <a:cs typeface="Amatic SC" panose="00000500000000000000" pitchFamily="2" charset="-79"/>
                        </a:rPr>
                        <a:t>Autumn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Spring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Spring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Summer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Summer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1913285939"/>
                  </a:ext>
                </a:extLst>
              </a:tr>
              <a:tr h="666189">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 celebrate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2000" dirty="0">
                          <a:latin typeface="Amatic SC" panose="00000500000000000000" pitchFamily="2" charset="-79"/>
                          <a:cs typeface="Amatic SC" panose="00000500000000000000" pitchFamily="2" charset="-79"/>
                        </a:rPr>
                        <a:t>Space</a:t>
                      </a:r>
                      <a:r>
                        <a:rPr lang="en-US" sz="2000" baseline="0" dirty="0">
                          <a:latin typeface="Amatic SC" panose="00000500000000000000" pitchFamily="2" charset="-79"/>
                          <a:cs typeface="Amatic SC" panose="00000500000000000000" pitchFamily="2" charset="-79"/>
                        </a:rPr>
                        <a:t> explorers</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The</a:t>
                      </a:r>
                      <a:r>
                        <a:rPr lang="en-US" sz="2000" baseline="0" dirty="0">
                          <a:latin typeface="Amatic SC" panose="00000500000000000000" pitchFamily="2" charset="-79"/>
                          <a:cs typeface="Amatic SC" panose="00000500000000000000" pitchFamily="2" charset="-79"/>
                        </a:rPr>
                        <a:t> enchanted woodland</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dirty="0"/>
                    </a:p>
                  </a:txBody>
                  <a:tcPr/>
                </a:tc>
                <a:tc gridSpan="2">
                  <a:txBody>
                    <a:bodyPr/>
                    <a:lstStyle/>
                    <a:p>
                      <a:pPr algn="ctr"/>
                      <a:r>
                        <a:rPr lang="en-US" sz="2000" dirty="0">
                          <a:latin typeface="Amatic SC" panose="00000500000000000000" pitchFamily="2" charset="-79"/>
                          <a:cs typeface="Amatic SC" panose="00000500000000000000" pitchFamily="2" charset="-79"/>
                        </a:rPr>
                        <a:t>Amazing animals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 the sea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272033691"/>
                  </a:ext>
                </a:extLst>
              </a:tr>
              <a:tr h="128000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latin typeface="Amatic SC" panose="00000500000000000000" pitchFamily="2" charset="-79"/>
                          <a:cs typeface="Amatic SC" panose="00000500000000000000" pitchFamily="2" charset="-79"/>
                        </a:rPr>
                        <a:t>Communication and Language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11">
                  <a:txBody>
                    <a:bodyPr/>
                    <a:lstStyle/>
                    <a:p>
                      <a:pPr algn="l"/>
                      <a:r>
                        <a:rPr lang="en-US" sz="1000" b="0" i="0" dirty="0">
                          <a:latin typeface="Century Gothic" panose="020B0502020202020204" pitchFamily="34" charset="0"/>
                        </a:rPr>
                        <a:t>The development of children’s spoken language underpins all seven areas of learning and development. Children’s </a:t>
                      </a:r>
                      <a:r>
                        <a:rPr lang="en-US" sz="1000" b="1" i="0" dirty="0">
                          <a:latin typeface="Century Gothic" panose="020B0502020202020204" pitchFamily="34" charset="0"/>
                        </a:rPr>
                        <a:t>back-and-forth interactions </a:t>
                      </a:r>
                      <a:r>
                        <a:rPr lang="en-US" sz="1000" b="0" i="0" dirty="0">
                          <a:latin typeface="Century Gothic" panose="020B0502020202020204" pitchFamily="34" charset="0"/>
                        </a:rPr>
                        <a:t>from an early age form the foundations for language and cognitive development. The number and quality of the conversations they have with adults and peers throughout the day in a </a:t>
                      </a:r>
                      <a:r>
                        <a:rPr lang="en-US" sz="1000" b="1" i="0" dirty="0">
                          <a:latin typeface="Century Gothic" panose="020B0502020202020204" pitchFamily="34" charset="0"/>
                        </a:rPr>
                        <a:t>language-rich environment</a:t>
                      </a:r>
                      <a:r>
                        <a:rPr lang="en-US" sz="1000" b="0" i="0" dirty="0">
                          <a:latin typeface="Century Gothic" panose="020B0502020202020204" pitchFamily="34" charset="0"/>
                        </a:rPr>
                        <a:t> is crucial. By commenting on what children are interested in or doing, and echoing back what they say with </a:t>
                      </a:r>
                      <a:r>
                        <a:rPr lang="en-US" sz="1000" b="1" i="0" dirty="0">
                          <a:latin typeface="Century Gothic" panose="020B0502020202020204" pitchFamily="34" charset="0"/>
                        </a:rPr>
                        <a:t>new vocabulary added</a:t>
                      </a:r>
                      <a:r>
                        <a:rPr lang="en-US" sz="1000" b="0" i="0" dirty="0">
                          <a:latin typeface="Century Gothic" panose="020B0502020202020204" pitchFamily="34" charset="0"/>
                        </a:rPr>
                        <a:t>, practitioners will build children's language effectively</a:t>
                      </a:r>
                      <a:r>
                        <a:rPr lang="en-US" sz="1000" b="1" i="0" dirty="0">
                          <a:latin typeface="Century Gothic" panose="020B0502020202020204" pitchFamily="34" charset="0"/>
                        </a:rPr>
                        <a:t>. Reading frequently to children</a:t>
                      </a:r>
                      <a:r>
                        <a:rPr lang="en-US" sz="1000" b="0" i="0" dirty="0">
                          <a:latin typeface="Century Gothic" panose="020B0502020202020204" pitchFamily="34" charset="0"/>
                        </a:rPr>
                        <a:t>, and </a:t>
                      </a:r>
                      <a:r>
                        <a:rPr lang="en-US" sz="1000" b="1" i="0" dirty="0">
                          <a:latin typeface="Century Gothic" panose="020B0502020202020204" pitchFamily="34" charset="0"/>
                        </a:rPr>
                        <a:t>engaging them actively in stories</a:t>
                      </a:r>
                      <a:r>
                        <a:rPr lang="en-US" sz="1000" b="0" i="0" dirty="0">
                          <a:latin typeface="Century Gothic" panose="020B0502020202020204" pitchFamily="34" charset="0"/>
                        </a:rPr>
                        <a:t>, non-fiction, rhymes and poems, and then providing them with extensive opportunities to use and </a:t>
                      </a:r>
                      <a:r>
                        <a:rPr lang="en-US" sz="1000" b="1" i="0" dirty="0">
                          <a:latin typeface="Century Gothic" panose="020B0502020202020204" pitchFamily="34" charset="0"/>
                        </a:rPr>
                        <a:t>embed new words in a range of contexts, </a:t>
                      </a:r>
                      <a:r>
                        <a:rPr lang="en-US" sz="1000" b="0" i="0" dirty="0">
                          <a:latin typeface="Century Gothic" panose="020B0502020202020204" pitchFamily="34" charset="0"/>
                        </a:rPr>
                        <a:t>will give children the opportunity to thrive. Through </a:t>
                      </a:r>
                      <a:r>
                        <a:rPr lang="en-US" sz="1000" b="1" i="0" dirty="0">
                          <a:latin typeface="Century Gothic" panose="020B0502020202020204" pitchFamily="34" charset="0"/>
                        </a:rPr>
                        <a:t>conversation, story-telling and role play</a:t>
                      </a:r>
                      <a:r>
                        <a:rPr lang="en-US" sz="1000" b="0" i="0" dirty="0">
                          <a:latin typeface="Century Gothic" panose="020B0502020202020204" pitchFamily="34" charset="0"/>
                        </a:rPr>
                        <a:t>, where children </a:t>
                      </a:r>
                      <a:r>
                        <a:rPr lang="en-US" sz="1000" b="1" i="0" dirty="0">
                          <a:latin typeface="Century Gothic" panose="020B0502020202020204" pitchFamily="34" charset="0"/>
                        </a:rPr>
                        <a:t>share their ideas </a:t>
                      </a:r>
                      <a:r>
                        <a:rPr lang="en-US" sz="1000" b="0" i="0" dirty="0">
                          <a:latin typeface="Century Gothic" panose="020B0502020202020204" pitchFamily="34" charset="0"/>
                        </a:rPr>
                        <a:t>with support and </a:t>
                      </a:r>
                      <a:r>
                        <a:rPr lang="en-US" sz="1000" b="1" i="0" dirty="0">
                          <a:latin typeface="Century Gothic" panose="020B0502020202020204" pitchFamily="34" charset="0"/>
                        </a:rPr>
                        <a:t>modelling</a:t>
                      </a:r>
                      <a:r>
                        <a:rPr lang="en-US" sz="1000" b="0" i="0" dirty="0">
                          <a:latin typeface="Century Gothic" panose="020B0502020202020204" pitchFamily="34" charset="0"/>
                        </a:rPr>
                        <a:t> from their teacher, and sensitive questioning that invites them to elaborate, children become comfortable using a </a:t>
                      </a:r>
                      <a:r>
                        <a:rPr lang="en-US" sz="1000" b="1" i="0" dirty="0">
                          <a:latin typeface="Century Gothic" panose="020B0502020202020204" pitchFamily="34" charset="0"/>
                        </a:rPr>
                        <a:t>rich range of vocabulary </a:t>
                      </a:r>
                      <a:r>
                        <a:rPr lang="en-US" sz="1000" b="0" i="0" dirty="0">
                          <a:latin typeface="Century Gothic" panose="020B0502020202020204" pitchFamily="34" charset="0"/>
                        </a:rPr>
                        <a:t>and </a:t>
                      </a:r>
                      <a:r>
                        <a:rPr lang="en-US" sz="1000" b="1" i="0" dirty="0">
                          <a:latin typeface="Century Gothic" panose="020B0502020202020204" pitchFamily="34" charset="0"/>
                        </a:rPr>
                        <a:t>language structures.</a:t>
                      </a:r>
                      <a:endParaRPr lang="en-US" sz="1000" b="1" i="0" dirty="0">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765929432"/>
                  </a:ext>
                </a:extLst>
              </a:tr>
              <a:tr h="3683576">
                <a:tc>
                  <a:txBody>
                    <a:bodyPr/>
                    <a:lstStyle/>
                    <a:p>
                      <a:pPr algn="ctr"/>
                      <a:r>
                        <a:rPr lang="en-US" sz="1100" dirty="0"/>
                        <a:t>Whole EYFS Focus – C&amp;L is developed throughout the year through high quality interactions, daily group discussions, sharing circles, PSHE times,  stories, singing, speech and language interventions, EYFS productions, Drawing  Club, Talk on Tuesday, Everywhere Bear, Oracy Agreement and</a:t>
                      </a:r>
                      <a:r>
                        <a:rPr lang="en-US" sz="1100" baseline="0" dirty="0"/>
                        <a:t> Talk Boost</a:t>
                      </a:r>
                      <a:r>
                        <a:rPr lang="en-US" sz="1100" dirty="0"/>
                        <a:t> interventions. </a:t>
                      </a:r>
                    </a:p>
                    <a:p>
                      <a:pPr algn="ctr"/>
                      <a:endParaRPr lang="en-US" sz="1100" dirty="0"/>
                    </a:p>
                    <a:p>
                      <a:pPr algn="ctr"/>
                      <a:endParaRPr lang="en-US" sz="11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1050" b="1" dirty="0">
                          <a:solidFill>
                            <a:schemeClr val="tx1"/>
                          </a:solidFill>
                          <a:latin typeface="+mn-lt"/>
                          <a:cs typeface="Amatic SC" panose="00000500000000000000" pitchFamily="2" charset="-79"/>
                        </a:rPr>
                        <a:t>Welcome to EYFS </a:t>
                      </a:r>
                    </a:p>
                    <a:p>
                      <a:pPr algn="ctr"/>
                      <a:r>
                        <a:rPr lang="en-US" sz="1050" b="0" dirty="0">
                          <a:solidFill>
                            <a:schemeClr val="tx1"/>
                          </a:solidFill>
                          <a:latin typeface="+mn-lt"/>
                          <a:cs typeface="Amatic SC" panose="00000500000000000000" pitchFamily="2" charset="-79"/>
                        </a:rPr>
                        <a:t>Settling in activities </a:t>
                      </a:r>
                    </a:p>
                    <a:p>
                      <a:pPr algn="ctr"/>
                      <a:r>
                        <a:rPr lang="en-US" sz="1050" b="0" dirty="0">
                          <a:solidFill>
                            <a:schemeClr val="tx1"/>
                          </a:solidFill>
                          <a:latin typeface="+mn-lt"/>
                          <a:cs typeface="Amatic SC" panose="00000500000000000000" pitchFamily="2" charset="-79"/>
                        </a:rPr>
                        <a:t>Making friends </a:t>
                      </a:r>
                    </a:p>
                    <a:p>
                      <a:pPr algn="ctr"/>
                      <a:r>
                        <a:rPr lang="en-US" sz="1050" dirty="0"/>
                        <a:t>Children talking about experiences that are familiar to them</a:t>
                      </a:r>
                    </a:p>
                    <a:p>
                      <a:pPr algn="ctr"/>
                      <a:r>
                        <a:rPr lang="en-US" sz="1050" b="0" dirty="0">
                          <a:solidFill>
                            <a:schemeClr val="tx1"/>
                          </a:solidFill>
                          <a:latin typeface="+mn-lt"/>
                          <a:cs typeface="Amatic SC" panose="00000500000000000000" pitchFamily="2" charset="-79"/>
                        </a:rPr>
                        <a:t>What are your passions / goals / dreams? </a:t>
                      </a:r>
                    </a:p>
                    <a:p>
                      <a:pPr algn="ctr"/>
                      <a:r>
                        <a:rPr lang="en-US" sz="1050" b="0" dirty="0">
                          <a:solidFill>
                            <a:schemeClr val="tx1"/>
                          </a:solidFill>
                          <a:latin typeface="+mn-lt"/>
                          <a:cs typeface="Amatic SC" panose="00000500000000000000" pitchFamily="2" charset="-79"/>
                        </a:rPr>
                        <a:t>About family routines</a:t>
                      </a:r>
                      <a:r>
                        <a:rPr lang="en-US" sz="1050" b="0" baseline="0" dirty="0">
                          <a:solidFill>
                            <a:schemeClr val="tx1"/>
                          </a:solidFill>
                          <a:latin typeface="+mn-lt"/>
                          <a:cs typeface="Amatic SC" panose="00000500000000000000" pitchFamily="2" charset="-79"/>
                        </a:rPr>
                        <a:t> and special </a:t>
                      </a:r>
                      <a:r>
                        <a:rPr lang="en-GB" sz="1050" b="0" baseline="0" dirty="0">
                          <a:solidFill>
                            <a:schemeClr val="tx1"/>
                          </a:solidFill>
                          <a:latin typeface="+mn-lt"/>
                          <a:cs typeface="Amatic SC" panose="00000500000000000000" pitchFamily="2" charset="-79"/>
                        </a:rPr>
                        <a:t>occasions</a:t>
                      </a:r>
                    </a:p>
                    <a:p>
                      <a:pPr algn="ctr"/>
                      <a:r>
                        <a:rPr lang="en-GB" sz="1050" b="0" baseline="0" dirty="0">
                          <a:solidFill>
                            <a:schemeClr val="tx1"/>
                          </a:solidFill>
                          <a:effectLst/>
                          <a:latin typeface="+mn-lt"/>
                          <a:ea typeface="Calibri" panose="020F0502020204030204" pitchFamily="34" charset="0"/>
                          <a:cs typeface="Amatic SC" panose="00000500000000000000" pitchFamily="2" charset="-79"/>
                        </a:rPr>
                        <a:t>Show an </a:t>
                      </a:r>
                      <a:r>
                        <a:rPr lang="en-GB" sz="1050" dirty="0">
                          <a:effectLst/>
                          <a:latin typeface="Calibri" panose="020F0502020204030204" pitchFamily="34" charset="0"/>
                          <a:ea typeface="Calibri" panose="020F0502020204030204" pitchFamily="34" charset="0"/>
                          <a:cs typeface="Times New Roman" panose="02020603050405020304" pitchFamily="18" charset="0"/>
                        </a:rPr>
                        <a:t>interest in the lives of other people</a:t>
                      </a:r>
                    </a:p>
                    <a:p>
                      <a:pPr algn="ctr"/>
                      <a:r>
                        <a:rPr lang="en-GB" sz="1050" dirty="0">
                          <a:effectLst/>
                          <a:latin typeface="Calibri" panose="020F0502020204030204" pitchFamily="34" charset="0"/>
                          <a:ea typeface="Calibri" panose="020F0502020204030204" pitchFamily="34" charset="0"/>
                          <a:cs typeface="Times New Roman" panose="02020603050405020304" pitchFamily="18" charset="0"/>
                        </a:rPr>
                        <a:t>Follow instructions Develop vocabulary</a:t>
                      </a:r>
                    </a:p>
                    <a:p>
                      <a:pPr algn="ctr"/>
                      <a:r>
                        <a:rPr lang="en-GB" sz="1050" dirty="0">
                          <a:effectLst/>
                          <a:latin typeface="Calibri" panose="020F0502020204030204" pitchFamily="34" charset="0"/>
                          <a:ea typeface="Calibri" panose="020F0502020204030204" pitchFamily="34" charset="0"/>
                          <a:cs typeface="Times New Roman" panose="02020603050405020304" pitchFamily="18" charset="0"/>
                        </a:rPr>
                        <a:t>Drawing Club </a:t>
                      </a:r>
                    </a:p>
                    <a:p>
                      <a:pPr algn="ctr"/>
                      <a:r>
                        <a:rPr lang="en-GB" sz="1050" dirty="0">
                          <a:effectLst/>
                          <a:latin typeface="Calibri" panose="020F0502020204030204" pitchFamily="34" charset="0"/>
                          <a:ea typeface="Calibri" panose="020F0502020204030204" pitchFamily="34" charset="0"/>
                          <a:cs typeface="Times New Roman" panose="02020603050405020304" pitchFamily="18" charset="0"/>
                        </a:rPr>
                        <a:t>Talk boost intervention</a:t>
                      </a:r>
                    </a:p>
                    <a:p>
                      <a:pPr marL="0" marR="0" indent="0" algn="ctr" defTabSz="914400" rtl="0" eaLnBrk="1" fontAlgn="auto" latinLnBrk="0" hangingPunct="1">
                        <a:lnSpc>
                          <a:spcPct val="100000"/>
                        </a:lnSpc>
                        <a:spcBef>
                          <a:spcPts val="0"/>
                        </a:spcBef>
                        <a:spcAft>
                          <a:spcPts val="0"/>
                        </a:spcAft>
                        <a:buClrTx/>
                        <a:buSzTx/>
                        <a:buFontTx/>
                        <a:buNone/>
                        <a:tabLst/>
                        <a:defRPr/>
                      </a:pPr>
                      <a:r>
                        <a:rPr lang="en-US" sz="1050" dirty="0"/>
                        <a:t>Model talk routines through the day. </a:t>
                      </a:r>
                      <a:endParaRPr lang="en-GB" sz="1050" baseline="0" dirty="0">
                        <a:effectLst/>
                        <a:latin typeface="Calibri" panose="020F0502020204030204" pitchFamily="34"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US" sz="1050" b="1" dirty="0">
                          <a:solidFill>
                            <a:schemeClr val="tx1"/>
                          </a:solidFill>
                          <a:latin typeface="+mn-lt"/>
                          <a:cs typeface="Amatic SC" panose="00000500000000000000" pitchFamily="2" charset="-79"/>
                        </a:rPr>
                        <a:t>Tell me a story! </a:t>
                      </a:r>
                    </a:p>
                    <a:p>
                      <a:pPr algn="ctr"/>
                      <a:r>
                        <a:rPr lang="en-US" sz="1050" b="0" dirty="0">
                          <a:solidFill>
                            <a:schemeClr val="tx1"/>
                          </a:solidFill>
                          <a:latin typeface="+mn-lt"/>
                          <a:cs typeface="Amatic SC" panose="00000500000000000000" pitchFamily="2" charset="-79"/>
                        </a:rPr>
                        <a:t>Develop vocabulary: Word aware </a:t>
                      </a:r>
                    </a:p>
                    <a:p>
                      <a:pPr algn="ctr"/>
                      <a:r>
                        <a:rPr lang="en-US" sz="1050" b="0" dirty="0">
                          <a:solidFill>
                            <a:schemeClr val="tx1"/>
                          </a:solidFill>
                          <a:latin typeface="+mn-lt"/>
                          <a:cs typeface="Amatic SC" panose="00000500000000000000" pitchFamily="2" charset="-79"/>
                        </a:rPr>
                        <a:t>Talk Boost</a:t>
                      </a:r>
                      <a:r>
                        <a:rPr lang="en-US" sz="1050" b="0" baseline="0" dirty="0">
                          <a:solidFill>
                            <a:schemeClr val="tx1"/>
                          </a:solidFill>
                          <a:latin typeface="+mn-lt"/>
                          <a:cs typeface="Amatic SC" panose="00000500000000000000" pitchFamily="2" charset="-79"/>
                        </a:rPr>
                        <a:t> interventions</a:t>
                      </a:r>
                      <a:r>
                        <a:rPr lang="en-US" sz="1050" b="0" dirty="0">
                          <a:solidFill>
                            <a:schemeClr val="tx1"/>
                          </a:solidFill>
                          <a:latin typeface="+mn-lt"/>
                          <a:cs typeface="Amatic SC" panose="00000500000000000000" pitchFamily="2" charset="-79"/>
                        </a:rPr>
                        <a:t> </a:t>
                      </a:r>
                    </a:p>
                    <a:p>
                      <a:pPr algn="ctr"/>
                      <a:r>
                        <a:rPr lang="en-US" sz="1050" b="0" dirty="0">
                          <a:solidFill>
                            <a:schemeClr val="tx1"/>
                          </a:solidFill>
                          <a:latin typeface="+mn-lt"/>
                          <a:cs typeface="Amatic SC" panose="00000500000000000000" pitchFamily="2" charset="-79"/>
                        </a:rPr>
                        <a:t>Discovering Passions </a:t>
                      </a:r>
                    </a:p>
                    <a:p>
                      <a:pPr algn="ctr"/>
                      <a:r>
                        <a:rPr lang="en-US" sz="1050" b="0" dirty="0">
                          <a:solidFill>
                            <a:schemeClr val="tx1"/>
                          </a:solidFill>
                          <a:latin typeface="+mn-lt"/>
                          <a:cs typeface="Amatic SC" panose="00000500000000000000" pitchFamily="2" charset="-79"/>
                        </a:rPr>
                        <a:t>Tell me a story - retelling stories: talk for writing</a:t>
                      </a:r>
                    </a:p>
                    <a:p>
                      <a:pPr algn="ctr"/>
                      <a:r>
                        <a:rPr lang="en-US" sz="1050" b="0" dirty="0">
                          <a:solidFill>
                            <a:schemeClr val="tx1"/>
                          </a:solidFill>
                          <a:latin typeface="+mn-lt"/>
                          <a:cs typeface="Amatic SC" panose="00000500000000000000" pitchFamily="2" charset="-79"/>
                        </a:rPr>
                        <a:t>Story language </a:t>
                      </a:r>
                    </a:p>
                    <a:p>
                      <a:pPr algn="ctr"/>
                      <a:r>
                        <a:rPr lang="en-US" sz="1050" b="0" dirty="0">
                          <a:solidFill>
                            <a:schemeClr val="tx1"/>
                          </a:solidFill>
                          <a:latin typeface="+mn-lt"/>
                          <a:cs typeface="Amatic SC" panose="00000500000000000000" pitchFamily="2" charset="-79"/>
                        </a:rPr>
                        <a:t>Listening and responding to stories</a:t>
                      </a:r>
                    </a:p>
                    <a:p>
                      <a:pPr algn="ctr"/>
                      <a:r>
                        <a:rPr lang="en-US" sz="1050" b="0" dirty="0">
                          <a:solidFill>
                            <a:schemeClr val="tx1"/>
                          </a:solidFill>
                          <a:latin typeface="+mn-lt"/>
                          <a:cs typeface="Amatic SC" panose="00000500000000000000" pitchFamily="2" charset="-79"/>
                        </a:rPr>
                        <a:t>Following instructions  </a:t>
                      </a:r>
                    </a:p>
                    <a:p>
                      <a:pPr algn="ctr"/>
                      <a:r>
                        <a:rPr lang="en-US" sz="1050" b="0" dirty="0">
                          <a:solidFill>
                            <a:schemeClr val="tx1"/>
                          </a:solidFill>
                          <a:latin typeface="+mn-lt"/>
                          <a:cs typeface="Amatic SC" panose="00000500000000000000" pitchFamily="2" charset="-79"/>
                        </a:rPr>
                        <a:t>Takes part in discussion </a:t>
                      </a:r>
                    </a:p>
                    <a:p>
                      <a:pPr algn="ctr"/>
                      <a:r>
                        <a:rPr lang="en-US" sz="1050" dirty="0"/>
                        <a:t>Understand how to listen carefully and why listening is important.</a:t>
                      </a:r>
                    </a:p>
                    <a:p>
                      <a:pPr algn="ctr"/>
                      <a:r>
                        <a:rPr lang="en-US" sz="1050" dirty="0"/>
                        <a:t>Choose books that will develop their vocabulary. </a:t>
                      </a:r>
                      <a:endParaRPr lang="en-GB" sz="1050" b="0" dirty="0">
                        <a:solidFill>
                          <a:schemeClr val="tx1"/>
                        </a:solidFill>
                        <a:latin typeface="+mn-lt"/>
                        <a:cs typeface="Amatic SC" panose="00000500000000000000" pitchFamily="2" charset="-79"/>
                      </a:endParaRPr>
                    </a:p>
                    <a:p>
                      <a:pPr algn="l"/>
                      <a:endParaRPr lang="en-GB" sz="105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050" b="1" dirty="0">
                          <a:solidFill>
                            <a:schemeClr val="tx1"/>
                          </a:solidFill>
                          <a:latin typeface="+mn-lt"/>
                          <a:cs typeface="Amatic SC" panose="00000500000000000000" pitchFamily="2" charset="-79"/>
                        </a:rPr>
                        <a:t>Tell me why! </a:t>
                      </a:r>
                    </a:p>
                    <a:p>
                      <a:pPr algn="ctr"/>
                      <a:r>
                        <a:rPr lang="en-US" sz="1050" b="0" dirty="0">
                          <a:solidFill>
                            <a:schemeClr val="tx1"/>
                          </a:solidFill>
                          <a:latin typeface="+mn-lt"/>
                          <a:cs typeface="Amatic SC" panose="00000500000000000000" pitchFamily="2" charset="-79"/>
                        </a:rPr>
                        <a:t>Develop vocabulary: Word aware </a:t>
                      </a:r>
                    </a:p>
                    <a:p>
                      <a:pPr algn="ctr"/>
                      <a:r>
                        <a:rPr lang="en-US" sz="1050" b="0" dirty="0">
                          <a:solidFill>
                            <a:schemeClr val="tx1"/>
                          </a:solidFill>
                          <a:latin typeface="+mn-lt"/>
                          <a:cs typeface="Amatic SC" panose="00000500000000000000" pitchFamily="2" charset="-79"/>
                        </a:rPr>
                        <a:t>Talk Boost</a:t>
                      </a:r>
                      <a:r>
                        <a:rPr lang="en-US" sz="1050" b="0" baseline="0" dirty="0">
                          <a:solidFill>
                            <a:schemeClr val="tx1"/>
                          </a:solidFill>
                          <a:latin typeface="+mn-lt"/>
                          <a:cs typeface="Amatic SC" panose="00000500000000000000" pitchFamily="2" charset="-79"/>
                        </a:rPr>
                        <a:t> interventions</a:t>
                      </a:r>
                    </a:p>
                    <a:p>
                      <a:pPr algn="ctr"/>
                      <a:r>
                        <a:rPr lang="en-US" sz="1050" b="0" dirty="0">
                          <a:solidFill>
                            <a:schemeClr val="tx1"/>
                          </a:solidFill>
                          <a:latin typeface="+mn-lt"/>
                          <a:cs typeface="Amatic SC" panose="00000500000000000000" pitchFamily="2" charset="-79"/>
                        </a:rPr>
                        <a:t>Using language well </a:t>
                      </a:r>
                    </a:p>
                    <a:p>
                      <a:pPr algn="ctr"/>
                      <a:r>
                        <a:rPr lang="en-US" sz="1050" b="0" dirty="0">
                          <a:solidFill>
                            <a:schemeClr val="tx1"/>
                          </a:solidFill>
                          <a:latin typeface="+mn-lt"/>
                          <a:cs typeface="Amatic SC" panose="00000500000000000000" pitchFamily="2" charset="-79"/>
                        </a:rPr>
                        <a:t>Ask’s how and why questions…</a:t>
                      </a:r>
                    </a:p>
                    <a:p>
                      <a:pPr algn="ctr"/>
                      <a:r>
                        <a:rPr lang="en-US" sz="1050" b="0" dirty="0">
                          <a:solidFill>
                            <a:schemeClr val="tx1"/>
                          </a:solidFill>
                          <a:latin typeface="+mn-lt"/>
                          <a:cs typeface="Amatic SC" panose="00000500000000000000" pitchFamily="2" charset="-79"/>
                        </a:rPr>
                        <a:t>Retell a story with story language </a:t>
                      </a:r>
                    </a:p>
                    <a:p>
                      <a:pPr algn="ctr"/>
                      <a:r>
                        <a:rPr lang="en-US" sz="1050" b="0" dirty="0">
                          <a:solidFill>
                            <a:schemeClr val="tx1"/>
                          </a:solidFill>
                          <a:latin typeface="+mn-lt"/>
                          <a:cs typeface="Amatic SC" panose="00000500000000000000" pitchFamily="2" charset="-79"/>
                        </a:rPr>
                        <a:t>Remember key points from a story</a:t>
                      </a:r>
                    </a:p>
                    <a:p>
                      <a:pPr algn="ctr"/>
                      <a:r>
                        <a:rPr lang="en-US" sz="1050" b="0" dirty="0">
                          <a:solidFill>
                            <a:schemeClr val="tx1"/>
                          </a:solidFill>
                          <a:latin typeface="+mn-lt"/>
                          <a:cs typeface="Amatic SC" panose="00000500000000000000" pitchFamily="2" charset="-79"/>
                        </a:rPr>
                        <a:t>Story invention – talk it!</a:t>
                      </a:r>
                    </a:p>
                    <a:p>
                      <a:pPr algn="ctr"/>
                      <a:r>
                        <a:rPr lang="en-US" sz="1050" dirty="0"/>
                        <a:t>Ask questions to find out more and to check they understand what has been said to them. </a:t>
                      </a:r>
                    </a:p>
                    <a:p>
                      <a:pPr marL="0" marR="0" indent="0" algn="ctr" defTabSz="914400" rtl="0" eaLnBrk="1" fontAlgn="auto" latinLnBrk="0" hangingPunct="1">
                        <a:lnSpc>
                          <a:spcPct val="100000"/>
                        </a:lnSpc>
                        <a:spcBef>
                          <a:spcPts val="0"/>
                        </a:spcBef>
                        <a:spcAft>
                          <a:spcPts val="0"/>
                        </a:spcAft>
                        <a:buClrTx/>
                        <a:buSzTx/>
                        <a:buFontTx/>
                        <a:buNone/>
                        <a:tabLst/>
                        <a:defRPr/>
                      </a:pPr>
                      <a:r>
                        <a:rPr lang="en-GB" sz="1050" kern="1200" dirty="0">
                          <a:solidFill>
                            <a:schemeClr val="dk1"/>
                          </a:solidFill>
                          <a:effectLst/>
                          <a:latin typeface="+mn-lt"/>
                          <a:ea typeface="+mn-ea"/>
                          <a:cs typeface="+mn-cs"/>
                        </a:rPr>
                        <a:t>I can describe events (Chinese New Year)</a:t>
                      </a:r>
                      <a:endParaRPr lang="en-US" sz="105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GB" sz="1050" b="1" kern="1200" dirty="0">
                          <a:solidFill>
                            <a:schemeClr val="dk1"/>
                          </a:solidFill>
                          <a:effectLst/>
                          <a:latin typeface="+mn-lt"/>
                          <a:ea typeface="+mn-ea"/>
                          <a:cs typeface="+mn-cs"/>
                        </a:rPr>
                        <a:t>Explain to me!</a:t>
                      </a:r>
                      <a:endParaRPr lang="en-GB" sz="1050" kern="1200" dirty="0">
                        <a:solidFill>
                          <a:schemeClr val="dk1"/>
                        </a:solidFill>
                        <a:effectLst/>
                        <a:latin typeface="+mn-lt"/>
                        <a:ea typeface="+mn-ea"/>
                        <a:cs typeface="+mn-cs"/>
                      </a:endParaRPr>
                    </a:p>
                    <a:p>
                      <a:pPr algn="ctr"/>
                      <a:r>
                        <a:rPr lang="en-GB" sz="1050" kern="1200" dirty="0">
                          <a:solidFill>
                            <a:schemeClr val="dk1"/>
                          </a:solidFill>
                          <a:effectLst/>
                          <a:latin typeface="+mn-lt"/>
                          <a:ea typeface="+mn-ea"/>
                          <a:cs typeface="+mn-cs"/>
                        </a:rPr>
                        <a:t>Talk Boost</a:t>
                      </a:r>
                    </a:p>
                    <a:p>
                      <a:pPr algn="ctr"/>
                      <a:r>
                        <a:rPr lang="en-GB" sz="1050" kern="1200" dirty="0">
                          <a:solidFill>
                            <a:schemeClr val="dk1"/>
                          </a:solidFill>
                          <a:effectLst/>
                          <a:latin typeface="+mn-lt"/>
                          <a:ea typeface="+mn-ea"/>
                          <a:cs typeface="+mn-cs"/>
                        </a:rPr>
                        <a:t>Word Aware: explore vocab</a:t>
                      </a:r>
                    </a:p>
                    <a:p>
                      <a:pPr algn="ctr"/>
                      <a:r>
                        <a:rPr lang="en-GB" sz="1050" kern="1200" dirty="0">
                          <a:solidFill>
                            <a:schemeClr val="dk1"/>
                          </a:solidFill>
                          <a:effectLst/>
                          <a:latin typeface="+mn-lt"/>
                          <a:ea typeface="+mn-ea"/>
                          <a:cs typeface="+mn-cs"/>
                        </a:rPr>
                        <a:t>Reciting poems and songs</a:t>
                      </a:r>
                    </a:p>
                    <a:p>
                      <a:pPr algn="ctr"/>
                      <a:r>
                        <a:rPr lang="en-GB" sz="1050" kern="1200" dirty="0">
                          <a:solidFill>
                            <a:schemeClr val="dk1"/>
                          </a:solidFill>
                          <a:effectLst/>
                          <a:latin typeface="+mn-lt"/>
                          <a:ea typeface="+mn-ea"/>
                          <a:cs typeface="+mn-cs"/>
                        </a:rPr>
                        <a:t>I can learn and recite, poems and songs: Rhyme of the week</a:t>
                      </a:r>
                    </a:p>
                    <a:p>
                      <a:pPr marL="0" marR="0" indent="0" algn="ctr" defTabSz="914400" rtl="0" eaLnBrk="1" fontAlgn="auto" latinLnBrk="0" hangingPunct="1">
                        <a:lnSpc>
                          <a:spcPct val="100000"/>
                        </a:lnSpc>
                        <a:spcBef>
                          <a:spcPts val="0"/>
                        </a:spcBef>
                        <a:spcAft>
                          <a:spcPts val="0"/>
                        </a:spcAft>
                        <a:buClrTx/>
                        <a:buSzTx/>
                        <a:buFontTx/>
                        <a:buNone/>
                        <a:tabLst/>
                        <a:defRPr/>
                      </a:pPr>
                      <a:r>
                        <a:rPr lang="en-US" sz="1050" b="0" dirty="0">
                          <a:solidFill>
                            <a:schemeClr val="tx1"/>
                          </a:solidFill>
                          <a:latin typeface="+mn-lt"/>
                          <a:cs typeface="Amatic SC" panose="00000500000000000000" pitchFamily="2" charset="-79"/>
                        </a:rPr>
                        <a:t>Tell me a story - retelling stories: talk for writing</a:t>
                      </a:r>
                      <a:endParaRPr lang="en-GB" sz="1050" kern="1200" dirty="0">
                        <a:solidFill>
                          <a:schemeClr val="dk1"/>
                        </a:solidFill>
                        <a:effectLst/>
                        <a:latin typeface="+mn-lt"/>
                        <a:ea typeface="+mn-ea"/>
                        <a:cs typeface="+mn-cs"/>
                      </a:endParaRPr>
                    </a:p>
                    <a:p>
                      <a:pPr algn="ctr"/>
                      <a:r>
                        <a:rPr lang="en-GB" sz="1050" kern="1200" dirty="0">
                          <a:solidFill>
                            <a:schemeClr val="dk1"/>
                          </a:solidFill>
                          <a:effectLst/>
                          <a:latin typeface="+mn-lt"/>
                          <a:ea typeface="+mn-ea"/>
                          <a:cs typeface="+mn-cs"/>
                        </a:rPr>
                        <a:t>Articulate a life cycle </a:t>
                      </a:r>
                    </a:p>
                    <a:p>
                      <a:pPr algn="ctr"/>
                      <a:r>
                        <a:rPr lang="en-GB" sz="1050" kern="1200" dirty="0">
                          <a:solidFill>
                            <a:schemeClr val="dk1"/>
                          </a:solidFill>
                          <a:effectLst/>
                          <a:latin typeface="+mn-lt"/>
                          <a:ea typeface="+mn-ea"/>
                          <a:cs typeface="+mn-cs"/>
                        </a:rPr>
                        <a:t>I can listen to and engage in and talk about</a:t>
                      </a:r>
                      <a:r>
                        <a:rPr lang="en-GB" sz="1050" kern="1200" baseline="0" dirty="0">
                          <a:solidFill>
                            <a:schemeClr val="dk1"/>
                          </a:solidFill>
                          <a:effectLst/>
                          <a:latin typeface="+mn-lt"/>
                          <a:ea typeface="+mn-ea"/>
                          <a:cs typeface="+mn-cs"/>
                        </a:rPr>
                        <a:t> selected non-fiction</a:t>
                      </a:r>
                    </a:p>
                    <a:p>
                      <a:pPr algn="ctr"/>
                      <a:r>
                        <a:rPr lang="en-GB" sz="1050" kern="1200" baseline="0" dirty="0">
                          <a:solidFill>
                            <a:schemeClr val="dk1"/>
                          </a:solidFill>
                          <a:effectLst/>
                          <a:latin typeface="+mn-lt"/>
                          <a:ea typeface="+mn-ea"/>
                          <a:cs typeface="+mn-cs"/>
                        </a:rPr>
                        <a:t>I can articulate my ideas and thoughts into well-formed sentences</a:t>
                      </a:r>
                      <a:endParaRPr lang="en-GB" sz="1050" kern="1200" dirty="0">
                        <a:solidFill>
                          <a:schemeClr val="dk1"/>
                        </a:solidFill>
                        <a:effectLst/>
                        <a:latin typeface="+mn-lt"/>
                        <a:ea typeface="+mn-ea"/>
                        <a:cs typeface="+mn-cs"/>
                      </a:endParaRPr>
                    </a:p>
                    <a:p>
                      <a:pPr algn="ctr">
                        <a:lnSpc>
                          <a:spcPct val="115000"/>
                        </a:lnSpc>
                        <a:spcAft>
                          <a:spcPts val="100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I ask questions to find out more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GB" sz="1050" b="1" kern="1200" dirty="0">
                          <a:solidFill>
                            <a:schemeClr val="dk1"/>
                          </a:solidFill>
                          <a:effectLst/>
                          <a:latin typeface="+mn-lt"/>
                          <a:ea typeface="+mn-ea"/>
                          <a:cs typeface="+mn-cs"/>
                        </a:rPr>
                        <a:t>Can</a:t>
                      </a:r>
                      <a:r>
                        <a:rPr lang="en-GB" sz="1050" b="1" kern="1200" baseline="0" dirty="0">
                          <a:solidFill>
                            <a:schemeClr val="dk1"/>
                          </a:solidFill>
                          <a:effectLst/>
                          <a:latin typeface="+mn-lt"/>
                          <a:ea typeface="+mn-ea"/>
                          <a:cs typeface="+mn-cs"/>
                        </a:rPr>
                        <a:t> you recount an event?</a:t>
                      </a:r>
                      <a:endParaRPr lang="en-GB" sz="1050" b="1" kern="1200" dirty="0">
                        <a:solidFill>
                          <a:schemeClr val="dk1"/>
                        </a:solidFill>
                        <a:effectLst/>
                        <a:latin typeface="+mn-lt"/>
                        <a:ea typeface="+mn-ea"/>
                        <a:cs typeface="+mn-cs"/>
                      </a:endParaRPr>
                    </a:p>
                    <a:p>
                      <a:pPr algn="ctr"/>
                      <a:r>
                        <a:rPr lang="en-GB" sz="1050" kern="1200" dirty="0">
                          <a:solidFill>
                            <a:schemeClr val="dk1"/>
                          </a:solidFill>
                          <a:effectLst/>
                          <a:latin typeface="+mn-lt"/>
                          <a:ea typeface="+mn-ea"/>
                          <a:cs typeface="+mn-cs"/>
                        </a:rPr>
                        <a:t>Talk Boost</a:t>
                      </a:r>
                    </a:p>
                    <a:p>
                      <a:pPr algn="ctr"/>
                      <a:r>
                        <a:rPr lang="en-GB" sz="1050" kern="1200" dirty="0">
                          <a:solidFill>
                            <a:schemeClr val="dk1"/>
                          </a:solidFill>
                          <a:effectLst/>
                          <a:latin typeface="+mn-lt"/>
                          <a:ea typeface="+mn-ea"/>
                          <a:cs typeface="+mn-cs"/>
                        </a:rPr>
                        <a:t>Word Aware: Explore Vocab</a:t>
                      </a:r>
                    </a:p>
                    <a:p>
                      <a:pPr algn="ctr"/>
                      <a:r>
                        <a:rPr lang="en-GB" sz="1050" kern="1200" dirty="0">
                          <a:solidFill>
                            <a:schemeClr val="dk1"/>
                          </a:solidFill>
                          <a:effectLst/>
                          <a:latin typeface="+mn-lt"/>
                          <a:ea typeface="+mn-ea"/>
                          <a:cs typeface="+mn-cs"/>
                        </a:rPr>
                        <a:t>I can learn and recite, poems and songs: Rhyme of the week</a:t>
                      </a:r>
                    </a:p>
                    <a:p>
                      <a:pPr algn="ctr"/>
                      <a:r>
                        <a:rPr lang="en-GB" sz="1050" kern="1200" dirty="0">
                          <a:solidFill>
                            <a:schemeClr val="dk1"/>
                          </a:solidFill>
                          <a:effectLst/>
                          <a:latin typeface="+mn-lt"/>
                          <a:ea typeface="+mn-ea"/>
                          <a:cs typeface="+mn-cs"/>
                        </a:rPr>
                        <a:t>I can listen to, engage in and talk about non-fiction </a:t>
                      </a:r>
                    </a:p>
                    <a:p>
                      <a:pPr algn="ctr"/>
                      <a:r>
                        <a:rPr lang="en-GB" sz="1050" kern="1200" dirty="0">
                          <a:solidFill>
                            <a:schemeClr val="dk1"/>
                          </a:solidFill>
                          <a:effectLst/>
                          <a:latin typeface="+mn-lt"/>
                          <a:ea typeface="+mn-ea"/>
                          <a:cs typeface="+mn-cs"/>
                        </a:rPr>
                        <a:t>Using the iPad to take a photograph </a:t>
                      </a:r>
                    </a:p>
                    <a:p>
                      <a:pPr algn="ctr"/>
                      <a:r>
                        <a:rPr lang="en-GB" sz="1050" kern="1200" dirty="0">
                          <a:solidFill>
                            <a:schemeClr val="dk1"/>
                          </a:solidFill>
                          <a:effectLst/>
                          <a:latin typeface="+mn-lt"/>
                          <a:ea typeface="+mn-ea"/>
                          <a:cs typeface="+mn-cs"/>
                        </a:rPr>
                        <a:t>I can describe</a:t>
                      </a:r>
                      <a:r>
                        <a:rPr lang="en-GB" sz="1050" kern="1200" baseline="0" dirty="0">
                          <a:solidFill>
                            <a:schemeClr val="dk1"/>
                          </a:solidFill>
                          <a:effectLst/>
                          <a:latin typeface="+mn-lt"/>
                          <a:ea typeface="+mn-ea"/>
                          <a:cs typeface="+mn-cs"/>
                        </a:rPr>
                        <a:t> events in some detail: farm trip, frog life cycle</a:t>
                      </a:r>
                      <a:endParaRPr lang="en-GB" sz="105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50" b="1" kern="1200" dirty="0">
                          <a:solidFill>
                            <a:schemeClr val="dk1"/>
                          </a:solidFill>
                          <a:effectLst/>
                          <a:latin typeface="+mn-lt"/>
                          <a:ea typeface="+mn-ea"/>
                          <a:cs typeface="+mn-cs"/>
                        </a:rPr>
                        <a:t>Tell</a:t>
                      </a:r>
                      <a:r>
                        <a:rPr lang="en-GB" sz="1050" b="1" kern="1200" baseline="0" dirty="0">
                          <a:solidFill>
                            <a:schemeClr val="dk1"/>
                          </a:solidFill>
                          <a:effectLst/>
                          <a:latin typeface="+mn-lt"/>
                          <a:ea typeface="+mn-ea"/>
                          <a:cs typeface="+mn-cs"/>
                        </a:rPr>
                        <a:t> me about differences?</a:t>
                      </a:r>
                      <a:endParaRPr lang="en-GB" sz="1050" b="1" kern="1200" dirty="0">
                        <a:solidFill>
                          <a:schemeClr val="dk1"/>
                        </a:solidFill>
                        <a:effectLst/>
                        <a:latin typeface="+mn-lt"/>
                        <a:ea typeface="+mn-ea"/>
                        <a:cs typeface="+mn-cs"/>
                      </a:endParaRPr>
                    </a:p>
                    <a:p>
                      <a:pPr algn="ctr"/>
                      <a:r>
                        <a:rPr lang="en-GB" sz="1050" kern="1200" dirty="0">
                          <a:solidFill>
                            <a:schemeClr val="dk1"/>
                          </a:solidFill>
                          <a:effectLst/>
                          <a:latin typeface="+mn-lt"/>
                          <a:ea typeface="+mn-ea"/>
                          <a:cs typeface="+mn-cs"/>
                        </a:rPr>
                        <a:t>Talk Boost</a:t>
                      </a:r>
                    </a:p>
                    <a:p>
                      <a:pPr algn="ctr"/>
                      <a:r>
                        <a:rPr lang="en-GB" sz="1050" kern="1200" dirty="0">
                          <a:solidFill>
                            <a:schemeClr val="dk1"/>
                          </a:solidFill>
                          <a:effectLst/>
                          <a:latin typeface="+mn-lt"/>
                          <a:ea typeface="+mn-ea"/>
                          <a:cs typeface="+mn-cs"/>
                        </a:rPr>
                        <a:t>Word Aware: Explore Vocab</a:t>
                      </a:r>
                    </a:p>
                    <a:p>
                      <a:pPr algn="ctr"/>
                      <a:r>
                        <a:rPr lang="en-GB" sz="1050" kern="1200" dirty="0">
                          <a:solidFill>
                            <a:schemeClr val="dk1"/>
                          </a:solidFill>
                          <a:effectLst/>
                          <a:latin typeface="+mn-lt"/>
                          <a:ea typeface="+mn-ea"/>
                          <a:cs typeface="+mn-cs"/>
                        </a:rPr>
                        <a:t>I can learn and recite, poems and songs: Rhyme of the week</a:t>
                      </a:r>
                    </a:p>
                    <a:p>
                      <a:pPr algn="ctr"/>
                      <a:r>
                        <a:rPr lang="en-GB" sz="1050" kern="1200" dirty="0">
                          <a:solidFill>
                            <a:schemeClr val="dk1"/>
                          </a:solidFill>
                          <a:effectLst/>
                          <a:latin typeface="+mn-lt"/>
                          <a:ea typeface="+mn-ea"/>
                          <a:cs typeface="+mn-cs"/>
                        </a:rPr>
                        <a:t>I can talk about</a:t>
                      </a:r>
                      <a:r>
                        <a:rPr lang="en-GB" sz="1050" kern="1200" baseline="0" dirty="0">
                          <a:solidFill>
                            <a:schemeClr val="dk1"/>
                          </a:solidFill>
                          <a:effectLst/>
                          <a:latin typeface="+mn-lt"/>
                          <a:ea typeface="+mn-ea"/>
                          <a:cs typeface="+mn-cs"/>
                        </a:rPr>
                        <a:t> similarities and differences between things in the past and now (</a:t>
                      </a:r>
                      <a:r>
                        <a:rPr lang="en-GB" sz="1050" kern="1200" baseline="0" dirty="0" err="1">
                          <a:solidFill>
                            <a:schemeClr val="dk1"/>
                          </a:solidFill>
                          <a:effectLst/>
                          <a:latin typeface="+mn-lt"/>
                          <a:ea typeface="+mn-ea"/>
                          <a:cs typeface="+mn-cs"/>
                        </a:rPr>
                        <a:t>seasides</a:t>
                      </a:r>
                      <a:r>
                        <a:rPr lang="en-GB" sz="1050" kern="1200" baseline="0" dirty="0">
                          <a:solidFill>
                            <a:schemeClr val="dk1"/>
                          </a:solidFill>
                          <a:effectLst/>
                          <a:latin typeface="+mn-lt"/>
                          <a:ea typeface="+mn-ea"/>
                          <a:cs typeface="+mn-cs"/>
                        </a:rPr>
                        <a:t>)</a:t>
                      </a:r>
                    </a:p>
                    <a:p>
                      <a:pPr algn="ctr"/>
                      <a:r>
                        <a:rPr lang="en-GB" sz="1050" kern="1200" baseline="0" dirty="0">
                          <a:solidFill>
                            <a:schemeClr val="dk1"/>
                          </a:solidFill>
                          <a:effectLst/>
                          <a:latin typeface="+mn-lt"/>
                          <a:ea typeface="+mn-ea"/>
                          <a:cs typeface="+mn-cs"/>
                        </a:rPr>
                        <a:t>I can talk about the experiences I have had at different points in the school year (end of year video)</a:t>
                      </a:r>
                    </a:p>
                    <a:p>
                      <a:pPr algn="ctr"/>
                      <a:endParaRPr lang="en-GB" sz="1050" kern="1200" dirty="0">
                        <a:solidFill>
                          <a:schemeClr val="dk1"/>
                        </a:solidFill>
                        <a:effectLst/>
                        <a:latin typeface="+mn-lt"/>
                        <a:ea typeface="+mn-ea"/>
                        <a:cs typeface="+mn-cs"/>
                      </a:endParaRPr>
                    </a:p>
                    <a:p>
                      <a:pPr algn="l"/>
                      <a:endParaRPr lang="en-GB" sz="105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6" name="Picture 5"/>
          <p:cNvPicPr>
            <a:picLocks noChangeAspect="1"/>
          </p:cNvPicPr>
          <p:nvPr/>
        </p:nvPicPr>
        <p:blipFill>
          <a:blip r:embed="rId3"/>
          <a:stretch>
            <a:fillRect/>
          </a:stretch>
        </p:blipFill>
        <p:spPr>
          <a:xfrm>
            <a:off x="366318" y="165875"/>
            <a:ext cx="1273296" cy="796343"/>
          </a:xfrm>
          <a:prstGeom prst="rect">
            <a:avLst/>
          </a:prstGeom>
        </p:spPr>
      </p:pic>
      <p:pic>
        <p:nvPicPr>
          <p:cNvPr id="8" name="Picture 7">
            <a:extLst>
              <a:ext uri="{FF2B5EF4-FFF2-40B4-BE49-F238E27FC236}">
                <a16:creationId xmlns:a16="http://schemas.microsoft.com/office/drawing/2014/main" id="{B7B3597C-D0AD-4B60-AEC3-038A2D323165}"/>
              </a:ext>
            </a:extLst>
          </p:cNvPr>
          <p:cNvPicPr>
            <a:picLocks noChangeAspect="1"/>
          </p:cNvPicPr>
          <p:nvPr/>
        </p:nvPicPr>
        <p:blipFill>
          <a:blip r:embed="rId4"/>
          <a:stretch>
            <a:fillRect/>
          </a:stretch>
        </p:blipFill>
        <p:spPr>
          <a:xfrm>
            <a:off x="441664" y="226278"/>
            <a:ext cx="1327018" cy="587176"/>
          </a:xfrm>
          <a:prstGeom prst="rect">
            <a:avLst/>
          </a:prstGeom>
        </p:spPr>
      </p:pic>
    </p:spTree>
    <p:extLst>
      <p:ext uri="{BB962C8B-B14F-4D97-AF65-F5344CB8AC3E}">
        <p14:creationId xmlns:p14="http://schemas.microsoft.com/office/powerpoint/2010/main" val="41930368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1444" y="-858445"/>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800" dirty="0">
                <a:latin typeface="Amatic SC" panose="00000500000000000000" pitchFamily="2" charset="-79"/>
                <a:cs typeface="Amatic SC" panose="00000500000000000000" pitchFamily="2" charset="-79"/>
              </a:rPr>
              <a:t>Foundation stage Long Term Plan26/27</a:t>
            </a:r>
            <a:endParaRPr lang="en-GB" sz="18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998486519"/>
              </p:ext>
            </p:extLst>
          </p:nvPr>
        </p:nvGraphicFramePr>
        <p:xfrm>
          <a:off x="187378" y="467118"/>
          <a:ext cx="11803732" cy="6248749"/>
        </p:xfrm>
        <a:graphic>
          <a:graphicData uri="http://schemas.openxmlformats.org/drawingml/2006/table">
            <a:tbl>
              <a:tblPr firstRow="1" bandRow="1">
                <a:tableStyleId>{5C22544A-7EE6-4342-B048-85BDC9FD1C3A}</a:tableStyleId>
              </a:tblPr>
              <a:tblGrid>
                <a:gridCol w="1664755">
                  <a:extLst>
                    <a:ext uri="{9D8B030D-6E8A-4147-A177-3AD203B41FA5}">
                      <a16:colId xmlns:a16="http://schemas.microsoft.com/office/drawing/2014/main" val="385991600"/>
                    </a:ext>
                  </a:extLst>
                </a:gridCol>
                <a:gridCol w="1475217">
                  <a:extLst>
                    <a:ext uri="{9D8B030D-6E8A-4147-A177-3AD203B41FA5}">
                      <a16:colId xmlns:a16="http://schemas.microsoft.com/office/drawing/2014/main" val="2865123548"/>
                    </a:ext>
                  </a:extLst>
                </a:gridCol>
                <a:gridCol w="1690761">
                  <a:extLst>
                    <a:ext uri="{9D8B030D-6E8A-4147-A177-3AD203B41FA5}">
                      <a16:colId xmlns:a16="http://schemas.microsoft.com/office/drawing/2014/main" val="872926247"/>
                    </a:ext>
                  </a:extLst>
                </a:gridCol>
                <a:gridCol w="1706555">
                  <a:extLst>
                    <a:ext uri="{9D8B030D-6E8A-4147-A177-3AD203B41FA5}">
                      <a16:colId xmlns:a16="http://schemas.microsoft.com/office/drawing/2014/main" val="1315738151"/>
                    </a:ext>
                  </a:extLst>
                </a:gridCol>
                <a:gridCol w="1740910">
                  <a:extLst>
                    <a:ext uri="{9D8B030D-6E8A-4147-A177-3AD203B41FA5}">
                      <a16:colId xmlns:a16="http://schemas.microsoft.com/office/drawing/2014/main" val="2709165749"/>
                    </a:ext>
                  </a:extLst>
                </a:gridCol>
                <a:gridCol w="1853780">
                  <a:extLst>
                    <a:ext uri="{9D8B030D-6E8A-4147-A177-3AD203B41FA5}">
                      <a16:colId xmlns:a16="http://schemas.microsoft.com/office/drawing/2014/main" val="788233820"/>
                    </a:ext>
                  </a:extLst>
                </a:gridCol>
                <a:gridCol w="1671754">
                  <a:extLst>
                    <a:ext uri="{9D8B030D-6E8A-4147-A177-3AD203B41FA5}">
                      <a16:colId xmlns:a16="http://schemas.microsoft.com/office/drawing/2014/main" val="4046203905"/>
                    </a:ext>
                  </a:extLst>
                </a:gridCol>
              </a:tblGrid>
              <a:tr h="372289">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bg1">
                              <a:lumMod val="50000"/>
                            </a:schemeClr>
                          </a:solidFill>
                          <a:latin typeface="Amatic SC" panose="00000500000000000000" pitchFamily="2" charset="-79"/>
                          <a:cs typeface="Amatic SC" panose="00000500000000000000" pitchFamily="2" charset="-79"/>
                        </a:rPr>
                        <a:t>Autumn 1</a:t>
                      </a:r>
                      <a:endParaRPr lang="en-GB" sz="1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lumMod val="50000"/>
                            </a:schemeClr>
                          </a:solidFill>
                          <a:latin typeface="Amatic SC" panose="00000500000000000000" pitchFamily="2" charset="-79"/>
                          <a:cs typeface="Amatic SC" panose="00000500000000000000" pitchFamily="2" charset="-79"/>
                        </a:rPr>
                        <a:t>Autumn 2</a:t>
                      </a:r>
                      <a:endParaRPr lang="en-GB" sz="1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400" dirty="0">
                          <a:solidFill>
                            <a:schemeClr val="bg1">
                              <a:lumMod val="50000"/>
                            </a:schemeClr>
                          </a:solidFill>
                          <a:latin typeface="Amatic SC" panose="00000500000000000000" pitchFamily="2" charset="-79"/>
                          <a:cs typeface="Amatic SC" panose="00000500000000000000" pitchFamily="2" charset="-79"/>
                        </a:rPr>
                        <a:t>Spring 1</a:t>
                      </a:r>
                      <a:endParaRPr lang="en-GB" sz="1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400" dirty="0">
                          <a:solidFill>
                            <a:schemeClr val="bg1">
                              <a:lumMod val="50000"/>
                            </a:schemeClr>
                          </a:solidFill>
                          <a:latin typeface="Amatic SC" panose="00000500000000000000" pitchFamily="2" charset="-79"/>
                          <a:cs typeface="Amatic SC" panose="00000500000000000000" pitchFamily="2" charset="-79"/>
                        </a:rPr>
                        <a:t>Spring 2</a:t>
                      </a:r>
                      <a:endParaRPr lang="en-GB" sz="1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400" dirty="0">
                          <a:solidFill>
                            <a:schemeClr val="bg1">
                              <a:lumMod val="50000"/>
                            </a:schemeClr>
                          </a:solidFill>
                          <a:latin typeface="Amatic SC" panose="00000500000000000000" pitchFamily="2" charset="-79"/>
                          <a:cs typeface="Amatic SC" panose="00000500000000000000" pitchFamily="2" charset="-79"/>
                        </a:rPr>
                        <a:t>Summer 1</a:t>
                      </a:r>
                      <a:endParaRPr lang="en-GB" sz="1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400" dirty="0">
                          <a:solidFill>
                            <a:schemeClr val="bg1">
                              <a:lumMod val="50000"/>
                            </a:schemeClr>
                          </a:solidFill>
                          <a:latin typeface="Amatic SC" panose="00000500000000000000" pitchFamily="2" charset="-79"/>
                          <a:cs typeface="Amatic SC" panose="00000500000000000000" pitchFamily="2" charset="-79"/>
                        </a:rPr>
                        <a:t>Summer 2</a:t>
                      </a:r>
                      <a:endParaRPr lang="en-GB" sz="1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 celebrate!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Space explorers!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aseline="0" dirty="0">
                          <a:latin typeface="Amatic SC" panose="00000500000000000000" pitchFamily="2" charset="-79"/>
                          <a:cs typeface="Amatic SC" panose="00000500000000000000" pitchFamily="2" charset="-79"/>
                        </a:rPr>
                        <a:t>enchanted woodlands!</a:t>
                      </a:r>
                      <a:endParaRPr lang="en-US" sz="16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Amazing</a:t>
                      </a:r>
                      <a:r>
                        <a:rPr lang="en-US" sz="2000" baseline="0" dirty="0">
                          <a:latin typeface="Amatic SC" panose="00000500000000000000" pitchFamily="2" charset="-79"/>
                          <a:cs typeface="Amatic SC" panose="00000500000000000000" pitchFamily="2" charset="-79"/>
                        </a:rPr>
                        <a:t> animals</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a:t>
                      </a:r>
                      <a:r>
                        <a:rPr lang="en-US" sz="2000" baseline="0" dirty="0">
                          <a:latin typeface="Amatic SC" panose="00000500000000000000" pitchFamily="2" charset="-79"/>
                          <a:cs typeface="Amatic SC" panose="00000500000000000000" pitchFamily="2" charset="-79"/>
                        </a:rPr>
                        <a:t> the sea</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810350">
                <a:tc>
                  <a:txBody>
                    <a:bodyPr/>
                    <a:lstStyle/>
                    <a:p>
                      <a:pPr algn="ctr"/>
                      <a:r>
                        <a:rPr lang="en-US" sz="1400" b="1" dirty="0">
                          <a:latin typeface="Amatic SC" panose="00000500000000000000" pitchFamily="2" charset="-79"/>
                          <a:cs typeface="Amatic SC" panose="00000500000000000000" pitchFamily="2" charset="-79"/>
                        </a:rPr>
                        <a:t>Personal, Social and Emotional Development  </a:t>
                      </a:r>
                      <a:endParaRPr lang="en-GB" sz="1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l"/>
                      <a:r>
                        <a:rPr lang="en-US" sz="1000" dirty="0">
                          <a:latin typeface="Century Gothic" panose="020B0502020202020204" pitchFamily="34" charset="0"/>
                        </a:rPr>
                        <a:t>Children’s personal, social and emotional development (PSED) is </a:t>
                      </a:r>
                      <a:r>
                        <a:rPr lang="en-US" sz="1000" b="1" dirty="0">
                          <a:latin typeface="Century Gothic" panose="020B0502020202020204" pitchFamily="34" charset="0"/>
                        </a:rPr>
                        <a:t>crucial for children to lead healthy and happy lives</a:t>
                      </a:r>
                      <a:r>
                        <a:rPr lang="en-US" sz="1000" dirty="0">
                          <a:latin typeface="Century Gothic" panose="020B0502020202020204" pitchFamily="34" charset="0"/>
                        </a:rPr>
                        <a:t>, and is fundamental to their cognitive development. Underpinning their personal development are the important attachments that </a:t>
                      </a:r>
                      <a:r>
                        <a:rPr lang="en-US" sz="1000" b="1" dirty="0">
                          <a:latin typeface="Century Gothic" panose="020B0502020202020204" pitchFamily="34" charset="0"/>
                        </a:rPr>
                        <a:t>shape their social world</a:t>
                      </a:r>
                      <a:r>
                        <a:rPr lang="en-US" sz="1000" dirty="0">
                          <a:latin typeface="Century Gothic" panose="020B0502020202020204" pitchFamily="34" charset="0"/>
                        </a:rPr>
                        <a:t>. Strong, warm and supportive  relationships with adults enable children to learn how to </a:t>
                      </a:r>
                      <a:r>
                        <a:rPr lang="en-US" sz="1000" b="1" dirty="0">
                          <a:latin typeface="Century Gothic" panose="020B0502020202020204" pitchFamily="34" charset="0"/>
                        </a:rPr>
                        <a:t>understand their own feelings and those of others</a:t>
                      </a:r>
                      <a:r>
                        <a:rPr lang="en-US" sz="1000" dirty="0">
                          <a:latin typeface="Century Gothic" panose="020B0502020202020204" pitchFamily="34" charset="0"/>
                        </a:rPr>
                        <a:t>. Children should be supported to </a:t>
                      </a:r>
                      <a:r>
                        <a:rPr lang="en-US" sz="1000" b="1" dirty="0">
                          <a:latin typeface="Century Gothic" panose="020B0502020202020204" pitchFamily="34" charset="0"/>
                        </a:rPr>
                        <a:t>manage emotions, develop a positive sense of self, set themselves simple goals, have confidence in their own abilities, to persist</a:t>
                      </a:r>
                      <a:r>
                        <a:rPr lang="en-US" sz="1000" dirty="0">
                          <a:latin typeface="Century Gothic" panose="020B0502020202020204" pitchFamily="34" charset="0"/>
                        </a:rPr>
                        <a:t> and wait for what they want and direct attention as necessary. Through adult modelling and guidance, they will learn </a:t>
                      </a:r>
                      <a:r>
                        <a:rPr lang="en-US" sz="1000" b="1" dirty="0">
                          <a:latin typeface="Century Gothic" panose="020B0502020202020204" pitchFamily="34" charset="0"/>
                        </a:rPr>
                        <a:t>how to look after their bodies, including healthy eating</a:t>
                      </a:r>
                      <a:r>
                        <a:rPr lang="en-US" sz="1000" dirty="0">
                          <a:latin typeface="Century Gothic" panose="020B0502020202020204" pitchFamily="34" charset="0"/>
                        </a:rPr>
                        <a:t>, and manage personal needs independently. Through supported interaction with other children, they learn how to make good friendships, co-operate and resolve conflicts peaceably. These attributes will provide a secure platform from which </a:t>
                      </a:r>
                      <a:r>
                        <a:rPr lang="en-US" sz="1000" b="1" dirty="0">
                          <a:latin typeface="Century Gothic" panose="020B0502020202020204" pitchFamily="34" charset="0"/>
                        </a:rPr>
                        <a:t>children can achieve at school and in later life.</a:t>
                      </a:r>
                      <a:endParaRPr lang="en-GB" sz="1000" b="1" dirty="0">
                        <a:solidFill>
                          <a:schemeClr val="bg1">
                            <a:lumMod val="50000"/>
                          </a:schemeClr>
                        </a:solidFill>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989017">
                <a:tc rowSpan="2">
                  <a:txBody>
                    <a:bodyPr/>
                    <a:lstStyle/>
                    <a:p>
                      <a:pPr algn="ctr"/>
                      <a:endParaRPr lang="en-US" sz="1600" b="1" dirty="0">
                        <a:latin typeface="Amatic SC" panose="00000500000000000000" pitchFamily="2" charset="-79"/>
                        <a:cs typeface="Amatic SC" panose="00000500000000000000" pitchFamily="2" charset="-79"/>
                      </a:endParaRPr>
                    </a:p>
                    <a:p>
                      <a:pPr algn="ctr"/>
                      <a:r>
                        <a:rPr lang="en-US" sz="1600" b="1" dirty="0">
                          <a:latin typeface="Amatic SC" panose="00000500000000000000" pitchFamily="2" charset="-79"/>
                          <a:cs typeface="Amatic SC" panose="00000500000000000000" pitchFamily="2" charset="-79"/>
                        </a:rPr>
                        <a:t>Managing Self </a:t>
                      </a:r>
                    </a:p>
                    <a:p>
                      <a:pPr algn="ctr"/>
                      <a:endParaRPr lang="en-US" sz="1600" b="1" dirty="0">
                        <a:latin typeface="Amatic SC" panose="00000500000000000000" pitchFamily="2" charset="-79"/>
                        <a:cs typeface="Amatic SC" panose="00000500000000000000" pitchFamily="2" charset="-79"/>
                      </a:endParaRPr>
                    </a:p>
                    <a:p>
                      <a:pPr algn="ctr"/>
                      <a:r>
                        <a:rPr lang="en-US" sz="1600" b="1" dirty="0">
                          <a:latin typeface="Amatic SC" panose="00000500000000000000" pitchFamily="2" charset="-79"/>
                          <a:cs typeface="Amatic SC" panose="00000500000000000000" pitchFamily="2" charset="-79"/>
                        </a:rPr>
                        <a:t>Self regulation</a:t>
                      </a:r>
                    </a:p>
                    <a:p>
                      <a:pPr algn="ctr"/>
                      <a:endParaRPr lang="en-US" sz="1600" b="1" dirty="0">
                        <a:latin typeface="Amatic SC" panose="00000500000000000000" pitchFamily="2" charset="-79"/>
                        <a:cs typeface="Amatic SC" panose="00000500000000000000" pitchFamily="2" charset="-79"/>
                      </a:endParaRPr>
                    </a:p>
                    <a:p>
                      <a:pPr algn="ctr"/>
                      <a:r>
                        <a:rPr lang="en-US" sz="1600" b="1" dirty="0">
                          <a:latin typeface="Amatic SC" panose="00000500000000000000" pitchFamily="2" charset="-79"/>
                          <a:cs typeface="Amatic SC" panose="00000500000000000000" pitchFamily="2" charset="-79"/>
                        </a:rPr>
                        <a:t>Making relationships</a:t>
                      </a:r>
                    </a:p>
                    <a:p>
                      <a:pPr algn="ctr"/>
                      <a:endParaRPr lang="en-US" sz="2000" b="1" dirty="0">
                        <a:latin typeface="Amatic SC" panose="00000500000000000000" pitchFamily="2" charset="-79"/>
                        <a:cs typeface="Amatic SC" panose="00000500000000000000" pitchFamily="2" charset="-79"/>
                      </a:endParaRPr>
                    </a:p>
                    <a:p>
                      <a:pPr algn="ctr"/>
                      <a:endParaRPr lang="en-US" sz="2400" b="1" dirty="0">
                        <a:solidFill>
                          <a:srgbClr val="CC66FF"/>
                        </a:solidFill>
                        <a:latin typeface="Amatic SC" panose="00000500000000000000" pitchFamily="2" charset="-79"/>
                        <a:cs typeface="Amatic SC" panose="00000500000000000000" pitchFamily="2" charset="-79"/>
                      </a:endParaRPr>
                    </a:p>
                    <a:p>
                      <a:pPr algn="ctr"/>
                      <a:endParaRPr lang="en-GB" sz="1800" b="1" dirty="0">
                        <a:solidFill>
                          <a:srgbClr val="CC66FF"/>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100" b="1" u="sng" dirty="0">
                          <a:solidFill>
                            <a:srgbClr val="00B0F0"/>
                          </a:solidFill>
                          <a:latin typeface="+mn-lt"/>
                          <a:cs typeface="Amatic SC" panose="00000500000000000000" pitchFamily="2" charset="-79"/>
                        </a:rPr>
                        <a:t> </a:t>
                      </a:r>
                      <a:r>
                        <a:rPr lang="en-GB" sz="1100" b="1" u="sng" dirty="0">
                          <a:solidFill>
                            <a:schemeClr val="tx1"/>
                          </a:solidFill>
                          <a:latin typeface="+mn-lt"/>
                          <a:cs typeface="Amatic SC" panose="00000500000000000000" pitchFamily="2" charset="-79"/>
                        </a:rPr>
                        <a:t>Me and My Relationships</a:t>
                      </a:r>
                    </a:p>
                    <a:p>
                      <a:pPr algn="ctr"/>
                      <a:r>
                        <a:rPr lang="en-GB" sz="900" b="0" dirty="0">
                          <a:solidFill>
                            <a:schemeClr val="tx1"/>
                          </a:solidFill>
                          <a:latin typeface="+mn-lt"/>
                          <a:cs typeface="Amatic SC" panose="00000500000000000000" pitchFamily="2" charset="-79"/>
                        </a:rPr>
                        <a:t>All about me</a:t>
                      </a:r>
                    </a:p>
                    <a:p>
                      <a:pPr algn="ctr"/>
                      <a:r>
                        <a:rPr lang="en-GB" sz="900" b="0" dirty="0">
                          <a:solidFill>
                            <a:schemeClr val="tx1"/>
                          </a:solidFill>
                          <a:latin typeface="+mn-lt"/>
                          <a:cs typeface="Amatic SC" panose="00000500000000000000" pitchFamily="2" charset="-79"/>
                        </a:rPr>
                        <a:t>What makes me special </a:t>
                      </a:r>
                    </a:p>
                    <a:p>
                      <a:pPr algn="ctr"/>
                      <a:r>
                        <a:rPr lang="en-GB" sz="900" b="0" dirty="0">
                          <a:solidFill>
                            <a:schemeClr val="tx1"/>
                          </a:solidFill>
                          <a:latin typeface="+mn-lt"/>
                          <a:cs typeface="Amatic SC" panose="00000500000000000000" pitchFamily="2" charset="-79"/>
                        </a:rPr>
                        <a:t>Me and my special people</a:t>
                      </a:r>
                    </a:p>
                    <a:p>
                      <a:pPr algn="ctr"/>
                      <a:r>
                        <a:rPr lang="en-GB" sz="900" b="0" dirty="0">
                          <a:solidFill>
                            <a:schemeClr val="tx1"/>
                          </a:solidFill>
                          <a:latin typeface="+mn-lt"/>
                          <a:cs typeface="Amatic SC" panose="00000500000000000000" pitchFamily="2" charset="-79"/>
                        </a:rPr>
                        <a:t>Who can help me? (self-regulation)</a:t>
                      </a:r>
                    </a:p>
                    <a:p>
                      <a:pPr algn="ctr"/>
                      <a:r>
                        <a:rPr lang="en-GB" sz="900" b="0" dirty="0">
                          <a:solidFill>
                            <a:schemeClr val="tx1"/>
                          </a:solidFill>
                          <a:latin typeface="+mn-lt"/>
                          <a:cs typeface="Amatic SC" panose="00000500000000000000" pitchFamily="2" charset="-79"/>
                        </a:rPr>
                        <a:t>Me and my feelings 1 &amp; 2 (naming different feelings, thinking about how to feel with ‘not so good feelings’, know some self-care techniques)</a:t>
                      </a:r>
                    </a:p>
                    <a:p>
                      <a:pPr algn="ctr"/>
                      <a:r>
                        <a:rPr lang="en-GB" sz="900" b="0" dirty="0">
                          <a:solidFill>
                            <a:schemeClr val="tx1"/>
                          </a:solidFill>
                          <a:latin typeface="+mn-lt"/>
                          <a:cs typeface="Amatic SC" panose="00000500000000000000" pitchFamily="2" charset="-79"/>
                        </a:rPr>
                        <a:t>Know that some actions and words can hurt others feelings.</a:t>
                      </a:r>
                    </a:p>
                    <a:p>
                      <a:pPr algn="ctr"/>
                      <a:r>
                        <a:rPr lang="en-GB" sz="900" b="0" dirty="0">
                          <a:solidFill>
                            <a:schemeClr val="tx1"/>
                          </a:solidFill>
                          <a:latin typeface="+mn-lt"/>
                          <a:cs typeface="Amatic SC" panose="00000500000000000000" pitchFamily="2" charset="-79"/>
                        </a:rPr>
                        <a:t>Oral hygiene: teeth cleaning linked to the dental nurse Handwashing </a:t>
                      </a:r>
                    </a:p>
                    <a:p>
                      <a:pPr algn="ctr"/>
                      <a:r>
                        <a:rPr lang="en-GB" sz="900" b="0" dirty="0">
                          <a:solidFill>
                            <a:schemeClr val="tx1"/>
                          </a:solidFill>
                          <a:latin typeface="+mn-lt"/>
                          <a:cs typeface="Amatic SC" panose="00000500000000000000" pitchFamily="2" charset="-79"/>
                        </a:rPr>
                        <a:t>Class rules: Behavioural expectations in the class/boundaries set</a:t>
                      </a:r>
                    </a:p>
                    <a:p>
                      <a:pPr algn="ctr"/>
                      <a:r>
                        <a:rPr lang="en-GB" sz="900" b="0" dirty="0">
                          <a:solidFill>
                            <a:schemeClr val="tx1"/>
                          </a:solidFill>
                          <a:latin typeface="+mn-lt"/>
                          <a:cs typeface="Amatic SC" panose="00000500000000000000" pitchFamily="2" charset="-79"/>
                        </a:rPr>
                        <a:t>Class rules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100" b="1" u="sng" kern="1200" dirty="0">
                          <a:solidFill>
                            <a:schemeClr val="tx1"/>
                          </a:solidFill>
                          <a:effectLst/>
                          <a:latin typeface="+mn-lt"/>
                          <a:ea typeface="+mn-ea"/>
                          <a:cs typeface="+mn-cs"/>
                        </a:rPr>
                        <a:t> Valuing Difference  </a:t>
                      </a:r>
                    </a:p>
                    <a:p>
                      <a:pPr algn="ctr"/>
                      <a:r>
                        <a:rPr lang="en-GB" sz="900" i="0" kern="1200" dirty="0">
                          <a:solidFill>
                            <a:schemeClr val="tx1"/>
                          </a:solidFill>
                          <a:effectLst/>
                          <a:latin typeface="+mn-lt"/>
                          <a:ea typeface="+mn-ea"/>
                          <a:cs typeface="+mn-cs"/>
                        </a:rPr>
                        <a:t>I’m special you’re special</a:t>
                      </a:r>
                    </a:p>
                    <a:p>
                      <a:pPr algn="ctr"/>
                      <a:r>
                        <a:rPr lang="en-GB" sz="900" i="0" kern="1200" dirty="0">
                          <a:solidFill>
                            <a:schemeClr val="tx1"/>
                          </a:solidFill>
                          <a:effectLst/>
                          <a:latin typeface="+mn-lt"/>
                          <a:ea typeface="+mn-ea"/>
                          <a:cs typeface="+mn-cs"/>
                        </a:rPr>
                        <a:t>Same and different</a:t>
                      </a:r>
                    </a:p>
                    <a:p>
                      <a:pPr algn="ctr"/>
                      <a:r>
                        <a:rPr lang="en-GB" sz="900" i="0" kern="1200" dirty="0">
                          <a:solidFill>
                            <a:schemeClr val="tx1"/>
                          </a:solidFill>
                          <a:effectLst/>
                          <a:latin typeface="+mn-lt"/>
                          <a:ea typeface="+mn-ea"/>
                          <a:cs typeface="+mn-cs"/>
                        </a:rPr>
                        <a:t>Same and different families</a:t>
                      </a:r>
                    </a:p>
                    <a:p>
                      <a:pPr algn="ctr"/>
                      <a:r>
                        <a:rPr lang="en-GB" sz="900" i="0" kern="1200" dirty="0">
                          <a:solidFill>
                            <a:schemeClr val="tx1"/>
                          </a:solidFill>
                          <a:effectLst/>
                          <a:latin typeface="+mn-lt"/>
                          <a:ea typeface="+mn-ea"/>
                          <a:cs typeface="+mn-cs"/>
                        </a:rPr>
                        <a:t>Same and different homes</a:t>
                      </a:r>
                    </a:p>
                    <a:p>
                      <a:pPr algn="ctr"/>
                      <a:r>
                        <a:rPr lang="en-GB" sz="900" i="0" kern="1200" dirty="0">
                          <a:solidFill>
                            <a:schemeClr val="tx1"/>
                          </a:solidFill>
                          <a:effectLst/>
                          <a:latin typeface="+mn-lt"/>
                          <a:ea typeface="+mn-ea"/>
                          <a:cs typeface="+mn-cs"/>
                        </a:rPr>
                        <a:t>I am caring</a:t>
                      </a:r>
                    </a:p>
                    <a:p>
                      <a:pPr algn="ctr"/>
                      <a:r>
                        <a:rPr lang="en-GB" sz="900" i="0" kern="1200" dirty="0">
                          <a:solidFill>
                            <a:schemeClr val="tx1"/>
                          </a:solidFill>
                          <a:effectLst/>
                          <a:latin typeface="+mn-lt"/>
                          <a:ea typeface="+mn-ea"/>
                          <a:cs typeface="+mn-cs"/>
                        </a:rPr>
                        <a:t>Kind and caring</a:t>
                      </a:r>
                    </a:p>
                    <a:p>
                      <a:pPr algn="ctr"/>
                      <a:r>
                        <a:rPr lang="en-GB" sz="900" i="1" kern="1200" dirty="0">
                          <a:solidFill>
                            <a:schemeClr val="dk1"/>
                          </a:solidFill>
                          <a:effectLst/>
                          <a:latin typeface="+mn-lt"/>
                          <a:ea typeface="+mn-ea"/>
                          <a:cs typeface="+mn-cs"/>
                        </a:rPr>
                        <a:t> </a:t>
                      </a:r>
                      <a:endParaRPr lang="en-GB" sz="900" kern="1200" dirty="0">
                        <a:solidFill>
                          <a:schemeClr val="dk1"/>
                        </a:solidFill>
                        <a:effectLst/>
                        <a:latin typeface="+mn-lt"/>
                        <a:ea typeface="+mn-ea"/>
                        <a:cs typeface="+mn-cs"/>
                      </a:endParaRPr>
                    </a:p>
                    <a:p>
                      <a:pPr algn="ctr"/>
                      <a:r>
                        <a:rPr lang="en-GB" sz="900" kern="1200" dirty="0">
                          <a:solidFill>
                            <a:schemeClr val="dk1"/>
                          </a:solidFill>
                          <a:effectLst/>
                          <a:latin typeface="+mn-lt"/>
                          <a:ea typeface="+mn-ea"/>
                          <a:cs typeface="+mn-cs"/>
                        </a:rPr>
                        <a:t>I know what it means to be respectful and to be treated with respect </a:t>
                      </a:r>
                    </a:p>
                    <a:p>
                      <a:pPr algn="ctr"/>
                      <a:r>
                        <a:rPr lang="en-GB" sz="900" b="0" dirty="0">
                          <a:solidFill>
                            <a:schemeClr val="tx1"/>
                          </a:solidFill>
                          <a:latin typeface="+mn-lt"/>
                          <a:cs typeface="Amatic SC" panose="00000500000000000000" pitchFamily="2" charset="-79"/>
                        </a:rPr>
                        <a:t>Independence: putting own socks and shoes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6E5FB"/>
                    </a:solidFill>
                  </a:tcPr>
                </a:tc>
                <a:tc>
                  <a:txBody>
                    <a:bodyPr/>
                    <a:lstStyle/>
                    <a:p>
                      <a:pPr algn="ctr"/>
                      <a:r>
                        <a:rPr lang="en-GB" sz="1100" b="1" i="1" u="sng" kern="1200" dirty="0">
                          <a:solidFill>
                            <a:srgbClr val="00B0F0"/>
                          </a:solidFill>
                          <a:effectLst/>
                          <a:latin typeface="+mn-lt"/>
                          <a:ea typeface="+mn-ea"/>
                          <a:cs typeface="+mn-cs"/>
                        </a:rPr>
                        <a:t> </a:t>
                      </a:r>
                      <a:r>
                        <a:rPr lang="en-GB" sz="1100" b="1" i="0" u="sng" kern="1200" dirty="0">
                          <a:solidFill>
                            <a:schemeClr val="tx1"/>
                          </a:solidFill>
                          <a:effectLst/>
                          <a:latin typeface="+mn-lt"/>
                          <a:ea typeface="+mn-ea"/>
                          <a:cs typeface="+mn-cs"/>
                        </a:rPr>
                        <a:t>Keeping myself safe </a:t>
                      </a:r>
                      <a:endParaRPr lang="en-GB" sz="1100" b="1" i="0" kern="1200" dirty="0">
                        <a:solidFill>
                          <a:schemeClr val="tx1"/>
                        </a:solidFill>
                        <a:effectLst/>
                        <a:latin typeface="+mn-lt"/>
                        <a:ea typeface="+mn-ea"/>
                        <a:cs typeface="+mn-cs"/>
                      </a:endParaRPr>
                    </a:p>
                    <a:p>
                      <a:pPr algn="ctr"/>
                      <a:r>
                        <a:rPr lang="en-GB" sz="900" i="0" kern="1200" dirty="0">
                          <a:solidFill>
                            <a:schemeClr val="tx1"/>
                          </a:solidFill>
                          <a:effectLst/>
                          <a:latin typeface="+mn-lt"/>
                          <a:ea typeface="+mn-ea"/>
                          <a:cs typeface="+mn-cs"/>
                        </a:rPr>
                        <a:t>What’s safe to go in my body?</a:t>
                      </a:r>
                    </a:p>
                    <a:p>
                      <a:pPr algn="ctr"/>
                      <a:r>
                        <a:rPr lang="en-GB" sz="900" i="0" kern="1200" dirty="0">
                          <a:solidFill>
                            <a:schemeClr val="tx1"/>
                          </a:solidFill>
                          <a:effectLst/>
                          <a:latin typeface="+mn-lt"/>
                          <a:ea typeface="+mn-ea"/>
                          <a:cs typeface="+mn-cs"/>
                        </a:rPr>
                        <a:t>Keeping myself safe</a:t>
                      </a:r>
                    </a:p>
                    <a:p>
                      <a:pPr algn="ctr"/>
                      <a:r>
                        <a:rPr lang="en-GB" sz="900" i="0" kern="1200" dirty="0">
                          <a:solidFill>
                            <a:schemeClr val="tx1"/>
                          </a:solidFill>
                          <a:effectLst/>
                          <a:latin typeface="+mn-lt"/>
                          <a:ea typeface="+mn-ea"/>
                          <a:cs typeface="+mn-cs"/>
                        </a:rPr>
                        <a:t>Safe indoors and outdoors</a:t>
                      </a:r>
                    </a:p>
                    <a:p>
                      <a:pPr algn="ctr"/>
                      <a:r>
                        <a:rPr lang="en-GB" sz="900" i="0" kern="1200" dirty="0">
                          <a:solidFill>
                            <a:schemeClr val="tx1"/>
                          </a:solidFill>
                          <a:effectLst/>
                          <a:latin typeface="+mn-lt"/>
                          <a:ea typeface="+mn-ea"/>
                          <a:cs typeface="+mn-cs"/>
                        </a:rPr>
                        <a:t>Listening to my feelings</a:t>
                      </a:r>
                    </a:p>
                    <a:p>
                      <a:pPr algn="ctr"/>
                      <a:r>
                        <a:rPr lang="en-GB" sz="900" i="0" kern="1200" dirty="0">
                          <a:solidFill>
                            <a:schemeClr val="tx1"/>
                          </a:solidFill>
                          <a:effectLst/>
                          <a:latin typeface="+mn-lt"/>
                          <a:ea typeface="+mn-ea"/>
                          <a:cs typeface="+mn-cs"/>
                        </a:rPr>
                        <a:t>Keeping safe online </a:t>
                      </a:r>
                    </a:p>
                    <a:p>
                      <a:pPr algn="ctr"/>
                      <a:r>
                        <a:rPr lang="en-GB" sz="900" i="0" kern="1200" dirty="0">
                          <a:solidFill>
                            <a:schemeClr val="tx1"/>
                          </a:solidFill>
                          <a:effectLst/>
                          <a:latin typeface="+mn-lt"/>
                          <a:ea typeface="+mn-ea"/>
                          <a:cs typeface="+mn-cs"/>
                        </a:rPr>
                        <a:t>People who help to keep me safe </a:t>
                      </a:r>
                    </a:p>
                    <a:p>
                      <a:r>
                        <a:rPr lang="en-GB" sz="900" i="1" kern="1200" dirty="0">
                          <a:solidFill>
                            <a:schemeClr val="dk1"/>
                          </a:solidFill>
                          <a:effectLst/>
                          <a:latin typeface="+mn-lt"/>
                          <a:ea typeface="+mn-ea"/>
                          <a:cs typeface="+mn-cs"/>
                        </a:rPr>
                        <a:t> </a:t>
                      </a:r>
                      <a:endParaRPr lang="en-GB" sz="900" kern="1200" dirty="0">
                        <a:solidFill>
                          <a:schemeClr val="dk1"/>
                        </a:solidFill>
                        <a:effectLst/>
                        <a:latin typeface="+mn-lt"/>
                        <a:ea typeface="+mn-ea"/>
                        <a:cs typeface="+mn-cs"/>
                      </a:endParaRPr>
                    </a:p>
                    <a:p>
                      <a:pPr algn="ctr"/>
                      <a:r>
                        <a:rPr lang="en-GB" sz="900" kern="1200" dirty="0">
                          <a:solidFill>
                            <a:schemeClr val="dk1"/>
                          </a:solidFill>
                          <a:effectLst/>
                          <a:latin typeface="+mn-lt"/>
                          <a:ea typeface="+mn-ea"/>
                          <a:cs typeface="+mn-cs"/>
                        </a:rPr>
                        <a:t>SMART rules</a:t>
                      </a:r>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a:txBody>
                    <a:bodyPr/>
                    <a:lstStyle/>
                    <a:p>
                      <a:pPr algn="ctr">
                        <a:lnSpc>
                          <a:spcPct val="115000"/>
                        </a:lnSpc>
                        <a:spcAft>
                          <a:spcPts val="0"/>
                        </a:spcAft>
                      </a:pPr>
                      <a:r>
                        <a:rPr lang="en-GB" sz="1100" b="1" u="sng" dirty="0">
                          <a:solidFill>
                            <a:srgbClr val="00B0F0"/>
                          </a:solidFill>
                          <a:effectLst/>
                          <a:latin typeface="Calibri" panose="020F0502020204030204" pitchFamily="34" charset="0"/>
                          <a:ea typeface="Calibri" panose="020F0502020204030204" pitchFamily="34" charset="0"/>
                          <a:cs typeface="Calibri" panose="020F0502020204030204" pitchFamily="34" charset="0"/>
                        </a:rPr>
                        <a:t> </a:t>
                      </a:r>
                      <a:r>
                        <a:rPr lang="en-GB" sz="1100" b="1" u="sng" dirty="0">
                          <a:solidFill>
                            <a:schemeClr val="tx1"/>
                          </a:solidFill>
                          <a:effectLst/>
                          <a:latin typeface="Calibri" panose="020F0502020204030204" pitchFamily="34" charset="0"/>
                          <a:ea typeface="Calibri" panose="020F0502020204030204" pitchFamily="34" charset="0"/>
                          <a:cs typeface="Calibri" panose="020F0502020204030204" pitchFamily="34" charset="0"/>
                        </a:rPr>
                        <a:t>Rights and responsibilities</a:t>
                      </a:r>
                      <a:endParaRPr lang="en-GB" sz="11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algn="ctr">
                        <a:lnSpc>
                          <a:spcPct val="115000"/>
                        </a:lnSpc>
                        <a:spcAft>
                          <a:spcPts val="0"/>
                        </a:spcAft>
                      </a:pPr>
                      <a:r>
                        <a:rPr lang="en-GB" sz="900"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Looking after my special people: I know that caring relationships are at the heart of happy families </a:t>
                      </a:r>
                    </a:p>
                    <a:p>
                      <a:pPr algn="ctr">
                        <a:lnSpc>
                          <a:spcPct val="115000"/>
                        </a:lnSpc>
                        <a:spcAft>
                          <a:spcPts val="0"/>
                        </a:spcAft>
                      </a:pPr>
                      <a:r>
                        <a:rPr lang="en-GB" sz="900"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Looking after my friends: I know what makes a good friend </a:t>
                      </a:r>
                    </a:p>
                    <a:p>
                      <a:pPr algn="ctr">
                        <a:lnSpc>
                          <a:spcPct val="115000"/>
                        </a:lnSpc>
                        <a:spcAft>
                          <a:spcPts val="0"/>
                        </a:spcAft>
                      </a:pPr>
                      <a:r>
                        <a:rPr lang="en-GB" sz="900"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Being helpful at home and caring for our classroom</a:t>
                      </a:r>
                    </a:p>
                    <a:p>
                      <a:pPr algn="ctr">
                        <a:lnSpc>
                          <a:spcPct val="115000"/>
                        </a:lnSpc>
                        <a:spcAft>
                          <a:spcPts val="0"/>
                        </a:spcAft>
                      </a:pPr>
                      <a:r>
                        <a:rPr lang="en-GB" sz="900"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Caring for our world </a:t>
                      </a:r>
                    </a:p>
                    <a:p>
                      <a:pPr algn="ctr">
                        <a:lnSpc>
                          <a:spcPct val="115000"/>
                        </a:lnSpc>
                        <a:spcAft>
                          <a:spcPts val="0"/>
                        </a:spcAft>
                      </a:pPr>
                      <a:endParaRPr lang="en-GB" sz="900" i="0" dirty="0">
                        <a:solidFill>
                          <a:srgbClr val="00B0F0"/>
                        </a:solidFill>
                        <a:effectLst/>
                        <a:latin typeface="Calibri" panose="020F0502020204030204" pitchFamily="34" charset="0"/>
                        <a:ea typeface="Calibri" panose="020F0502020204030204" pitchFamily="34" charset="0"/>
                        <a:cs typeface="Calibri" panose="020F0502020204030204" pitchFamily="34" charset="0"/>
                      </a:endParaRPr>
                    </a:p>
                    <a:p>
                      <a:pPr algn="ctr">
                        <a:lnSpc>
                          <a:spcPct val="115000"/>
                        </a:lnSpc>
                        <a:spcAft>
                          <a:spcPts val="0"/>
                        </a:spcAft>
                      </a:pPr>
                      <a:endParaRPr lang="en-GB" sz="900" dirty="0">
                        <a:effectLst/>
                        <a:latin typeface="Calibri" panose="020F0502020204030204" pitchFamily="34" charset="0"/>
                        <a:ea typeface="Calibri" panose="020F0502020204030204" pitchFamily="34" charset="0"/>
                        <a:cs typeface="Calibri" panose="020F0502020204030204" pitchFamily="34" charset="0"/>
                      </a:endParaRPr>
                    </a:p>
                    <a:p>
                      <a:pPr algn="ctr">
                        <a:lnSpc>
                          <a:spcPct val="115000"/>
                        </a:lnSpc>
                        <a:spcAft>
                          <a:spcPts val="0"/>
                        </a:spcAft>
                      </a:pPr>
                      <a:r>
                        <a:rPr lang="en-GB" sz="900" dirty="0">
                          <a:effectLst/>
                          <a:latin typeface="Calibri" panose="020F0502020204030204" pitchFamily="34" charset="0"/>
                          <a:ea typeface="Calibri" panose="020F0502020204030204" pitchFamily="34" charset="0"/>
                          <a:cs typeface="Calibri" panose="020F0502020204030204" pitchFamily="34" charset="0"/>
                        </a:rPr>
                        <a:t>Healthy eating: Fruit kebabs/making a fruit smoothie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b="1" u="sng" dirty="0">
                          <a:solidFill>
                            <a:srgbClr val="00B0F0"/>
                          </a:solidFill>
                          <a:effectLst/>
                          <a:latin typeface="Calibri" panose="020F0502020204030204" pitchFamily="34" charset="0"/>
                          <a:ea typeface="Calibri" panose="020F0502020204030204" pitchFamily="34" charset="0"/>
                          <a:cs typeface="Calibri" panose="020F0502020204030204" pitchFamily="34" charset="0"/>
                        </a:rPr>
                        <a:t> </a:t>
                      </a:r>
                      <a:r>
                        <a:rPr lang="en-GB" sz="1100" b="1" u="sng" dirty="0">
                          <a:solidFill>
                            <a:schemeClr val="tx1"/>
                          </a:solidFill>
                          <a:effectLst/>
                          <a:latin typeface="Calibri" panose="020F0502020204030204" pitchFamily="34" charset="0"/>
                          <a:ea typeface="Calibri" panose="020F0502020204030204" pitchFamily="34" charset="0"/>
                          <a:cs typeface="Calibri" panose="020F0502020204030204" pitchFamily="34" charset="0"/>
                        </a:rPr>
                        <a:t>Being my best</a:t>
                      </a:r>
                      <a:endParaRPr lang="en-GB" sz="11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algn="ctr"/>
                      <a:r>
                        <a:rPr lang="en-US" sz="900" b="0" dirty="0">
                          <a:solidFill>
                            <a:schemeClr val="tx1"/>
                          </a:solidFill>
                        </a:rPr>
                        <a:t>Bouncing</a:t>
                      </a:r>
                      <a:r>
                        <a:rPr lang="en-US" sz="900" b="0" baseline="0" dirty="0">
                          <a:solidFill>
                            <a:schemeClr val="tx1"/>
                          </a:solidFill>
                        </a:rPr>
                        <a:t> back when things go wring: resilience</a:t>
                      </a:r>
                    </a:p>
                    <a:p>
                      <a:pPr algn="ctr"/>
                      <a:r>
                        <a:rPr lang="en-US" sz="900" b="0" baseline="0" dirty="0">
                          <a:solidFill>
                            <a:schemeClr val="tx1"/>
                          </a:solidFill>
                        </a:rPr>
                        <a:t>Yes I can: confidence and resilience</a:t>
                      </a:r>
                    </a:p>
                    <a:p>
                      <a:pPr algn="ctr"/>
                      <a:r>
                        <a:rPr lang="en-US" sz="900" b="0" baseline="0" dirty="0">
                          <a:solidFill>
                            <a:schemeClr val="tx1"/>
                          </a:solidFill>
                        </a:rPr>
                        <a:t>Healthy eating (2 weeks)</a:t>
                      </a:r>
                    </a:p>
                    <a:p>
                      <a:pPr algn="ctr"/>
                      <a:r>
                        <a:rPr lang="en-US" sz="900" b="0" baseline="0" dirty="0">
                          <a:solidFill>
                            <a:schemeClr val="tx1"/>
                          </a:solidFill>
                        </a:rPr>
                        <a:t>Move your body</a:t>
                      </a:r>
                    </a:p>
                    <a:p>
                      <a:pPr algn="ctr"/>
                      <a:r>
                        <a:rPr lang="en-US" sz="900" b="0" baseline="0" dirty="0">
                          <a:solidFill>
                            <a:schemeClr val="tx1"/>
                          </a:solidFill>
                        </a:rPr>
                        <a:t>A good nights sleep</a:t>
                      </a:r>
                    </a:p>
                    <a:p>
                      <a:pPr algn="ctr"/>
                      <a:endParaRPr lang="en-US" sz="900" b="0" dirty="0">
                        <a:solidFill>
                          <a:srgbClr val="00B0F0"/>
                        </a:solidFill>
                      </a:endParaRPr>
                    </a:p>
                    <a:p>
                      <a:pPr algn="ctr"/>
                      <a:r>
                        <a:rPr lang="en-US" sz="900" b="0" dirty="0">
                          <a:solidFill>
                            <a:schemeClr val="tx1"/>
                          </a:solidFill>
                        </a:rPr>
                        <a:t>Importance</a:t>
                      </a:r>
                      <a:r>
                        <a:rPr lang="en-US" sz="900" b="0" baseline="0" dirty="0">
                          <a:solidFill>
                            <a:schemeClr val="tx1"/>
                          </a:solidFill>
                        </a:rPr>
                        <a:t> of exercise </a:t>
                      </a:r>
                      <a:endParaRPr lang="en-US" sz="900" b="0" dirty="0">
                        <a:solidFill>
                          <a:schemeClr val="tx1"/>
                        </a:solidFill>
                      </a:endParaRPr>
                    </a:p>
                    <a:p>
                      <a:pPr algn="ctr"/>
                      <a:r>
                        <a:rPr lang="en-US" sz="900" b="0" dirty="0">
                          <a:solidFill>
                            <a:schemeClr val="tx1"/>
                          </a:solidFill>
                        </a:rPr>
                        <a:t>Being kind to living creatures</a:t>
                      </a:r>
                    </a:p>
                    <a:p>
                      <a:pPr algn="ctr"/>
                      <a:r>
                        <a:rPr lang="en-US" sz="900" b="0" dirty="0">
                          <a:solidFill>
                            <a:schemeClr val="tx1"/>
                          </a:solidFill>
                        </a:rPr>
                        <a:t>Taking care of animals (frogs/butterflies)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b="1" u="sng"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Growing</a:t>
                      </a:r>
                      <a:r>
                        <a:rPr lang="en-GB" sz="1100" b="1" u="sng" baseline="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and changing</a:t>
                      </a:r>
                      <a:endParaRPr lang="en-GB" sz="1100" b="1"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algn="ctr"/>
                      <a:r>
                        <a:rPr lang="en-GB" sz="900" b="1" dirty="0">
                          <a:solidFill>
                            <a:schemeClr val="tx1"/>
                          </a:solidFill>
                        </a:rPr>
                        <a:t>Seasons</a:t>
                      </a:r>
                    </a:p>
                    <a:p>
                      <a:pPr algn="ctr"/>
                      <a:r>
                        <a:rPr lang="en-GB" sz="900" b="1" dirty="0">
                          <a:solidFill>
                            <a:schemeClr val="tx1"/>
                          </a:solidFill>
                        </a:rPr>
                        <a:t>Life stages, plants, animals, humans</a:t>
                      </a:r>
                    </a:p>
                    <a:p>
                      <a:pPr algn="ctr"/>
                      <a:r>
                        <a:rPr lang="en-GB" sz="900" b="1" dirty="0">
                          <a:solidFill>
                            <a:schemeClr val="tx1"/>
                          </a:solidFill>
                        </a:rPr>
                        <a:t>Life</a:t>
                      </a:r>
                      <a:r>
                        <a:rPr lang="en-GB" sz="900" b="1" baseline="0" dirty="0">
                          <a:solidFill>
                            <a:schemeClr val="tx1"/>
                          </a:solidFill>
                        </a:rPr>
                        <a:t> stages, human life stage, who will I be?</a:t>
                      </a:r>
                    </a:p>
                    <a:p>
                      <a:pPr algn="ctr"/>
                      <a:r>
                        <a:rPr lang="en-GB" sz="900" b="1" baseline="0" dirty="0">
                          <a:solidFill>
                            <a:schemeClr val="tx1"/>
                          </a:solidFill>
                        </a:rPr>
                        <a:t>Where do babies come from?</a:t>
                      </a:r>
                    </a:p>
                    <a:p>
                      <a:pPr algn="ctr"/>
                      <a:r>
                        <a:rPr lang="en-GB" sz="900" b="1" baseline="0" dirty="0">
                          <a:solidFill>
                            <a:schemeClr val="tx1"/>
                          </a:solidFill>
                        </a:rPr>
                        <a:t>Getting bigger</a:t>
                      </a:r>
                    </a:p>
                    <a:p>
                      <a:pPr algn="ctr"/>
                      <a:r>
                        <a:rPr lang="en-GB" sz="900" b="1" baseline="0" dirty="0">
                          <a:solidFill>
                            <a:schemeClr val="tx1"/>
                          </a:solidFill>
                        </a:rPr>
                        <a:t>Me and my body, girls and boys</a:t>
                      </a:r>
                    </a:p>
                    <a:p>
                      <a:pPr algn="ctr"/>
                      <a:endParaRPr lang="en-GB" sz="900" baseline="0" dirty="0">
                        <a:solidFill>
                          <a:srgbClr val="00B0F0"/>
                        </a:solidFill>
                      </a:endParaRPr>
                    </a:p>
                    <a:p>
                      <a:pPr algn="ctr"/>
                      <a:r>
                        <a:rPr lang="en-GB" sz="900" baseline="0" dirty="0">
                          <a:solidFill>
                            <a:schemeClr val="tx1"/>
                          </a:solidFill>
                        </a:rPr>
                        <a:t>Transition into Year 1</a:t>
                      </a:r>
                    </a:p>
                    <a:p>
                      <a:pPr algn="ctr"/>
                      <a:r>
                        <a:rPr lang="en-GB" sz="900" baseline="0" dirty="0">
                          <a:solidFill>
                            <a:schemeClr val="tx1"/>
                          </a:solidFill>
                        </a:rPr>
                        <a:t>Year 1 readiness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extLst>
                  <a:ext uri="{0D108BD9-81ED-4DB2-BD59-A6C34878D82A}">
                    <a16:rowId xmlns:a16="http://schemas.microsoft.com/office/drawing/2014/main" val="4290435388"/>
                  </a:ext>
                </a:extLst>
              </a:tr>
              <a:tr h="989017">
                <a:tc vMerge="1">
                  <a:txBody>
                    <a:bodyPr/>
                    <a:lstStyle/>
                    <a:p>
                      <a:pPr algn="ctr"/>
                      <a:r>
                        <a:rPr lang="en-US" sz="2400" b="1" dirty="0">
                          <a:latin typeface="Amatic SC" panose="00000500000000000000" pitchFamily="2" charset="-79"/>
                          <a:cs typeface="Amatic SC" panose="00000500000000000000" pitchFamily="2" charset="-79"/>
                        </a:rPr>
                        <a:t>Self -  Regulation</a:t>
                      </a:r>
                    </a:p>
                    <a:p>
                      <a:pPr algn="ctr"/>
                      <a:r>
                        <a:rPr lang="en-US" sz="1800" b="1" dirty="0">
                          <a:latin typeface="Amatic SC" panose="00000500000000000000" pitchFamily="2" charset="-79"/>
                          <a:cs typeface="Amatic SC" panose="00000500000000000000" pitchFamily="2" charset="-79"/>
                        </a:rPr>
                        <a:t>Link to Behaviour for Learning  </a:t>
                      </a:r>
                      <a:endParaRPr lang="en-GB" sz="1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marL="0" indent="0" algn="l">
                        <a:buFont typeface="Wingdings" panose="05000000000000000000" pitchFamily="2" charset="2"/>
                        <a:buNone/>
                      </a:pPr>
                      <a:r>
                        <a:rPr lang="en-US" sz="1200" b="1" dirty="0">
                          <a:solidFill>
                            <a:schemeClr val="tx1"/>
                          </a:solidFill>
                          <a:latin typeface="+mn-lt"/>
                          <a:cs typeface="RM Typerighter old" panose="00000400000000000000" pitchFamily="2" charset="-79"/>
                        </a:rPr>
                        <a:t>Early learning Goals</a:t>
                      </a:r>
                      <a:r>
                        <a:rPr lang="en-US" sz="1050" dirty="0">
                          <a:solidFill>
                            <a:schemeClr val="tx1"/>
                          </a:solidFill>
                          <a:latin typeface="+mn-lt"/>
                          <a:cs typeface="RM Typerighter old" panose="00000400000000000000" pitchFamily="2" charset="-79"/>
                        </a:rPr>
                        <a:t>:</a:t>
                      </a:r>
                      <a:r>
                        <a:rPr lang="en-US" sz="1050" baseline="0" dirty="0">
                          <a:solidFill>
                            <a:schemeClr val="tx1"/>
                          </a:solidFill>
                          <a:latin typeface="+mn-lt"/>
                          <a:cs typeface="RM Typerighter old" panose="00000400000000000000" pitchFamily="2" charset="-79"/>
                        </a:rPr>
                        <a:t> </a:t>
                      </a:r>
                      <a:r>
                        <a:rPr lang="en-US" sz="1050" dirty="0">
                          <a:solidFill>
                            <a:schemeClr val="tx1"/>
                          </a:solidFill>
                          <a:latin typeface="+mn-lt"/>
                          <a:cs typeface="RM Typerighter old" panose="00000400000000000000" pitchFamily="2" charset="-79"/>
                        </a:rPr>
                        <a:t>Show an understanding of their own feelings and those of others, and begin to </a:t>
                      </a:r>
                      <a:r>
                        <a:rPr lang="en-US" sz="1050" b="1" dirty="0">
                          <a:solidFill>
                            <a:schemeClr val="tx1"/>
                          </a:solidFill>
                          <a:latin typeface="+mn-lt"/>
                          <a:cs typeface="RM Typerighter old" panose="00000400000000000000" pitchFamily="2" charset="-79"/>
                        </a:rPr>
                        <a:t>regulate their behaviour accordingly</a:t>
                      </a:r>
                      <a:r>
                        <a:rPr lang="en-US" sz="1050" dirty="0">
                          <a:solidFill>
                            <a:schemeClr val="tx1"/>
                          </a:solidFill>
                          <a:latin typeface="+mn-lt"/>
                          <a:cs typeface="RM Typerighter old" panose="00000400000000000000" pitchFamily="2" charset="-79"/>
                        </a:rPr>
                        <a:t>. Set and work towards simple goals, being able to wait for what they want and </a:t>
                      </a:r>
                      <a:r>
                        <a:rPr lang="en-US" sz="1050" b="1" dirty="0">
                          <a:solidFill>
                            <a:schemeClr val="tx1"/>
                          </a:solidFill>
                          <a:latin typeface="+mn-lt"/>
                          <a:cs typeface="RM Typerighter old" panose="00000400000000000000" pitchFamily="2" charset="-79"/>
                        </a:rPr>
                        <a:t>control their immediate impulses when appropriate</a:t>
                      </a:r>
                      <a:r>
                        <a:rPr lang="en-US" sz="1050" dirty="0">
                          <a:solidFill>
                            <a:schemeClr val="tx1"/>
                          </a:solidFill>
                          <a:latin typeface="+mn-lt"/>
                          <a:cs typeface="RM Typerighter old" panose="00000400000000000000" pitchFamily="2" charset="-79"/>
                        </a:rPr>
                        <a:t>. Give </a:t>
                      </a:r>
                      <a:r>
                        <a:rPr lang="en-US" sz="1050" b="1" dirty="0">
                          <a:solidFill>
                            <a:schemeClr val="tx1"/>
                          </a:solidFill>
                          <a:latin typeface="+mn-lt"/>
                          <a:cs typeface="RM Typerighter old" panose="00000400000000000000" pitchFamily="2" charset="-79"/>
                        </a:rPr>
                        <a:t>focused attention to what the teacher says</a:t>
                      </a:r>
                      <a:r>
                        <a:rPr lang="en-US" sz="1050" dirty="0">
                          <a:solidFill>
                            <a:schemeClr val="tx1"/>
                          </a:solidFill>
                          <a:latin typeface="+mn-lt"/>
                          <a:cs typeface="RM Typerighter old" panose="00000400000000000000" pitchFamily="2" charset="-79"/>
                        </a:rPr>
                        <a:t>, responding appropriately even when engaged in activity, and show an ability to follow instructions involving several ideas or actions.</a:t>
                      </a:r>
                    </a:p>
                    <a:p>
                      <a:pPr marL="0" indent="0" algn="l">
                        <a:buFont typeface="Wingdings" panose="05000000000000000000" pitchFamily="2" charset="2"/>
                        <a:buNone/>
                      </a:pPr>
                      <a:r>
                        <a:rPr lang="en-US" sz="1000" b="1" i="0" kern="1200" dirty="0">
                          <a:solidFill>
                            <a:schemeClr val="bg1">
                              <a:lumMod val="50000"/>
                            </a:schemeClr>
                          </a:solidFill>
                          <a:effectLst/>
                          <a:latin typeface="+mn-lt"/>
                          <a:ea typeface="+mn-ea"/>
                          <a:cs typeface="+mn-cs"/>
                        </a:rPr>
                        <a:t>* Controlling own feelings and behaviours </a:t>
                      </a:r>
                      <a:r>
                        <a:rPr lang="en-US" sz="1000" b="1" i="0" kern="1200" baseline="0" dirty="0">
                          <a:solidFill>
                            <a:schemeClr val="bg1">
                              <a:lumMod val="50000"/>
                            </a:schemeClr>
                          </a:solidFill>
                          <a:effectLst/>
                          <a:latin typeface="+mn-lt"/>
                          <a:ea typeface="+mn-ea"/>
                          <a:cs typeface="+mn-cs"/>
                        </a:rPr>
                        <a:t> *</a:t>
                      </a:r>
                      <a:r>
                        <a:rPr lang="en-US" sz="1000" b="1" i="0" kern="1200" dirty="0">
                          <a:solidFill>
                            <a:schemeClr val="bg1">
                              <a:lumMod val="50000"/>
                            </a:schemeClr>
                          </a:solidFill>
                          <a:effectLst/>
                          <a:latin typeface="+mn-lt"/>
                          <a:ea typeface="+mn-ea"/>
                          <a:cs typeface="+mn-cs"/>
                        </a:rPr>
                        <a:t>Applying personalised strategies to return to a state of calm  *Being able to curb impulsive behaviours *Being able to concentrate on a task</a:t>
                      </a:r>
                    </a:p>
                    <a:p>
                      <a:pPr marL="0" indent="0" algn="l">
                        <a:buFont typeface="Wingdings" panose="05000000000000000000" pitchFamily="2" charset="2"/>
                        <a:buNone/>
                      </a:pPr>
                      <a:r>
                        <a:rPr lang="en-US" sz="1000" b="1" i="0" kern="1200" dirty="0">
                          <a:solidFill>
                            <a:schemeClr val="bg1">
                              <a:lumMod val="50000"/>
                            </a:schemeClr>
                          </a:solidFill>
                          <a:effectLst/>
                          <a:latin typeface="+mn-lt"/>
                          <a:ea typeface="+mn-ea"/>
                          <a:cs typeface="+mn-cs"/>
                        </a:rPr>
                        <a:t>*Being able to ignore distractions  *Behaving in ways that are pro-social *Planning *Thinking before acting *Delaying gratification * Persisting in the face of difficulty.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dirty="0">
                        <a:latin typeface="Amatic SC" panose="00000500000000000000" pitchFamily="2" charset="-79"/>
                        <a:cs typeface="Amatic SC" panose="00000500000000000000" pitchFamily="2" charset="-79"/>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bl>
          </a:graphicData>
        </a:graphic>
      </p:graphicFrame>
      <p:pic>
        <p:nvPicPr>
          <p:cNvPr id="6" name="Picture 5"/>
          <p:cNvPicPr>
            <a:picLocks noChangeAspect="1"/>
          </p:cNvPicPr>
          <p:nvPr/>
        </p:nvPicPr>
        <p:blipFill>
          <a:blip r:embed="rId3"/>
          <a:stretch>
            <a:fillRect/>
          </a:stretch>
        </p:blipFill>
        <p:spPr>
          <a:xfrm>
            <a:off x="366318" y="165875"/>
            <a:ext cx="1133662" cy="709013"/>
          </a:xfrm>
          <a:prstGeom prst="rect">
            <a:avLst/>
          </a:prstGeom>
        </p:spPr>
      </p:pic>
      <p:pic>
        <p:nvPicPr>
          <p:cNvPr id="7" name="Picture 6">
            <a:extLst>
              <a:ext uri="{FF2B5EF4-FFF2-40B4-BE49-F238E27FC236}">
                <a16:creationId xmlns:a16="http://schemas.microsoft.com/office/drawing/2014/main" id="{EF3DC3A4-3166-457B-B4C0-9BDF106004D2}"/>
              </a:ext>
            </a:extLst>
          </p:cNvPr>
          <p:cNvPicPr>
            <a:picLocks noChangeAspect="1"/>
          </p:cNvPicPr>
          <p:nvPr/>
        </p:nvPicPr>
        <p:blipFill>
          <a:blip r:embed="rId4"/>
          <a:stretch>
            <a:fillRect/>
          </a:stretch>
        </p:blipFill>
        <p:spPr>
          <a:xfrm>
            <a:off x="390938" y="226793"/>
            <a:ext cx="1327018" cy="587176"/>
          </a:xfrm>
          <a:prstGeom prst="rect">
            <a:avLst/>
          </a:prstGeom>
        </p:spPr>
      </p:pic>
    </p:spTree>
    <p:extLst>
      <p:ext uri="{BB962C8B-B14F-4D97-AF65-F5344CB8AC3E}">
        <p14:creationId xmlns:p14="http://schemas.microsoft.com/office/powerpoint/2010/main" val="14408189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82496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400" dirty="0">
                <a:latin typeface="Amatic SC" panose="00000500000000000000" pitchFamily="2" charset="-79"/>
                <a:cs typeface="Amatic SC" panose="00000500000000000000" pitchFamily="2" charset="-79"/>
              </a:rPr>
              <a:t>Foundation stage Long Term Plan 26-27</a:t>
            </a:r>
            <a:endParaRPr lang="en-GB" sz="24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731351550"/>
              </p:ext>
            </p:extLst>
          </p:nvPr>
        </p:nvGraphicFramePr>
        <p:xfrm>
          <a:off x="472644" y="500600"/>
          <a:ext cx="11459371" cy="6212038"/>
        </p:xfrm>
        <a:graphic>
          <a:graphicData uri="http://schemas.openxmlformats.org/drawingml/2006/table">
            <a:tbl>
              <a:tblPr firstRow="1" bandRow="1">
                <a:tableStyleId>{5C22544A-7EE6-4342-B048-85BDC9FD1C3A}</a:tableStyleId>
              </a:tblPr>
              <a:tblGrid>
                <a:gridCol w="1579440">
                  <a:extLst>
                    <a:ext uri="{9D8B030D-6E8A-4147-A177-3AD203B41FA5}">
                      <a16:colId xmlns:a16="http://schemas.microsoft.com/office/drawing/2014/main" val="385991600"/>
                    </a:ext>
                  </a:extLst>
                </a:gridCol>
                <a:gridCol w="1694666">
                  <a:extLst>
                    <a:ext uri="{9D8B030D-6E8A-4147-A177-3AD203B41FA5}">
                      <a16:colId xmlns:a16="http://schemas.microsoft.com/office/drawing/2014/main" val="2865123548"/>
                    </a:ext>
                  </a:extLst>
                </a:gridCol>
                <a:gridCol w="1637053">
                  <a:extLst>
                    <a:ext uri="{9D8B030D-6E8A-4147-A177-3AD203B41FA5}">
                      <a16:colId xmlns:a16="http://schemas.microsoft.com/office/drawing/2014/main" val="872926247"/>
                    </a:ext>
                  </a:extLst>
                </a:gridCol>
                <a:gridCol w="1637053">
                  <a:extLst>
                    <a:ext uri="{9D8B030D-6E8A-4147-A177-3AD203B41FA5}">
                      <a16:colId xmlns:a16="http://schemas.microsoft.com/office/drawing/2014/main" val="1315738151"/>
                    </a:ext>
                  </a:extLst>
                </a:gridCol>
                <a:gridCol w="1637053">
                  <a:extLst>
                    <a:ext uri="{9D8B030D-6E8A-4147-A177-3AD203B41FA5}">
                      <a16:colId xmlns:a16="http://schemas.microsoft.com/office/drawing/2014/main" val="2709165749"/>
                    </a:ext>
                  </a:extLst>
                </a:gridCol>
                <a:gridCol w="1637053">
                  <a:extLst>
                    <a:ext uri="{9D8B030D-6E8A-4147-A177-3AD203B41FA5}">
                      <a16:colId xmlns:a16="http://schemas.microsoft.com/office/drawing/2014/main" val="2335150482"/>
                    </a:ext>
                  </a:extLst>
                </a:gridCol>
                <a:gridCol w="1637053">
                  <a:extLst>
                    <a:ext uri="{9D8B030D-6E8A-4147-A177-3AD203B41FA5}">
                      <a16:colId xmlns:a16="http://schemas.microsoft.com/office/drawing/2014/main" val="4046203905"/>
                    </a:ext>
                  </a:extLst>
                </a:gridCol>
              </a:tblGrid>
              <a:tr h="431409">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Autumn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solidFill>
                            <a:schemeClr val="bg1">
                              <a:lumMod val="50000"/>
                            </a:schemeClr>
                          </a:solidFill>
                          <a:latin typeface="Amatic SC" panose="00000500000000000000" pitchFamily="2" charset="-79"/>
                          <a:cs typeface="Amatic SC" panose="00000500000000000000" pitchFamily="2" charset="-79"/>
                        </a:rPr>
                        <a:t>Autumn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Spring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Spring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Summer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Summer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9541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a:latin typeface="Amatic SC" panose="00000500000000000000" pitchFamily="2" charset="-79"/>
                          <a:cs typeface="Amatic SC" panose="00000500000000000000" pitchFamily="2" charset="-79"/>
                        </a:rPr>
                        <a:t>celebrations!</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Space</a:t>
                      </a:r>
                      <a:r>
                        <a:rPr lang="en-US" sz="2000" baseline="0" dirty="0">
                          <a:latin typeface="Amatic SC" panose="00000500000000000000" pitchFamily="2" charset="-79"/>
                          <a:cs typeface="Amatic SC" panose="00000500000000000000" pitchFamily="2" charset="-79"/>
                        </a:rPr>
                        <a:t> explorers</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aseline="0" dirty="0">
                          <a:latin typeface="Amatic SC" panose="00000500000000000000" pitchFamily="2" charset="-79"/>
                          <a:cs typeface="Amatic SC" panose="00000500000000000000" pitchFamily="2" charset="-79"/>
                        </a:rPr>
                        <a:t>The enchanted woodland</a:t>
                      </a:r>
                      <a:r>
                        <a:rPr lang="en-US" sz="2000" baseline="0" dirty="0">
                          <a:latin typeface="Amatic SC" panose="00000500000000000000" pitchFamily="2" charset="-79"/>
                          <a:cs typeface="Amatic SC" panose="00000500000000000000" pitchFamily="2" charset="-79"/>
                        </a:rPr>
                        <a:t>!</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Amazing</a:t>
                      </a:r>
                      <a:r>
                        <a:rPr lang="en-US" sz="2000" baseline="0" dirty="0">
                          <a:latin typeface="Amatic SC" panose="00000500000000000000" pitchFamily="2" charset="-79"/>
                          <a:cs typeface="Amatic SC" panose="00000500000000000000" pitchFamily="2" charset="-79"/>
                        </a:rPr>
                        <a:t> animals</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a:t>
                      </a:r>
                      <a:r>
                        <a:rPr lang="en-US" sz="2000" baseline="0" dirty="0">
                          <a:latin typeface="Amatic SC" panose="00000500000000000000" pitchFamily="2" charset="-79"/>
                          <a:cs typeface="Amatic SC" panose="00000500000000000000" pitchFamily="2" charset="-79"/>
                        </a:rPr>
                        <a:t> the sea</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023221">
                <a:tc rowSpan="4">
                  <a:txBody>
                    <a:bodyPr/>
                    <a:lstStyle/>
                    <a:p>
                      <a:pPr algn="ctr"/>
                      <a:r>
                        <a:rPr lang="en-US" sz="1600" b="1" dirty="0">
                          <a:latin typeface="Amatic SC" panose="00000500000000000000" pitchFamily="2" charset="-79"/>
                          <a:cs typeface="Amatic SC" panose="00000500000000000000" pitchFamily="2" charset="-79"/>
                        </a:rPr>
                        <a:t>Physical development </a:t>
                      </a: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r>
                        <a:rPr lang="en-US" sz="3200" b="0" dirty="0">
                          <a:latin typeface="Amatic SC" panose="00000500000000000000" pitchFamily="2" charset="-79"/>
                          <a:cs typeface="Amatic SC" panose="00000500000000000000" pitchFamily="2" charset="-79"/>
                        </a:rPr>
                        <a:t>Fine motor </a:t>
                      </a:r>
                    </a:p>
                    <a:p>
                      <a:pPr algn="ctr"/>
                      <a:endParaRPr lang="en-US" sz="700" dirty="0"/>
                    </a:p>
                    <a:p>
                      <a:pPr algn="ctr"/>
                      <a:endParaRPr lang="en-US" sz="8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0" dirty="0">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0" dirty="0">
                          <a:latin typeface="Amatic SC" panose="00000500000000000000" pitchFamily="2" charset="-79"/>
                          <a:cs typeface="Amatic SC" panose="00000500000000000000" pitchFamily="2" charset="-79"/>
                        </a:rPr>
                        <a:t>Gross motor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l"/>
                      <a:r>
                        <a:rPr lang="en-US" sz="900" dirty="0">
                          <a:latin typeface="Century Gothic" panose="020B0502020202020204" pitchFamily="34" charset="0"/>
                        </a:rPr>
                        <a:t>Physical activity is </a:t>
                      </a:r>
                      <a:r>
                        <a:rPr lang="en-US" sz="900" b="1" dirty="0">
                          <a:latin typeface="Century Gothic" panose="020B0502020202020204" pitchFamily="34" charset="0"/>
                        </a:rPr>
                        <a:t>vital</a:t>
                      </a:r>
                      <a:r>
                        <a:rPr lang="en-US" sz="900" dirty="0">
                          <a:latin typeface="Century Gothic" panose="020B0502020202020204" pitchFamily="34" charset="0"/>
                        </a:rPr>
                        <a:t> in children’s all-round development, enabling them to </a:t>
                      </a:r>
                      <a:r>
                        <a:rPr lang="en-US" sz="900" b="1" dirty="0">
                          <a:latin typeface="Century Gothic" panose="020B0502020202020204" pitchFamily="34" charset="0"/>
                        </a:rPr>
                        <a:t>pursue happy, healthy and active lives</a:t>
                      </a:r>
                      <a:r>
                        <a:rPr lang="en-US" sz="900" dirty="0">
                          <a:latin typeface="Century Gothic" panose="020B0502020202020204" pitchFamily="34" charset="0"/>
                        </a:rPr>
                        <a:t>. Gross and fine motor experiences develop incrementally throughout early childhood, starting with </a:t>
                      </a:r>
                      <a:r>
                        <a:rPr lang="en-US" sz="900" b="1" dirty="0">
                          <a:latin typeface="Century Gothic" panose="020B0502020202020204" pitchFamily="34" charset="0"/>
                        </a:rPr>
                        <a:t>sensory explorations </a:t>
                      </a:r>
                      <a:r>
                        <a:rPr lang="en-US" sz="900" dirty="0">
                          <a:latin typeface="Century Gothic" panose="020B0502020202020204" pitchFamily="34" charset="0"/>
                        </a:rPr>
                        <a:t>and the development of a </a:t>
                      </a:r>
                      <a:r>
                        <a:rPr lang="en-US" sz="900" b="1" dirty="0">
                          <a:latin typeface="Century Gothic" panose="020B0502020202020204" pitchFamily="34" charset="0"/>
                        </a:rPr>
                        <a:t>child’s strength, co-ordination and positional awareness </a:t>
                      </a:r>
                      <a:r>
                        <a:rPr lang="en-US" sz="900" dirty="0">
                          <a:latin typeface="Century Gothic" panose="020B0502020202020204" pitchFamily="34" charset="0"/>
                        </a:rPr>
                        <a:t>through tummy time, crawling and play movement with both objects and adults. By creating games and providing opportunities for play both indoors and outdoors, adults can support children to develop their </a:t>
                      </a:r>
                      <a:r>
                        <a:rPr lang="en-US" sz="900" b="1" dirty="0">
                          <a:latin typeface="Century Gothic" panose="020B0502020202020204" pitchFamily="34" charset="0"/>
                        </a:rPr>
                        <a:t>core strength, stability, balance, spatial awareness</a:t>
                      </a:r>
                      <a:r>
                        <a:rPr lang="en-US" sz="900" dirty="0">
                          <a:latin typeface="Century Gothic" panose="020B0502020202020204" pitchFamily="34" charset="0"/>
                        </a:rPr>
                        <a:t>, co-ordination and agility. Gross motor skills provide the foundation for developing healthy bodies and social and emotional well-being. </a:t>
                      </a:r>
                      <a:r>
                        <a:rPr lang="en-US" sz="900" b="1" dirty="0">
                          <a:latin typeface="Century Gothic" panose="020B0502020202020204" pitchFamily="34" charset="0"/>
                        </a:rPr>
                        <a:t>Fine motor control and precision helps with hand-eye co-ordination</a:t>
                      </a:r>
                      <a:r>
                        <a:rPr lang="en-US" sz="900" dirty="0">
                          <a:latin typeface="Century Gothic" panose="020B0502020202020204" pitchFamily="34" charset="0"/>
                        </a:rPr>
                        <a:t>, which is later linked to </a:t>
                      </a:r>
                      <a:r>
                        <a:rPr lang="en-US" sz="900" b="1" dirty="0">
                          <a:latin typeface="Century Gothic" panose="020B0502020202020204" pitchFamily="34" charset="0"/>
                        </a:rPr>
                        <a:t>early literacy</a:t>
                      </a:r>
                      <a:r>
                        <a:rPr lang="en-US" sz="900" dirty="0">
                          <a:latin typeface="Century Gothic" panose="020B0502020202020204" pitchFamily="34" charset="0"/>
                        </a:rPr>
                        <a:t>. Repeated and varied opportunities to explore and play with small world activities, puzzles, arts and crafts and the practice of using small tools, with feedback and support from adults, allow children to develop </a:t>
                      </a:r>
                      <a:r>
                        <a:rPr lang="en-US" sz="900" b="1" dirty="0">
                          <a:latin typeface="Century Gothic" panose="020B0502020202020204" pitchFamily="34" charset="0"/>
                        </a:rPr>
                        <a:t>proficiency, control and confidence.</a:t>
                      </a:r>
                      <a:endParaRPr lang="en-US" sz="900" b="1" dirty="0">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773595032"/>
                  </a:ext>
                </a:extLst>
              </a:tr>
              <a:tr h="1868490">
                <a:tc vMerge="1">
                  <a:txBody>
                    <a:bodyPr/>
                    <a:lstStyle/>
                    <a:p>
                      <a:pPr algn="ctr"/>
                      <a:r>
                        <a:rPr lang="en-US" sz="4000" b="0" dirty="0">
                          <a:latin typeface="Amatic SC" panose="00000500000000000000" pitchFamily="2" charset="-79"/>
                          <a:cs typeface="Amatic SC" panose="00000500000000000000" pitchFamily="2" charset="-79"/>
                        </a:rPr>
                        <a:t>Fine motor </a:t>
                      </a:r>
                      <a:endParaRPr lang="en-GB" sz="4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800" dirty="0">
                          <a:solidFill>
                            <a:schemeClr val="tx1"/>
                          </a:solidFill>
                          <a:latin typeface="Century Gothic" panose="020B0502020202020204" pitchFamily="34" charset="0"/>
                          <a:cs typeface="Amatic SC" panose="00000500000000000000" pitchFamily="2" charset="-79"/>
                        </a:rPr>
                        <a:t>Threading, cutting, weaving, playdough, Fine Motor activities. </a:t>
                      </a:r>
                    </a:p>
                    <a:p>
                      <a:pPr algn="ctr"/>
                      <a:r>
                        <a:rPr lang="en-US" sz="800" dirty="0">
                          <a:solidFill>
                            <a:schemeClr val="tx1"/>
                          </a:solidFill>
                          <a:latin typeface="Century Gothic" panose="020B0502020202020204" pitchFamily="34" charset="0"/>
                        </a:rPr>
                        <a:t>Manipulate objects with good fine motor skills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entury Gothic" panose="020B0502020202020204" pitchFamily="34" charset="0"/>
                        </a:rPr>
                        <a:t>Draw lines and circles using gross motor movements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entury Gothic" panose="020B0502020202020204" pitchFamily="34" charset="0"/>
                        </a:rPr>
                        <a:t>Hold pencil/paint brush beyond whole hand grasp</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entury Gothic" panose="020B0502020202020204" pitchFamily="34" charset="0"/>
                          <a:cs typeface="Amatic SC" panose="00000500000000000000" pitchFamily="2" charset="-79"/>
                        </a:rPr>
                        <a:t>Pencil Grip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entury Gothic" panose="020B0502020202020204" pitchFamily="34" charset="0"/>
                          <a:cs typeface="Amatic SC" panose="00000500000000000000" pitchFamily="2" charset="-79"/>
                        </a:rPr>
                        <a:t>Taking shoes off</a:t>
                      </a:r>
                      <a:r>
                        <a:rPr lang="en-US" sz="800" baseline="0" dirty="0">
                          <a:solidFill>
                            <a:schemeClr val="tx1"/>
                          </a:solidFill>
                          <a:latin typeface="Century Gothic" panose="020B0502020202020204" pitchFamily="34" charset="0"/>
                          <a:cs typeface="Amatic SC" panose="00000500000000000000" pitchFamily="2" charset="-79"/>
                        </a:rPr>
                        <a:t> and putting them on</a:t>
                      </a:r>
                      <a:endParaRPr lang="en-US" sz="800" dirty="0">
                        <a:solidFill>
                          <a:schemeClr val="tx1"/>
                        </a:solidFill>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800" dirty="0">
                          <a:solidFill>
                            <a:schemeClr val="tx1"/>
                          </a:solidFill>
                          <a:latin typeface="Century Gothic" panose="020B0502020202020204" pitchFamily="34" charset="0"/>
                          <a:cs typeface="Amatic SC" panose="00000500000000000000" pitchFamily="2" charset="-79"/>
                        </a:rPr>
                        <a:t>Threading, cutting, weaving, playdough, Fine Motor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entury Gothic" panose="020B0502020202020204" pitchFamily="34" charset="0"/>
                        </a:rPr>
                        <a:t>Develop muscle tone to put pencil pressure on paper Use tools to effect changes to materials Show preference for dominant hand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latin typeface="Century Gothic" panose="020B0502020202020204" pitchFamily="34" charset="0"/>
                        </a:rPr>
                        <a:t>Engage children in structured activities: guide them in what to draw, write or copy. Teach and model correct letter formation.</a:t>
                      </a:r>
                      <a:endParaRPr lang="en-GB" sz="800" dirty="0">
                        <a:solidFill>
                          <a:schemeClr val="tx1"/>
                        </a:solidFill>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entury Gothic" panose="020B0502020202020204" pitchFamily="34" charset="0"/>
                          <a:cs typeface="Amatic SC" panose="00000500000000000000" pitchFamily="2" charset="-79"/>
                        </a:rPr>
                        <a:t>Threading, cutting, weaving, playdough, Fine Motor activities. </a:t>
                      </a:r>
                    </a:p>
                    <a:p>
                      <a:pPr algn="ctr"/>
                      <a:r>
                        <a:rPr lang="en-US" sz="800" dirty="0">
                          <a:solidFill>
                            <a:schemeClr val="tx1"/>
                          </a:solidFill>
                          <a:latin typeface="Century Gothic" panose="020B0502020202020204" pitchFamily="34" charset="0"/>
                        </a:rPr>
                        <a:t>Begin to form letters correctly Handle tools, objects, construction and malleable materials with increasing control</a:t>
                      </a:r>
                    </a:p>
                    <a:p>
                      <a:pPr algn="ctr"/>
                      <a:r>
                        <a:rPr lang="en-US" sz="800" dirty="0">
                          <a:latin typeface="Century Gothic" panose="020B0502020202020204" pitchFamily="34" charset="0"/>
                        </a:rPr>
                        <a:t>Encourage children to draw freely.</a:t>
                      </a:r>
                    </a:p>
                    <a:p>
                      <a:pPr algn="ctr"/>
                      <a:r>
                        <a:rPr lang="en-US" sz="800" b="0" i="0" kern="1200" dirty="0">
                          <a:solidFill>
                            <a:schemeClr val="dk1"/>
                          </a:solidFill>
                          <a:effectLst/>
                          <a:latin typeface="Century Gothic" panose="020B0502020202020204" pitchFamily="34" charset="0"/>
                          <a:ea typeface="+mn-ea"/>
                          <a:cs typeface="+mn-cs"/>
                        </a:rPr>
                        <a:t>Holding Small Items / </a:t>
                      </a:r>
                    </a:p>
                    <a:p>
                      <a:pPr algn="ctr"/>
                      <a:r>
                        <a:rPr lang="en-US" sz="800" b="0" i="0" kern="1200" dirty="0">
                          <a:solidFill>
                            <a:schemeClr val="dk1"/>
                          </a:solidFill>
                          <a:effectLst/>
                          <a:latin typeface="Century Gothic" panose="020B0502020202020204" pitchFamily="34" charset="0"/>
                          <a:ea typeface="+mn-ea"/>
                          <a:cs typeface="+mn-cs"/>
                        </a:rPr>
                        <a:t>Button Clothing / zips</a:t>
                      </a:r>
                    </a:p>
                    <a:p>
                      <a:pPr algn="ctr"/>
                      <a:r>
                        <a:rPr lang="en-US" sz="800" b="0" i="0" kern="1200" dirty="0">
                          <a:solidFill>
                            <a:schemeClr val="dk1"/>
                          </a:solidFill>
                          <a:effectLst/>
                          <a:latin typeface="Century Gothic" panose="020B0502020202020204" pitchFamily="34" charset="0"/>
                          <a:ea typeface="+mn-ea"/>
                          <a:cs typeface="+mn-cs"/>
                        </a:rPr>
                        <a:t>Cutting with Scissors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entury Gothic" panose="020B0502020202020204" pitchFamily="34" charset="0"/>
                          <a:cs typeface="Amatic SC" panose="00000500000000000000" pitchFamily="2" charset="-79"/>
                        </a:rPr>
                        <a:t>Threading, cutting, weaving, playdough, Fine Motor activities. </a:t>
                      </a:r>
                    </a:p>
                    <a:p>
                      <a:pPr algn="ctr"/>
                      <a:r>
                        <a:rPr lang="en-US" sz="800" dirty="0">
                          <a:solidFill>
                            <a:schemeClr val="tx1"/>
                          </a:solidFill>
                          <a:latin typeface="Century Gothic" panose="020B0502020202020204" pitchFamily="34" charset="0"/>
                        </a:rPr>
                        <a:t>Hold pencil effectively with comfortable grip Forms recognisable letters most correctly formed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entury Gothic" panose="020B0502020202020204" pitchFamily="34" charset="0"/>
                          <a:cs typeface="Amatic SC" panose="00000500000000000000" pitchFamily="2" charset="-79"/>
                        </a:rPr>
                        <a:t>Threading, cutting, weaving, playdough, Fine Motor activities. </a:t>
                      </a:r>
                    </a:p>
                    <a:p>
                      <a:pPr algn="ctr"/>
                      <a:r>
                        <a:rPr lang="en-US" sz="800" dirty="0">
                          <a:solidFill>
                            <a:schemeClr val="tx1"/>
                          </a:solidFill>
                          <a:latin typeface="Century Gothic" panose="020B0502020202020204" pitchFamily="34" charset="0"/>
                        </a:rPr>
                        <a:t>Develop pencil grip and letter formation continually </a:t>
                      </a:r>
                    </a:p>
                    <a:p>
                      <a:pPr algn="ctr" fontAlgn="base"/>
                      <a:r>
                        <a:rPr lang="en-US" sz="800" b="0" i="0" kern="1200" dirty="0">
                          <a:solidFill>
                            <a:schemeClr val="dk1"/>
                          </a:solidFill>
                          <a:effectLst/>
                          <a:latin typeface="Century Gothic" panose="020B0502020202020204" pitchFamily="34" charset="0"/>
                          <a:ea typeface="+mn-ea"/>
                          <a:cs typeface="+mn-cs"/>
                        </a:rPr>
                        <a:t>Use one hand consistently for fine motor tasks</a:t>
                      </a:r>
                    </a:p>
                    <a:p>
                      <a:pPr algn="ctr" fontAlgn="base"/>
                      <a:r>
                        <a:rPr lang="en-US" sz="800" b="0" i="0" kern="1200" dirty="0">
                          <a:solidFill>
                            <a:schemeClr val="dk1"/>
                          </a:solidFill>
                          <a:effectLst/>
                          <a:latin typeface="Century Gothic" panose="020B0502020202020204" pitchFamily="34" charset="0"/>
                          <a:ea typeface="+mn-ea"/>
                          <a:cs typeface="+mn-cs"/>
                        </a:rPr>
                        <a:t>Cut along a straight line with scissors / </a:t>
                      </a:r>
                    </a:p>
                    <a:p>
                      <a:pPr algn="ctr" fontAlgn="base"/>
                      <a:r>
                        <a:rPr lang="en-US" sz="800" b="0" i="0" kern="1200" dirty="0">
                          <a:solidFill>
                            <a:schemeClr val="dk1"/>
                          </a:solidFill>
                          <a:effectLst/>
                          <a:latin typeface="Century Gothic" panose="020B0502020202020204" pitchFamily="34" charset="0"/>
                          <a:ea typeface="+mn-ea"/>
                          <a:cs typeface="+mn-cs"/>
                        </a:rPr>
                        <a:t>Start to cut along a curved line, like a circle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entury Gothic" panose="020B0502020202020204" pitchFamily="34" charset="0"/>
                          <a:cs typeface="Amatic SC" panose="00000500000000000000" pitchFamily="2" charset="-79"/>
                        </a:rPr>
                        <a:t>Threading, cutting, weaving, playdough, Fine Motor activities. </a:t>
                      </a:r>
                    </a:p>
                    <a:p>
                      <a:pPr algn="ctr"/>
                      <a:r>
                        <a:rPr lang="en-GB" sz="800" dirty="0">
                          <a:solidFill>
                            <a:schemeClr val="tx1"/>
                          </a:solidFill>
                          <a:latin typeface="Century Gothic" panose="020B0502020202020204" pitchFamily="34" charset="0"/>
                        </a:rPr>
                        <a:t>Form letters correctly</a:t>
                      </a:r>
                    </a:p>
                    <a:p>
                      <a:pPr algn="ctr" fontAlgn="base"/>
                      <a:r>
                        <a:rPr lang="en-US" sz="800" b="0" i="0" kern="1200" dirty="0">
                          <a:solidFill>
                            <a:schemeClr val="dk1"/>
                          </a:solidFill>
                          <a:effectLst/>
                          <a:latin typeface="Century Gothic" panose="020B0502020202020204" pitchFamily="34" charset="0"/>
                          <a:ea typeface="+mn-ea"/>
                          <a:cs typeface="+mn-cs"/>
                        </a:rPr>
                        <a:t>Cut</a:t>
                      </a:r>
                      <a:r>
                        <a:rPr lang="en-US" sz="800" b="0" i="0" kern="1200" baseline="0" dirty="0">
                          <a:solidFill>
                            <a:schemeClr val="dk1"/>
                          </a:solidFill>
                          <a:effectLst/>
                          <a:latin typeface="Century Gothic" panose="020B0502020202020204" pitchFamily="34" charset="0"/>
                          <a:ea typeface="+mn-ea"/>
                          <a:cs typeface="+mn-cs"/>
                        </a:rPr>
                        <a:t> a shape out </a:t>
                      </a:r>
                      <a:r>
                        <a:rPr lang="en-US" sz="800" b="0" i="0" kern="1200" baseline="0">
                          <a:solidFill>
                            <a:schemeClr val="dk1"/>
                          </a:solidFill>
                          <a:effectLst/>
                          <a:latin typeface="Century Gothic" panose="020B0502020202020204" pitchFamily="34" charset="0"/>
                          <a:ea typeface="+mn-ea"/>
                          <a:cs typeface="+mn-cs"/>
                        </a:rPr>
                        <a:t>using scissors</a:t>
                      </a:r>
                      <a:endParaRPr lang="en-US" sz="800" b="0" i="0" kern="1200" dirty="0">
                        <a:solidFill>
                          <a:schemeClr val="dk1"/>
                        </a:solidFill>
                        <a:effectLst/>
                        <a:latin typeface="Century Gothic" panose="020B0502020202020204" pitchFamily="34" charset="0"/>
                        <a:ea typeface="+mn-ea"/>
                        <a:cs typeface="+mn-cs"/>
                      </a:endParaRPr>
                    </a:p>
                    <a:p>
                      <a:pPr algn="ctr" fontAlgn="base"/>
                      <a:r>
                        <a:rPr lang="en-US" sz="800" b="0" i="0" kern="1200" dirty="0">
                          <a:solidFill>
                            <a:schemeClr val="dk1"/>
                          </a:solidFill>
                          <a:effectLst/>
                          <a:latin typeface="Century Gothic" panose="020B0502020202020204" pitchFamily="34" charset="0"/>
                          <a:ea typeface="+mn-ea"/>
                          <a:cs typeface="+mn-cs"/>
                        </a:rPr>
                        <a:t>Begin to draw diagonal lines, like in a triangle / Start to colour inside the lines of a picture</a:t>
                      </a:r>
                    </a:p>
                    <a:p>
                      <a:pPr algn="ctr" fontAlgn="base"/>
                      <a:r>
                        <a:rPr lang="en-US" sz="800" b="0" i="0" kern="1200" dirty="0">
                          <a:solidFill>
                            <a:schemeClr val="dk1"/>
                          </a:solidFill>
                          <a:effectLst/>
                          <a:latin typeface="Century Gothic" panose="020B0502020202020204" pitchFamily="34" charset="0"/>
                          <a:ea typeface="+mn-ea"/>
                          <a:cs typeface="+mn-cs"/>
                        </a:rPr>
                        <a:t>Draw pictures that are recognisable </a:t>
                      </a:r>
                    </a:p>
                    <a:p>
                      <a:pPr algn="ctr" fontAlgn="base"/>
                      <a:r>
                        <a:rPr lang="en-US" sz="800" b="0" i="0" kern="1200" dirty="0">
                          <a:solidFill>
                            <a:schemeClr val="dk1"/>
                          </a:solidFill>
                          <a:effectLst/>
                          <a:latin typeface="Century Gothic" panose="020B0502020202020204" pitchFamily="34" charset="0"/>
                          <a:ea typeface="+mn-ea"/>
                          <a:cs typeface="+mn-cs"/>
                        </a:rPr>
                        <a:t>Build things with smaller linking blocks, such as Duplo or Lego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341914">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0" dirty="0">
                          <a:latin typeface="Amatic SC" panose="00000500000000000000" pitchFamily="2" charset="-79"/>
                          <a:cs typeface="Amatic SC" panose="00000500000000000000" pitchFamily="2" charset="-79"/>
                        </a:rPr>
                        <a:t>Gross motor </a:t>
                      </a:r>
                      <a:endParaRPr lang="en-GB" sz="4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800" b="1" baseline="0" dirty="0">
                          <a:solidFill>
                            <a:schemeClr val="tx1"/>
                          </a:solidFill>
                          <a:latin typeface="Century Gothic" panose="020B0502020202020204" pitchFamily="34" charset="0"/>
                          <a:cs typeface="Amatic SC" panose="00000500000000000000" pitchFamily="2" charset="-79"/>
                        </a:rPr>
                        <a:t>PE lessons: </a:t>
                      </a:r>
                      <a:r>
                        <a:rPr lang="en-US" sz="800" b="1" baseline="0" dirty="0" err="1">
                          <a:solidFill>
                            <a:schemeClr val="tx1"/>
                          </a:solidFill>
                          <a:latin typeface="Century Gothic" panose="020B0502020202020204" pitchFamily="34" charset="0"/>
                          <a:cs typeface="Amatic SC" panose="00000500000000000000" pitchFamily="2" charset="-79"/>
                        </a:rPr>
                        <a:t>Multiskills</a:t>
                      </a:r>
                      <a:endParaRPr lang="en-US" sz="800" b="1" baseline="0" dirty="0">
                        <a:solidFill>
                          <a:schemeClr val="tx1"/>
                        </a:solidFill>
                        <a:latin typeface="Century Gothic" panose="020B0502020202020204" pitchFamily="34" charset="0"/>
                        <a:cs typeface="Amatic SC" panose="00000500000000000000" pitchFamily="2" charset="-79"/>
                      </a:endParaRPr>
                    </a:p>
                    <a:p>
                      <a:pPr algn="ctr"/>
                      <a:endParaRPr lang="en-US" sz="800" b="1" baseline="0" dirty="0">
                        <a:solidFill>
                          <a:schemeClr val="tx1"/>
                        </a:solidFill>
                        <a:latin typeface="Century Gothic" panose="020B0502020202020204" pitchFamily="34" charset="0"/>
                        <a:cs typeface="Amatic SC" panose="00000500000000000000" pitchFamily="2" charset="-79"/>
                      </a:endParaRPr>
                    </a:p>
                    <a:p>
                      <a:pPr algn="ctr"/>
                      <a:r>
                        <a:rPr lang="en-US" sz="800" b="0" baseline="0" dirty="0">
                          <a:solidFill>
                            <a:schemeClr val="tx1"/>
                          </a:solidFill>
                          <a:latin typeface="Century Gothic" panose="020B0502020202020204" pitchFamily="34" charset="0"/>
                          <a:cs typeface="Amatic SC" panose="00000500000000000000" pitchFamily="2" charset="-79"/>
                        </a:rPr>
                        <a:t>Balance </a:t>
                      </a:r>
                    </a:p>
                    <a:p>
                      <a:pPr algn="ctr"/>
                      <a:r>
                        <a:rPr lang="en-US" sz="800" b="0" baseline="0" dirty="0">
                          <a:solidFill>
                            <a:schemeClr val="tx1"/>
                          </a:solidFill>
                          <a:latin typeface="Century Gothic" panose="020B0502020202020204" pitchFamily="34" charset="0"/>
                          <a:cs typeface="Amatic SC" panose="00000500000000000000" pitchFamily="2" charset="-79"/>
                        </a:rPr>
                        <a:t>Different ways of moving</a:t>
                      </a:r>
                    </a:p>
                    <a:p>
                      <a:pPr algn="ctr"/>
                      <a:r>
                        <a:rPr lang="en-US" sz="800" b="0" baseline="0" dirty="0">
                          <a:solidFill>
                            <a:schemeClr val="tx1"/>
                          </a:solidFill>
                          <a:latin typeface="Century Gothic" panose="020B0502020202020204" pitchFamily="34" charset="0"/>
                          <a:cs typeface="Amatic SC" panose="00000500000000000000" pitchFamily="2" charset="-79"/>
                        </a:rPr>
                        <a:t>Negotiate space</a:t>
                      </a:r>
                    </a:p>
                    <a:p>
                      <a:pPr algn="ctr"/>
                      <a:r>
                        <a:rPr lang="en-US" sz="800" b="0" baseline="0" dirty="0">
                          <a:solidFill>
                            <a:schemeClr val="tx1"/>
                          </a:solidFill>
                          <a:latin typeface="Century Gothic" panose="020B0502020202020204" pitchFamily="34" charset="0"/>
                          <a:cs typeface="Amatic SC" panose="00000500000000000000" pitchFamily="2" charset="-79"/>
                        </a:rPr>
                        <a:t>Travelling with confidence</a:t>
                      </a:r>
                    </a:p>
                    <a:p>
                      <a:pPr algn="ctr"/>
                      <a:r>
                        <a:rPr lang="en-US" sz="800" b="0" baseline="0" dirty="0">
                          <a:solidFill>
                            <a:schemeClr val="tx1"/>
                          </a:solidFill>
                          <a:latin typeface="Century Gothic" panose="020B0502020202020204" pitchFamily="34" charset="0"/>
                          <a:cs typeface="Amatic SC" panose="00000500000000000000" pitchFamily="2" charset="-79"/>
                        </a:rPr>
                        <a:t>Refining fundamental skills </a:t>
                      </a:r>
                      <a:endParaRPr lang="en-GB" sz="800" b="0" dirty="0">
                        <a:solidFill>
                          <a:schemeClr val="tx1"/>
                        </a:solidFill>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baseline="0" dirty="0">
                          <a:solidFill>
                            <a:schemeClr val="tx1"/>
                          </a:solidFill>
                          <a:latin typeface="Century Gothic" panose="020B0502020202020204" pitchFamily="34" charset="0"/>
                          <a:cs typeface="Amatic SC" panose="00000500000000000000" pitchFamily="2" charset="-79"/>
                        </a:rPr>
                        <a:t>PE lessons: Games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b="1" baseline="0" dirty="0">
                        <a:solidFill>
                          <a:schemeClr val="tx1"/>
                        </a:solidFill>
                        <a:latin typeface="Century Gothic" panose="020B0502020202020204" pitchFamily="34"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baseline="0" dirty="0">
                          <a:solidFill>
                            <a:schemeClr val="tx1"/>
                          </a:solidFill>
                          <a:latin typeface="Century Gothic" panose="020B0502020202020204" pitchFamily="34" charset="0"/>
                          <a:cs typeface="Amatic SC" panose="00000500000000000000" pitchFamily="2" charset="-79"/>
                        </a:rPr>
                        <a:t>Ball skills: throwing, catching, kicking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baseline="0" dirty="0">
                          <a:solidFill>
                            <a:schemeClr val="tx1"/>
                          </a:solidFill>
                          <a:latin typeface="Century Gothic" panose="020B0502020202020204" pitchFamily="34" charset="0"/>
                          <a:cs typeface="Amatic SC" panose="00000500000000000000" pitchFamily="2" charset="-79"/>
                        </a:rPr>
                        <a:t>Using different sized balls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aseline="0" dirty="0">
                          <a:solidFill>
                            <a:schemeClr val="tx1"/>
                          </a:solidFill>
                          <a:latin typeface="Century Gothic" panose="020B0502020202020204" pitchFamily="34" charset="0"/>
                          <a:cs typeface="Amatic SC" panose="00000500000000000000" pitchFamily="2" charset="-79"/>
                        </a:rPr>
                        <a:t>Follow the rules of a game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dirty="0">
                        <a:solidFill>
                          <a:schemeClr val="tx1"/>
                        </a:solidFill>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800" b="1" baseline="0" dirty="0">
                          <a:solidFill>
                            <a:schemeClr val="tx1"/>
                          </a:solidFill>
                          <a:latin typeface="Century Gothic" panose="020B0502020202020204" pitchFamily="34" charset="0"/>
                          <a:cs typeface="Amatic SC" panose="00000500000000000000" pitchFamily="2" charset="-79"/>
                        </a:rPr>
                        <a:t>PE lessons: Dance</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sz="800" b="1" baseline="0" dirty="0">
                        <a:solidFill>
                          <a:schemeClr val="tx1"/>
                        </a:solidFill>
                        <a:latin typeface="Century Gothic" panose="020B0502020202020204" pitchFamily="34" charset="0"/>
                        <a:cs typeface="Amatic SC" panose="00000500000000000000" pitchFamily="2" charset="-79"/>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800" b="0" baseline="0" dirty="0">
                          <a:solidFill>
                            <a:schemeClr val="tx1"/>
                          </a:solidFill>
                          <a:latin typeface="Century Gothic" panose="020B0502020202020204" pitchFamily="34" charset="0"/>
                          <a:cs typeface="Amatic SC" panose="00000500000000000000" pitchFamily="2" charset="-79"/>
                        </a:rPr>
                        <a:t>Move energetically </a:t>
                      </a:r>
                    </a:p>
                    <a:p>
                      <a:pPr marL="0" marR="0" indent="0" algn="ctr" defTabSz="914400" rtl="0" eaLnBrk="1" fontAlgn="auto" latinLnBrk="0" hangingPunct="1">
                        <a:lnSpc>
                          <a:spcPct val="100000"/>
                        </a:lnSpc>
                        <a:spcBef>
                          <a:spcPts val="0"/>
                        </a:spcBef>
                        <a:spcAft>
                          <a:spcPts val="0"/>
                        </a:spcAft>
                        <a:buClrTx/>
                        <a:buSzTx/>
                        <a:buFontTx/>
                        <a:buNone/>
                        <a:tabLst/>
                        <a:defRPr/>
                      </a:pPr>
                      <a:r>
                        <a:rPr lang="en-US" sz="800" b="0" baseline="0" dirty="0">
                          <a:solidFill>
                            <a:schemeClr val="tx1"/>
                          </a:solidFill>
                          <a:latin typeface="Century Gothic" panose="020B0502020202020204" pitchFamily="34" charset="0"/>
                          <a:cs typeface="Amatic SC" panose="00000500000000000000" pitchFamily="2" charset="-79"/>
                        </a:rPr>
                        <a:t>Copy basic actions </a:t>
                      </a:r>
                    </a:p>
                    <a:p>
                      <a:pPr marL="0" marR="0" indent="0" algn="ctr" defTabSz="914400" rtl="0" eaLnBrk="1" fontAlgn="auto" latinLnBrk="0" hangingPunct="1">
                        <a:lnSpc>
                          <a:spcPct val="100000"/>
                        </a:lnSpc>
                        <a:spcBef>
                          <a:spcPts val="0"/>
                        </a:spcBef>
                        <a:spcAft>
                          <a:spcPts val="0"/>
                        </a:spcAft>
                        <a:buClrTx/>
                        <a:buSzTx/>
                        <a:buFontTx/>
                        <a:buNone/>
                        <a:tabLst/>
                        <a:defRPr/>
                      </a:pPr>
                      <a:r>
                        <a:rPr lang="en-US" sz="800" b="0" baseline="0" dirty="0">
                          <a:solidFill>
                            <a:schemeClr val="tx1"/>
                          </a:solidFill>
                          <a:latin typeface="Century Gothic" panose="020B0502020202020204" pitchFamily="34" charset="0"/>
                          <a:cs typeface="Amatic SC" panose="00000500000000000000" pitchFamily="2" charset="-79"/>
                        </a:rPr>
                        <a:t>Move to music </a:t>
                      </a:r>
                    </a:p>
                    <a:p>
                      <a:pPr marL="0" marR="0" indent="0" algn="ctr" defTabSz="914400" rtl="0" eaLnBrk="1" fontAlgn="auto" latinLnBrk="0" hangingPunct="1">
                        <a:lnSpc>
                          <a:spcPct val="100000"/>
                        </a:lnSpc>
                        <a:spcBef>
                          <a:spcPts val="0"/>
                        </a:spcBef>
                        <a:spcAft>
                          <a:spcPts val="0"/>
                        </a:spcAft>
                        <a:buClrTx/>
                        <a:buSzTx/>
                        <a:buFontTx/>
                        <a:buNone/>
                        <a:tabLst/>
                        <a:defRPr/>
                      </a:pPr>
                      <a:r>
                        <a:rPr lang="en-US" sz="800" b="0" baseline="0" dirty="0">
                          <a:solidFill>
                            <a:schemeClr val="tx1"/>
                          </a:solidFill>
                          <a:latin typeface="Century Gothic" panose="020B0502020202020204" pitchFamily="34" charset="0"/>
                          <a:cs typeface="Amatic SC" panose="00000500000000000000" pitchFamily="2" charset="-79"/>
                        </a:rPr>
                        <a:t>Negotiate space</a:t>
                      </a:r>
                    </a:p>
                    <a:p>
                      <a:pPr marL="0" marR="0" indent="0" algn="ctr" defTabSz="914400" rtl="0" eaLnBrk="1" fontAlgn="auto" latinLnBrk="0" hangingPunct="1">
                        <a:lnSpc>
                          <a:spcPct val="100000"/>
                        </a:lnSpc>
                        <a:spcBef>
                          <a:spcPts val="0"/>
                        </a:spcBef>
                        <a:spcAft>
                          <a:spcPts val="0"/>
                        </a:spcAft>
                        <a:buClrTx/>
                        <a:buSzTx/>
                        <a:buFontTx/>
                        <a:buNone/>
                        <a:tabLst/>
                        <a:defRPr/>
                      </a:pPr>
                      <a:r>
                        <a:rPr lang="en-US" sz="800" b="0" baseline="0" dirty="0">
                          <a:solidFill>
                            <a:schemeClr val="tx1"/>
                          </a:solidFill>
                          <a:latin typeface="Century Gothic" panose="020B0502020202020204" pitchFamily="34" charset="0"/>
                          <a:cs typeface="Amatic SC" panose="00000500000000000000" pitchFamily="2" charset="-79"/>
                        </a:rPr>
                        <a:t>I can perform teacher led warm ups</a:t>
                      </a:r>
                    </a:p>
                    <a:p>
                      <a:pPr marL="0" marR="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Century Gothic" panose="020B0502020202020204" pitchFamily="34" charset="0"/>
                        <a:cs typeface="Amatic SC" panose="00000500000000000000" pitchFamily="2" charset="-79"/>
                      </a:endParaRPr>
                    </a:p>
                    <a:p>
                      <a:pPr algn="ctr"/>
                      <a:endParaRPr lang="en-GB" sz="800" dirty="0">
                        <a:solidFill>
                          <a:schemeClr val="tx1"/>
                        </a:solidFill>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800" b="1" baseline="0" dirty="0">
                          <a:solidFill>
                            <a:schemeClr val="tx1"/>
                          </a:solidFill>
                          <a:latin typeface="Century Gothic" panose="020B0502020202020204" pitchFamily="34" charset="0"/>
                          <a:cs typeface="Amatic SC" panose="00000500000000000000" pitchFamily="2" charset="-79"/>
                        </a:rPr>
                        <a:t>PE lessons: Gymnastics</a:t>
                      </a:r>
                      <a:endParaRPr lang="en-GB" sz="800" b="1" dirty="0">
                        <a:solidFill>
                          <a:schemeClr val="tx1"/>
                        </a:solidFill>
                        <a:latin typeface="Century Gothic" panose="020B0502020202020204" pitchFamily="34" charset="0"/>
                        <a:cs typeface="Amatic SC" panose="00000500000000000000" pitchFamily="2" charset="-79"/>
                      </a:endParaRPr>
                    </a:p>
                    <a:p>
                      <a:pPr algn="ctr"/>
                      <a:endParaRPr lang="en-GB" sz="800" dirty="0">
                        <a:solidFill>
                          <a:schemeClr val="tx1"/>
                        </a:solidFill>
                        <a:latin typeface="Century Gothic" panose="020B0502020202020204" pitchFamily="34" charset="0"/>
                        <a:cs typeface="Amatic SC" panose="00000500000000000000" pitchFamily="2" charset="-79"/>
                      </a:endParaRPr>
                    </a:p>
                    <a:p>
                      <a:pPr algn="ctr"/>
                      <a:r>
                        <a:rPr lang="en-GB" sz="800" dirty="0">
                          <a:solidFill>
                            <a:schemeClr val="tx1"/>
                          </a:solidFill>
                          <a:latin typeface="Century Gothic" panose="020B0502020202020204" pitchFamily="34" charset="0"/>
                          <a:cs typeface="Amatic SC" panose="00000500000000000000" pitchFamily="2" charset="-79"/>
                        </a:rPr>
                        <a:t>Balance</a:t>
                      </a:r>
                    </a:p>
                    <a:p>
                      <a:pPr algn="ctr"/>
                      <a:r>
                        <a:rPr lang="en-GB" sz="800" dirty="0">
                          <a:solidFill>
                            <a:schemeClr val="tx1"/>
                          </a:solidFill>
                          <a:latin typeface="Century Gothic" panose="020B0502020202020204" pitchFamily="34" charset="0"/>
                          <a:cs typeface="Amatic SC" panose="00000500000000000000" pitchFamily="2" charset="-79"/>
                        </a:rPr>
                        <a:t>Core muscle strength </a:t>
                      </a:r>
                    </a:p>
                    <a:p>
                      <a:pPr algn="ctr"/>
                      <a:r>
                        <a:rPr lang="en-GB" sz="800" dirty="0">
                          <a:solidFill>
                            <a:schemeClr val="tx1"/>
                          </a:solidFill>
                          <a:latin typeface="Century Gothic" panose="020B0502020202020204" pitchFamily="34" charset="0"/>
                          <a:cs typeface="Amatic SC" panose="00000500000000000000" pitchFamily="2" charset="-79"/>
                        </a:rPr>
                        <a:t>Jumping and landing </a:t>
                      </a:r>
                    </a:p>
                    <a:p>
                      <a:pPr algn="ctr"/>
                      <a:r>
                        <a:rPr lang="en-GB" sz="800" dirty="0">
                          <a:solidFill>
                            <a:schemeClr val="tx1"/>
                          </a:solidFill>
                          <a:latin typeface="Century Gothic" panose="020B0502020202020204" pitchFamily="34" charset="0"/>
                          <a:cs typeface="Amatic SC" panose="00000500000000000000" pitchFamily="2" charset="-79"/>
                        </a:rPr>
                        <a:t>Awareness of space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800" b="1" baseline="0" dirty="0">
                          <a:solidFill>
                            <a:schemeClr val="tx1"/>
                          </a:solidFill>
                          <a:latin typeface="Century Gothic" panose="020B0502020202020204" pitchFamily="34" charset="0"/>
                          <a:cs typeface="Amatic SC" panose="00000500000000000000" pitchFamily="2" charset="-79"/>
                        </a:rPr>
                        <a:t>PE lessons : </a:t>
                      </a:r>
                      <a:r>
                        <a:rPr lang="en-US" sz="800" b="1" baseline="0" dirty="0" err="1">
                          <a:solidFill>
                            <a:schemeClr val="tx1"/>
                          </a:solidFill>
                          <a:latin typeface="Century Gothic" panose="020B0502020202020204" pitchFamily="34" charset="0"/>
                          <a:cs typeface="Amatic SC" panose="00000500000000000000" pitchFamily="2" charset="-79"/>
                        </a:rPr>
                        <a:t>Mulitskills</a:t>
                      </a:r>
                      <a:endParaRPr lang="en-US" sz="800" b="1" baseline="0" dirty="0">
                        <a:solidFill>
                          <a:schemeClr val="tx1"/>
                        </a:solidFill>
                        <a:latin typeface="Century Gothic" panose="020B0502020202020204" pitchFamily="34" charset="0"/>
                        <a:cs typeface="Amatic SC" panose="00000500000000000000" pitchFamily="2" charset="-79"/>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en-US" sz="800" baseline="0" dirty="0">
                        <a:solidFill>
                          <a:schemeClr val="tx1"/>
                        </a:solidFill>
                        <a:latin typeface="Century Gothic" panose="020B0502020202020204" pitchFamily="34" charset="0"/>
                        <a:cs typeface="Amatic SC" panose="00000500000000000000" pitchFamily="2" charset="-79"/>
                      </a:endParaRPr>
                    </a:p>
                    <a:p>
                      <a:pPr algn="ctr"/>
                      <a:r>
                        <a:rPr lang="en-US" sz="800" b="0" baseline="0" dirty="0">
                          <a:solidFill>
                            <a:schemeClr val="tx1"/>
                          </a:solidFill>
                          <a:latin typeface="Century Gothic" panose="020B0502020202020204" pitchFamily="34" charset="0"/>
                          <a:cs typeface="Amatic SC" panose="00000500000000000000" pitchFamily="2" charset="-79"/>
                        </a:rPr>
                        <a:t>Balance </a:t>
                      </a:r>
                    </a:p>
                    <a:p>
                      <a:pPr algn="ctr"/>
                      <a:r>
                        <a:rPr lang="en-US" sz="800" b="0" baseline="0" dirty="0">
                          <a:solidFill>
                            <a:schemeClr val="tx1"/>
                          </a:solidFill>
                          <a:latin typeface="Century Gothic" panose="020B0502020202020204" pitchFamily="34" charset="0"/>
                          <a:cs typeface="Amatic SC" panose="00000500000000000000" pitchFamily="2" charset="-79"/>
                        </a:rPr>
                        <a:t>Different ways of moving</a:t>
                      </a:r>
                    </a:p>
                    <a:p>
                      <a:pPr algn="ctr"/>
                      <a:r>
                        <a:rPr lang="en-US" sz="800" b="0" baseline="0" dirty="0">
                          <a:solidFill>
                            <a:schemeClr val="tx1"/>
                          </a:solidFill>
                          <a:latin typeface="Century Gothic" panose="020B0502020202020204" pitchFamily="34" charset="0"/>
                          <a:cs typeface="Amatic SC" panose="00000500000000000000" pitchFamily="2" charset="-79"/>
                        </a:rPr>
                        <a:t>Negotiate space</a:t>
                      </a:r>
                    </a:p>
                    <a:p>
                      <a:pPr algn="ctr"/>
                      <a:r>
                        <a:rPr lang="en-US" sz="800" b="0" baseline="0" dirty="0">
                          <a:solidFill>
                            <a:schemeClr val="tx1"/>
                          </a:solidFill>
                          <a:latin typeface="Century Gothic" panose="020B0502020202020204" pitchFamily="34" charset="0"/>
                          <a:cs typeface="Amatic SC" panose="00000500000000000000" pitchFamily="2" charset="-79"/>
                        </a:rPr>
                        <a:t>Travelling with confidence</a:t>
                      </a:r>
                    </a:p>
                    <a:p>
                      <a:pPr algn="ctr"/>
                      <a:r>
                        <a:rPr lang="en-US" sz="800" b="0" baseline="0" dirty="0">
                          <a:solidFill>
                            <a:schemeClr val="tx1"/>
                          </a:solidFill>
                          <a:latin typeface="Century Gothic" panose="020B0502020202020204" pitchFamily="34" charset="0"/>
                          <a:cs typeface="Amatic SC" panose="00000500000000000000" pitchFamily="2" charset="-79"/>
                        </a:rPr>
                        <a:t>Refining fundamental skills </a:t>
                      </a:r>
                      <a:endParaRPr lang="en-GB" sz="800" b="0" dirty="0">
                        <a:solidFill>
                          <a:schemeClr val="tx1"/>
                        </a:solidFill>
                        <a:latin typeface="Century Gothic" panose="020B0502020202020204" pitchFamily="34" charset="0"/>
                        <a:cs typeface="Amatic SC" panose="00000500000000000000" pitchFamily="2" charset="-79"/>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800" b="1" dirty="0">
                          <a:solidFill>
                            <a:schemeClr val="tx1"/>
                          </a:solidFill>
                          <a:latin typeface="Century Gothic" panose="020B0502020202020204" pitchFamily="34" charset="0"/>
                          <a:cs typeface="Amatic SC" panose="00000500000000000000" pitchFamily="2" charset="-79"/>
                        </a:rPr>
                        <a:t>NEXT LEVEL</a:t>
                      </a:r>
                      <a:r>
                        <a:rPr lang="en-US" sz="800" b="1" baseline="0" dirty="0">
                          <a:solidFill>
                            <a:schemeClr val="tx1"/>
                          </a:solidFill>
                          <a:latin typeface="Century Gothic" panose="020B0502020202020204" pitchFamily="34" charset="0"/>
                          <a:cs typeface="Amatic SC" panose="00000500000000000000" pitchFamily="2" charset="-79"/>
                        </a:rPr>
                        <a:t> SPORTS: Athletics</a:t>
                      </a:r>
                      <a:endParaRPr lang="en-GB" sz="800" b="1" dirty="0">
                        <a:solidFill>
                          <a:schemeClr val="tx1"/>
                        </a:solidFill>
                        <a:latin typeface="Century Gothic" panose="020B0502020202020204" pitchFamily="34" charset="0"/>
                        <a:cs typeface="Amatic SC" panose="00000500000000000000" pitchFamily="2" charset="-79"/>
                      </a:endParaRPr>
                    </a:p>
                    <a:p>
                      <a:pPr algn="ctr"/>
                      <a:endParaRPr lang="en-GB" sz="800" dirty="0">
                        <a:solidFill>
                          <a:schemeClr val="tx1"/>
                        </a:solidFill>
                        <a:latin typeface="Century Gothic" panose="020B0502020202020204" pitchFamily="34" charset="0"/>
                        <a:cs typeface="Amatic SC" panose="00000500000000000000" pitchFamily="2" charset="-79"/>
                      </a:endParaRPr>
                    </a:p>
                    <a:p>
                      <a:pPr algn="ctr"/>
                      <a:r>
                        <a:rPr lang="en-GB" sz="800" dirty="0">
                          <a:solidFill>
                            <a:schemeClr val="tx1"/>
                          </a:solidFill>
                          <a:latin typeface="Century Gothic" panose="020B0502020202020204" pitchFamily="34" charset="0"/>
                          <a:cs typeface="Amatic SC" panose="00000500000000000000" pitchFamily="2" charset="-79"/>
                        </a:rPr>
                        <a:t>Running skills</a:t>
                      </a:r>
                    </a:p>
                    <a:p>
                      <a:pPr algn="ctr"/>
                      <a:r>
                        <a:rPr lang="en-GB" sz="800" dirty="0">
                          <a:solidFill>
                            <a:schemeClr val="tx1"/>
                          </a:solidFill>
                          <a:latin typeface="Century Gothic" panose="020B0502020202020204" pitchFamily="34" charset="0"/>
                          <a:cs typeface="Amatic SC" panose="00000500000000000000" pitchFamily="2" charset="-79"/>
                        </a:rPr>
                        <a:t>Agility </a:t>
                      </a:r>
                    </a:p>
                    <a:p>
                      <a:pPr algn="ctr"/>
                      <a:r>
                        <a:rPr lang="en-GB" sz="800" dirty="0">
                          <a:solidFill>
                            <a:schemeClr val="tx1"/>
                          </a:solidFill>
                          <a:latin typeface="Century Gothic" panose="020B0502020202020204" pitchFamily="34" charset="0"/>
                          <a:cs typeface="Amatic SC" panose="00000500000000000000" pitchFamily="2" charset="-79"/>
                        </a:rPr>
                        <a:t>Sports day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r h="1070675">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6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l"/>
                      <a:r>
                        <a:rPr lang="en-US" sz="1100" b="1" dirty="0">
                          <a:solidFill>
                            <a:schemeClr val="tx1"/>
                          </a:solidFill>
                          <a:latin typeface="+mn-lt"/>
                          <a:cs typeface="Amatic SC" panose="00000500000000000000" pitchFamily="2" charset="-79"/>
                        </a:rPr>
                        <a:t>CONTINUOUS</a:t>
                      </a:r>
                      <a:r>
                        <a:rPr lang="en-US" sz="1100" b="1" baseline="0" dirty="0">
                          <a:solidFill>
                            <a:schemeClr val="tx1"/>
                          </a:solidFill>
                          <a:latin typeface="+mn-lt"/>
                          <a:cs typeface="Amatic SC" panose="00000500000000000000" pitchFamily="2" charset="-79"/>
                        </a:rPr>
                        <a:t> PROVISION; </a:t>
                      </a:r>
                      <a:r>
                        <a:rPr lang="en-US" sz="800" dirty="0">
                          <a:solidFill>
                            <a:schemeClr val="tx1"/>
                          </a:solidFill>
                          <a:latin typeface="+mn-lt"/>
                          <a:cs typeface="Amatic SC" panose="00000500000000000000" pitchFamily="2" charset="-79"/>
                        </a:rPr>
                        <a:t>Cooperation games i.e. parachute games,</a:t>
                      </a:r>
                      <a:r>
                        <a:rPr lang="en-US" sz="800" baseline="0" dirty="0">
                          <a:solidFill>
                            <a:schemeClr val="tx1"/>
                          </a:solidFill>
                          <a:latin typeface="+mn-lt"/>
                          <a:cs typeface="Amatic SC" panose="00000500000000000000" pitchFamily="2" charset="-79"/>
                        </a:rPr>
                        <a:t>  </a:t>
                      </a:r>
                      <a:r>
                        <a:rPr lang="en-US" sz="800" dirty="0">
                          <a:solidFill>
                            <a:schemeClr val="tx1"/>
                          </a:solidFill>
                          <a:latin typeface="+mn-lt"/>
                          <a:cs typeface="Amatic SC" panose="00000500000000000000" pitchFamily="2" charset="-79"/>
                        </a:rPr>
                        <a:t>Climbing – outdoor equipment., </a:t>
                      </a:r>
                      <a:r>
                        <a:rPr lang="en-US" sz="800" dirty="0"/>
                        <a:t>Help individual children to develop good personal hygiene,</a:t>
                      </a:r>
                      <a:r>
                        <a:rPr lang="en-US" sz="800" baseline="0" dirty="0"/>
                        <a:t> </a:t>
                      </a:r>
                      <a:r>
                        <a:rPr lang="en-US" sz="800" dirty="0"/>
                        <a:t>. Provide regular reminders about thorough handwashing and toileting. </a:t>
                      </a:r>
                      <a:r>
                        <a:rPr lang="en-US" sz="800" dirty="0">
                          <a:solidFill>
                            <a:schemeClr val="tx1"/>
                          </a:solidFill>
                          <a:latin typeface="+mn-lt"/>
                          <a:cs typeface="Amatic SC" panose="00000500000000000000" pitchFamily="2" charset="-79"/>
                        </a:rPr>
                        <a:t>Crates play- climbing,  </a:t>
                      </a:r>
                      <a:r>
                        <a:rPr lang="en-US" sz="800" dirty="0"/>
                        <a:t>Provide a range of wheeled resources for children to balance, sit or ride on, or pull and push. Two-wheeled balance bikes and, skateboards, wheelbarrows, prams and carts </a:t>
                      </a:r>
                      <a:endParaRPr lang="en-US" sz="11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29556540"/>
                  </a:ext>
                </a:extLst>
              </a:tr>
            </a:tbl>
          </a:graphicData>
        </a:graphic>
      </p:graphicFrame>
      <p:pic>
        <p:nvPicPr>
          <p:cNvPr id="6" name="Picture 5"/>
          <p:cNvPicPr>
            <a:picLocks noChangeAspect="1"/>
          </p:cNvPicPr>
          <p:nvPr/>
        </p:nvPicPr>
        <p:blipFill>
          <a:blip r:embed="rId2"/>
          <a:stretch>
            <a:fillRect/>
          </a:stretch>
        </p:blipFill>
        <p:spPr>
          <a:xfrm>
            <a:off x="366318" y="165875"/>
            <a:ext cx="1133662" cy="709013"/>
          </a:xfrm>
          <a:prstGeom prst="rect">
            <a:avLst/>
          </a:prstGeom>
        </p:spPr>
      </p:pic>
      <p:pic>
        <p:nvPicPr>
          <p:cNvPr id="8" name="Picture 7">
            <a:extLst>
              <a:ext uri="{FF2B5EF4-FFF2-40B4-BE49-F238E27FC236}">
                <a16:creationId xmlns:a16="http://schemas.microsoft.com/office/drawing/2014/main" id="{C2031823-7047-4977-B4AD-F5335222F80D}"/>
              </a:ext>
            </a:extLst>
          </p:cNvPr>
          <p:cNvPicPr>
            <a:picLocks noChangeAspect="1"/>
          </p:cNvPicPr>
          <p:nvPr/>
        </p:nvPicPr>
        <p:blipFill>
          <a:blip r:embed="rId3"/>
          <a:stretch>
            <a:fillRect/>
          </a:stretch>
        </p:blipFill>
        <p:spPr>
          <a:xfrm>
            <a:off x="441664" y="226278"/>
            <a:ext cx="1327018" cy="587176"/>
          </a:xfrm>
          <a:prstGeom prst="rect">
            <a:avLst/>
          </a:prstGeom>
        </p:spPr>
      </p:pic>
    </p:spTree>
    <p:extLst>
      <p:ext uri="{BB962C8B-B14F-4D97-AF65-F5344CB8AC3E}">
        <p14:creationId xmlns:p14="http://schemas.microsoft.com/office/powerpoint/2010/main" val="5409661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914564"/>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800" dirty="0">
                <a:latin typeface="Amatic SC" panose="00000500000000000000" pitchFamily="2" charset="-79"/>
                <a:cs typeface="Amatic SC" panose="00000500000000000000" pitchFamily="2" charset="-79"/>
              </a:rPr>
              <a:t>Foundation stage Long Term Plan 26-27</a:t>
            </a:r>
            <a:endParaRPr lang="en-GB" sz="18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074940023"/>
              </p:ext>
            </p:extLst>
          </p:nvPr>
        </p:nvGraphicFramePr>
        <p:xfrm>
          <a:off x="366318" y="410999"/>
          <a:ext cx="11459364" cy="625966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32087">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Autumn 1</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lumMod val="50000"/>
                            </a:schemeClr>
                          </a:solidFill>
                          <a:latin typeface="Amatic SC" panose="00000500000000000000" pitchFamily="2" charset="-79"/>
                          <a:cs typeface="Amatic SC" panose="00000500000000000000" pitchFamily="2" charset="-79"/>
                        </a:rPr>
                        <a:t>Autumn 2</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Spring 1</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Spring 2</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Summer 1</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Summer 2</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 celebrate!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Space</a:t>
                      </a:r>
                      <a:r>
                        <a:rPr lang="en-US" sz="2000" baseline="0" dirty="0">
                          <a:latin typeface="Amatic SC" panose="00000500000000000000" pitchFamily="2" charset="-79"/>
                          <a:cs typeface="Amatic SC" panose="00000500000000000000" pitchFamily="2" charset="-79"/>
                        </a:rPr>
                        <a:t> explorers</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aseline="0" dirty="0">
                          <a:latin typeface="Amatic SC" panose="00000500000000000000" pitchFamily="2" charset="-79"/>
                          <a:cs typeface="Amatic SC" panose="00000500000000000000" pitchFamily="2" charset="-79"/>
                        </a:rPr>
                        <a:t>The enchanted woodland!</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Amazing</a:t>
                      </a:r>
                      <a:r>
                        <a:rPr lang="en-US" sz="2000" baseline="0" dirty="0">
                          <a:latin typeface="Amatic SC" panose="00000500000000000000" pitchFamily="2" charset="-79"/>
                          <a:cs typeface="Amatic SC" panose="00000500000000000000" pitchFamily="2" charset="-79"/>
                        </a:rPr>
                        <a:t> animals</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a:t>
                      </a:r>
                      <a:r>
                        <a:rPr lang="en-US" sz="2000" baseline="0" dirty="0">
                          <a:latin typeface="Amatic SC" panose="00000500000000000000" pitchFamily="2" charset="-79"/>
                          <a:cs typeface="Amatic SC" panose="00000500000000000000" pitchFamily="2" charset="-79"/>
                        </a:rPr>
                        <a:t> the sea</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3">
                  <a:txBody>
                    <a:bodyPr/>
                    <a:lstStyle/>
                    <a:p>
                      <a:pPr algn="ctr"/>
                      <a:r>
                        <a:rPr lang="en-US" sz="3600" b="0" dirty="0">
                          <a:latin typeface="Amatic SC" panose="00000500000000000000" pitchFamily="2" charset="-79"/>
                          <a:cs typeface="Amatic SC" panose="00000500000000000000" pitchFamily="2" charset="-79"/>
                        </a:rPr>
                        <a:t>Literacy</a:t>
                      </a:r>
                    </a:p>
                    <a:p>
                      <a:pPr algn="ctr"/>
                      <a:endParaRPr lang="en-US" sz="2400" b="0" dirty="0">
                        <a:latin typeface="Amatic SC" panose="00000500000000000000" pitchFamily="2" charset="-79"/>
                        <a:cs typeface="Amatic SC" panose="00000500000000000000" pitchFamily="2" charset="-79"/>
                      </a:endParaRPr>
                    </a:p>
                    <a:p>
                      <a:pPr algn="ctr"/>
                      <a:r>
                        <a:rPr lang="en-US" sz="2000" b="0" dirty="0">
                          <a:latin typeface="Amatic SC" panose="00000500000000000000" pitchFamily="2" charset="-79"/>
                          <a:cs typeface="Amatic SC" panose="00000500000000000000" pitchFamily="2" charset="-79"/>
                        </a:rPr>
                        <a:t>Comprehension</a:t>
                      </a:r>
                    </a:p>
                    <a:p>
                      <a:pPr algn="ctr"/>
                      <a:endParaRPr lang="en-US" sz="2000" b="0" dirty="0">
                        <a:latin typeface="Amatic SC" panose="00000500000000000000" pitchFamily="2" charset="-79"/>
                        <a:cs typeface="Amatic SC" panose="00000500000000000000" pitchFamily="2" charset="-79"/>
                      </a:endParaRPr>
                    </a:p>
                    <a:p>
                      <a:pPr algn="ctr"/>
                      <a:endParaRPr lang="en-US" sz="2000" b="0" dirty="0">
                        <a:latin typeface="Amatic SC" panose="00000500000000000000" pitchFamily="2" charset="-79"/>
                        <a:cs typeface="Amatic SC" panose="00000500000000000000" pitchFamily="2" charset="-79"/>
                      </a:endParaRPr>
                    </a:p>
                    <a:p>
                      <a:pPr algn="ctr"/>
                      <a:endParaRPr lang="en-US" sz="2000" b="0" dirty="0">
                        <a:latin typeface="Amatic SC" panose="00000500000000000000" pitchFamily="2" charset="-79"/>
                        <a:cs typeface="Amatic SC" panose="00000500000000000000" pitchFamily="2" charset="-79"/>
                      </a:endParaRPr>
                    </a:p>
                    <a:p>
                      <a:pPr algn="ctr"/>
                      <a:endParaRPr lang="en-US" sz="2000" b="0" dirty="0">
                        <a:latin typeface="Amatic SC" panose="00000500000000000000" pitchFamily="2" charset="-79"/>
                        <a:cs typeface="Amatic SC" panose="00000500000000000000" pitchFamily="2" charset="-79"/>
                      </a:endParaRPr>
                    </a:p>
                    <a:p>
                      <a:pPr algn="ctr"/>
                      <a:endParaRPr lang="en-US" sz="2000" b="0" dirty="0">
                        <a:latin typeface="Amatic SC" panose="00000500000000000000" pitchFamily="2" charset="-79"/>
                        <a:cs typeface="Amatic SC" panose="00000500000000000000" pitchFamily="2" charset="-79"/>
                      </a:endParaRPr>
                    </a:p>
                    <a:p>
                      <a:pPr algn="ctr"/>
                      <a:r>
                        <a:rPr lang="en-US" sz="2000" b="0" dirty="0">
                          <a:latin typeface="Amatic SC" panose="00000500000000000000" pitchFamily="2" charset="-79"/>
                          <a:cs typeface="Amatic SC" panose="00000500000000000000" pitchFamily="2" charset="-79"/>
                        </a:rPr>
                        <a:t>Word</a:t>
                      </a:r>
                    </a:p>
                    <a:p>
                      <a:pPr algn="ctr"/>
                      <a:r>
                        <a:rPr lang="en-US" sz="2000" b="0" dirty="0">
                          <a:latin typeface="Amatic SC" panose="00000500000000000000" pitchFamily="2" charset="-79"/>
                          <a:cs typeface="Amatic SC" panose="00000500000000000000" pitchFamily="2" charset="-79"/>
                        </a:rPr>
                        <a:t> Reading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000" dirty="0">
                          <a:latin typeface="Century Gothic" panose="020B0502020202020204" pitchFamily="34" charset="0"/>
                        </a:rPr>
                        <a:t>It is crucial for children to develop </a:t>
                      </a:r>
                      <a:r>
                        <a:rPr lang="en-US" sz="1000" b="1" dirty="0">
                          <a:latin typeface="Century Gothic" panose="020B0502020202020204" pitchFamily="34" charset="0"/>
                        </a:rPr>
                        <a:t>a life-long love of reading</a:t>
                      </a:r>
                      <a:r>
                        <a:rPr lang="en-US" sz="1000" dirty="0">
                          <a:latin typeface="Century Gothic" panose="020B0502020202020204" pitchFamily="34" charset="0"/>
                        </a:rPr>
                        <a:t>. Reading consists of two dimensions: </a:t>
                      </a:r>
                      <a:r>
                        <a:rPr lang="en-US" sz="1000" b="1" dirty="0">
                          <a:latin typeface="Century Gothic" panose="020B0502020202020204" pitchFamily="34" charset="0"/>
                        </a:rPr>
                        <a:t>language comprehension and word reading</a:t>
                      </a:r>
                      <a:r>
                        <a:rPr lang="en-US" sz="1000" dirty="0">
                          <a:latin typeface="Century Gothic" panose="020B0502020202020204" pitchFamily="34" charset="0"/>
                        </a:rPr>
                        <a:t>. Language comprehension (necessary for both reading and writing) starts from birth. It only develops when adults talk with children about the world around them and the books (stories and non-fiction) they read with them, and </a:t>
                      </a:r>
                      <a:r>
                        <a:rPr lang="en-US" sz="1000" b="1" dirty="0">
                          <a:latin typeface="Century Gothic" panose="020B0502020202020204" pitchFamily="34" charset="0"/>
                        </a:rPr>
                        <a:t>enjoy rhymes, poems and songs together</a:t>
                      </a:r>
                      <a:r>
                        <a:rPr lang="en-US" sz="1000" dirty="0">
                          <a:latin typeface="Century Gothic" panose="020B0502020202020204" pitchFamily="34" charset="0"/>
                        </a:rPr>
                        <a:t>. Skilled word reading, taught later, involves both the speedy working out of the pronunciation of unfamiliar printed words (</a:t>
                      </a:r>
                      <a:r>
                        <a:rPr lang="en-US" sz="1000" b="1" dirty="0">
                          <a:latin typeface="Century Gothic" panose="020B0502020202020204" pitchFamily="34" charset="0"/>
                        </a:rPr>
                        <a:t>decoding)</a:t>
                      </a:r>
                      <a:r>
                        <a:rPr lang="en-US" sz="1000" dirty="0">
                          <a:latin typeface="Century Gothic" panose="020B0502020202020204" pitchFamily="34" charset="0"/>
                        </a:rPr>
                        <a:t> and the </a:t>
                      </a:r>
                      <a:r>
                        <a:rPr lang="en-US" sz="1000" b="1" dirty="0">
                          <a:latin typeface="Century Gothic" panose="020B0502020202020204" pitchFamily="34" charset="0"/>
                        </a:rPr>
                        <a:t>speedy recognition of familiar printed words. </a:t>
                      </a:r>
                      <a:r>
                        <a:rPr lang="en-US" sz="1000" dirty="0">
                          <a:latin typeface="Century Gothic" panose="020B0502020202020204" pitchFamily="34" charset="0"/>
                        </a:rPr>
                        <a:t>Writing involves</a:t>
                      </a:r>
                      <a:r>
                        <a:rPr lang="en-US" sz="1000" b="1" dirty="0">
                          <a:latin typeface="Century Gothic" panose="020B0502020202020204" pitchFamily="34" charset="0"/>
                        </a:rPr>
                        <a:t> transcription </a:t>
                      </a:r>
                      <a:r>
                        <a:rPr lang="en-US" sz="1000" dirty="0">
                          <a:latin typeface="Century Gothic" panose="020B0502020202020204" pitchFamily="34" charset="0"/>
                        </a:rPr>
                        <a:t>(spelling and handwriting) and composition (articulating ideas and structuring them in speech, before writing</a:t>
                      </a:r>
                      <a:r>
                        <a:rPr lang="en-US" sz="1000" dirty="0"/>
                        <a:t>)</a:t>
                      </a:r>
                      <a:endParaRPr lang="en-US" sz="1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24877487"/>
                  </a:ext>
                </a:extLst>
              </a:tr>
              <a:tr h="556306">
                <a:tc vMerge="1">
                  <a:txBody>
                    <a:bodyPr/>
                    <a:lstStyle/>
                    <a:p>
                      <a:pPr algn="ctr"/>
                      <a:r>
                        <a:rPr lang="en-US" sz="3600" b="0" dirty="0">
                          <a:latin typeface="Amatic SC" panose="00000500000000000000" pitchFamily="2" charset="-79"/>
                          <a:cs typeface="Amatic SC" panose="00000500000000000000" pitchFamily="2" charset="-79"/>
                        </a:rPr>
                        <a:t>Literacy</a:t>
                      </a:r>
                    </a:p>
                    <a:p>
                      <a:pPr algn="ctr"/>
                      <a:r>
                        <a:rPr lang="en-US" sz="2400" b="0" dirty="0">
                          <a:latin typeface="Amatic SC" panose="00000500000000000000" pitchFamily="2" charset="-79"/>
                          <a:cs typeface="Amatic SC" panose="00000500000000000000" pitchFamily="2" charset="-79"/>
                        </a:rPr>
                        <a:t>Comprehension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00" kern="1200" dirty="0">
                          <a:solidFill>
                            <a:schemeClr val="dk1"/>
                          </a:solidFill>
                          <a:effectLst/>
                          <a:latin typeface="Century Gothic" panose="020B0502020202020204" pitchFamily="34" charset="0"/>
                          <a:ea typeface="+mn-ea"/>
                          <a:cs typeface="+mn-cs"/>
                        </a:rPr>
                        <a:t>I can show a preference for a book, song or rhyme.</a:t>
                      </a:r>
                      <a:endParaRPr lang="en-GB" sz="1000" dirty="0">
                        <a:solidFill>
                          <a:schemeClr val="tx1"/>
                        </a:solidFill>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15000"/>
                        </a:lnSpc>
                        <a:spcAft>
                          <a:spcPts val="1000"/>
                        </a:spcAft>
                      </a:pPr>
                      <a:r>
                        <a:rPr lang="en-GB" sz="1000" kern="1200" dirty="0">
                          <a:solidFill>
                            <a:schemeClr val="dk1"/>
                          </a:solidFill>
                          <a:effectLst/>
                          <a:latin typeface="Century Gothic" panose="020B0502020202020204" pitchFamily="34" charset="0"/>
                          <a:ea typeface="+mn-ea"/>
                          <a:cs typeface="+mn-cs"/>
                        </a:rPr>
                        <a:t>I can talk about events and characters in a story read to me.</a:t>
                      </a:r>
                    </a:p>
                    <a:p>
                      <a:pPr algn="ctr">
                        <a:lnSpc>
                          <a:spcPct val="115000"/>
                        </a:lnSpc>
                        <a:spcAft>
                          <a:spcPts val="1000"/>
                        </a:spcAft>
                      </a:pPr>
                      <a:r>
                        <a:rPr lang="en-GB" sz="1000" kern="1200" dirty="0">
                          <a:solidFill>
                            <a:schemeClr val="dk1"/>
                          </a:solidFill>
                          <a:effectLst/>
                          <a:latin typeface="Century Gothic" panose="020B0502020202020204" pitchFamily="34" charset="0"/>
                          <a:ea typeface="+mn-ea"/>
                          <a:cs typeface="+mn-cs"/>
                        </a:rPr>
                        <a:t>I can join in with rhymes and stories.  I can fill in missing words from well-known rhymes</a:t>
                      </a:r>
                      <a:endParaRPr lang="en-GB" sz="1000" i="1" kern="1200" dirty="0">
                        <a:solidFill>
                          <a:schemeClr val="dk1"/>
                        </a:solidFill>
                        <a:effectLst/>
                        <a:latin typeface="Century Gothic" panose="020B0502020202020204" pitchFamily="34" charset="0"/>
                        <a:ea typeface="+mn-ea"/>
                        <a:cs typeface="+mn-cs"/>
                      </a:endParaRPr>
                    </a:p>
                    <a:p>
                      <a:pPr algn="ctr">
                        <a:lnSpc>
                          <a:spcPct val="115000"/>
                        </a:lnSpc>
                        <a:spcAft>
                          <a:spcPts val="1000"/>
                        </a:spcAft>
                      </a:pPr>
                      <a:endParaRPr lang="en-GB" sz="1000" i="1"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defTabSz="914400" rtl="0" eaLnBrk="1" fontAlgn="auto" latinLnBrk="0" hangingPunct="1">
                        <a:lnSpc>
                          <a:spcPct val="115000"/>
                        </a:lnSpc>
                        <a:spcBef>
                          <a:spcPts val="0"/>
                        </a:spcBef>
                        <a:spcAft>
                          <a:spcPts val="1000"/>
                        </a:spcAft>
                        <a:buClrTx/>
                        <a:buSzTx/>
                        <a:buFontTx/>
                        <a:buNone/>
                        <a:tabLst/>
                        <a:defRPr/>
                      </a:pPr>
                      <a:r>
                        <a:rPr lang="en-GB" sz="1000" kern="1200" dirty="0">
                          <a:solidFill>
                            <a:schemeClr val="dk1"/>
                          </a:solidFill>
                          <a:effectLst/>
                          <a:latin typeface="Century Gothic" panose="020B0502020202020204" pitchFamily="34" charset="0"/>
                          <a:ea typeface="+mn-ea"/>
                          <a:cs typeface="+mn-cs"/>
                        </a:rPr>
                        <a:t>I can show interest and answer  simple questions about the text</a:t>
                      </a:r>
                      <a:endParaRPr lang="en-GB" sz="1000" dirty="0">
                        <a:solidFill>
                          <a:schemeClr val="tx1"/>
                        </a:solidFill>
                        <a:latin typeface="Century Gothic" panose="020B0502020202020204" pitchFamily="34" charset="0"/>
                        <a:cs typeface="Amatic SC" panose="00000500000000000000" pitchFamily="2" charset="-79"/>
                      </a:endParaRPr>
                    </a:p>
                    <a:p>
                      <a:pPr marL="0" marR="0" indent="0" algn="ctr" defTabSz="914400" rtl="0" eaLnBrk="1" fontAlgn="auto" latinLnBrk="0" hangingPunct="1">
                        <a:lnSpc>
                          <a:spcPct val="115000"/>
                        </a:lnSpc>
                        <a:spcBef>
                          <a:spcPts val="0"/>
                        </a:spcBef>
                        <a:spcAft>
                          <a:spcPts val="1000"/>
                        </a:spcAft>
                        <a:buClrTx/>
                        <a:buSzTx/>
                        <a:buFontTx/>
                        <a:buNone/>
                        <a:tabLst/>
                        <a:defRPr/>
                      </a:pPr>
                      <a:r>
                        <a:rPr lang="en-GB" sz="1000" kern="1200" dirty="0">
                          <a:solidFill>
                            <a:schemeClr val="dk1"/>
                          </a:solidFill>
                          <a:effectLst/>
                          <a:latin typeface="Century Gothic" panose="020B0502020202020204" pitchFamily="34" charset="0"/>
                          <a:ea typeface="+mn-ea"/>
                          <a:cs typeface="+mn-cs"/>
                        </a:rPr>
                        <a:t>I use words that I know to check my reading makes sense</a:t>
                      </a: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15000"/>
                        </a:lnSpc>
                        <a:spcAft>
                          <a:spcPts val="1000"/>
                        </a:spcAft>
                      </a:pP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spcAft>
                          <a:spcPts val="0"/>
                        </a:spcAft>
                      </a:pPr>
                      <a:r>
                        <a:rPr lang="en-GB" sz="1000" kern="1200" dirty="0">
                          <a:solidFill>
                            <a:schemeClr val="dk1"/>
                          </a:solidFill>
                          <a:effectLst/>
                          <a:latin typeface="Century Gothic" panose="020B0502020202020204" pitchFamily="34" charset="0"/>
                          <a:ea typeface="+mn-ea"/>
                          <a:cs typeface="+mn-cs"/>
                        </a:rPr>
                        <a:t>I can demonstrate understanding when talking about what I have read</a:t>
                      </a:r>
                    </a:p>
                    <a:p>
                      <a:pPr algn="ctr">
                        <a:spcAft>
                          <a:spcPts val="0"/>
                        </a:spcAft>
                      </a:pPr>
                      <a:endParaRPr lang="en-GB" sz="1000" kern="1200" dirty="0">
                        <a:solidFill>
                          <a:schemeClr val="dk1"/>
                        </a:solidFill>
                        <a:effectLst/>
                        <a:latin typeface="Century Gothic" panose="020B0502020202020204" pitchFamily="34" charset="0"/>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Century Gothic" panose="020B0502020202020204" pitchFamily="34" charset="0"/>
                          <a:ea typeface="+mn-ea"/>
                          <a:cs typeface="+mn-cs"/>
                        </a:rPr>
                        <a:t>I can repeat words or phrases to check my reading</a:t>
                      </a:r>
                      <a:endParaRPr lang="en-GB" sz="1000" i="1" dirty="0">
                        <a:effectLst/>
                        <a:latin typeface="Century Gothic" panose="020B0502020202020204" pitchFamily="34" charset="0"/>
                        <a:ea typeface="Calibri" panose="020F0502020204030204" pitchFamily="34" charset="0"/>
                        <a:cs typeface="Times New Roman" panose="02020603050405020304" pitchFamily="18" charset="0"/>
                      </a:endParaRPr>
                    </a:p>
                    <a:p>
                      <a:pPr algn="ctr">
                        <a:spcAft>
                          <a:spcPts val="0"/>
                        </a:spcAft>
                      </a:pP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spcAft>
                          <a:spcPts val="0"/>
                        </a:spcAft>
                      </a:pPr>
                      <a:r>
                        <a:rPr lang="en-GB" sz="800" dirty="0">
                          <a:effectLst/>
                          <a:latin typeface="Century Gothic" panose="020B0502020202020204" pitchFamily="34" charset="0"/>
                          <a:ea typeface="Calibri" panose="020F0502020204030204" pitchFamily="34" charset="0"/>
                          <a:cs typeface="Times New Roman" panose="02020603050405020304" pitchFamily="18" charset="0"/>
                        </a:rPr>
                        <a:t>I am beginning to notice if my reading makes sense and looks right</a:t>
                      </a:r>
                    </a:p>
                    <a:p>
                      <a:pPr algn="ctr">
                        <a:spcAft>
                          <a:spcPts val="0"/>
                        </a:spcAft>
                      </a:pPr>
                      <a:r>
                        <a:rPr lang="en-GB" sz="800" dirty="0">
                          <a:effectLst/>
                          <a:latin typeface="Century Gothic" panose="020B0502020202020204" pitchFamily="34" charset="0"/>
                          <a:ea typeface="Calibri" panose="020F0502020204030204" pitchFamily="34" charset="0"/>
                          <a:cs typeface="Times New Roman" panose="02020603050405020304" pitchFamily="18" charset="0"/>
                        </a:rPr>
                        <a:t>I think about what I already know to help me with my reading</a:t>
                      </a:r>
                    </a:p>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a:effectLst/>
                          <a:latin typeface="Century Gothic" panose="020B0502020202020204" pitchFamily="34" charset="0"/>
                          <a:ea typeface="Calibri" panose="020F0502020204030204" pitchFamily="34" charset="0"/>
                          <a:cs typeface="Times New Roman" panose="02020603050405020304" pitchFamily="18" charset="0"/>
                        </a:rPr>
                        <a:t>I can say rhymes by heart</a:t>
                      </a:r>
                    </a:p>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a:effectLst/>
                          <a:latin typeface="Century Gothic" panose="020B0502020202020204" pitchFamily="34" charset="0"/>
                          <a:ea typeface="Calibri" panose="020F0502020204030204" pitchFamily="34" charset="0"/>
                          <a:cs typeface="Times New Roman" panose="02020603050405020304" pitchFamily="18" charset="0"/>
                        </a:rPr>
                        <a:t>I can sometimes notice errors</a:t>
                      </a:r>
                    </a:p>
                    <a:p>
                      <a:pPr marL="0" marR="0" indent="0" algn="ctr" defTabSz="914400" rtl="0" eaLnBrk="1" fontAlgn="auto" latinLnBrk="0" hangingPunct="1">
                        <a:lnSpc>
                          <a:spcPct val="100000"/>
                        </a:lnSpc>
                        <a:spcBef>
                          <a:spcPts val="0"/>
                        </a:spcBef>
                        <a:spcAft>
                          <a:spcPts val="0"/>
                        </a:spcAft>
                        <a:buClrTx/>
                        <a:buSzTx/>
                        <a:buFontTx/>
                        <a:buNone/>
                        <a:tabLst/>
                        <a:defRPr/>
                      </a:pPr>
                      <a:r>
                        <a:rPr lang="en-GB" sz="800" kern="1200" dirty="0">
                          <a:solidFill>
                            <a:schemeClr val="dk1"/>
                          </a:solidFill>
                          <a:effectLst/>
                          <a:latin typeface="Century Gothic" panose="020B0502020202020204" pitchFamily="34" charset="0"/>
                          <a:ea typeface="+mn-ea"/>
                          <a:cs typeface="+mn-cs"/>
                        </a:rPr>
                        <a:t>I know that illustrations can help me make sense of my reading</a:t>
                      </a:r>
                      <a:endParaRPr lang="en-GB" sz="800" dirty="0">
                        <a:solidFill>
                          <a:schemeClr val="tx1"/>
                        </a:solidFill>
                        <a:latin typeface="Century Gothic" panose="020B0502020202020204" pitchFamily="34" charset="0"/>
                        <a:cs typeface="Amatic SC" panose="00000500000000000000" pitchFamily="2" charset="-79"/>
                      </a:endParaRPr>
                    </a:p>
                    <a:p>
                      <a:pPr algn="ctr">
                        <a:spcAft>
                          <a:spcPts val="0"/>
                        </a:spcAft>
                      </a:pPr>
                      <a:endParaRPr lang="en-GB" sz="80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spcAft>
                          <a:spcPts val="0"/>
                        </a:spcAft>
                      </a:pPr>
                      <a:endParaRPr lang="en-GB" sz="8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a:effectLst/>
                          <a:latin typeface="Century Gothic" panose="020B0502020202020204" pitchFamily="34" charset="0"/>
                          <a:ea typeface="Calibri" panose="020F0502020204030204" pitchFamily="34" charset="0"/>
                          <a:cs typeface="Times New Roman" panose="02020603050405020304" pitchFamily="18" charset="0"/>
                        </a:rPr>
                        <a:t>I can demonstrate understanding of what has been read to me by retelling stories and narratives using my own words and recently introduced vocabulary (ELG)</a:t>
                      </a:r>
                    </a:p>
                    <a:p>
                      <a:pPr marL="0" marR="0" indent="0" algn="ctr" defTabSz="914400" rtl="0" eaLnBrk="1" fontAlgn="auto" latinLnBrk="0" hangingPunct="1">
                        <a:lnSpc>
                          <a:spcPct val="100000"/>
                        </a:lnSpc>
                        <a:spcBef>
                          <a:spcPts val="0"/>
                        </a:spcBef>
                        <a:spcAft>
                          <a:spcPts val="0"/>
                        </a:spcAft>
                        <a:buClrTx/>
                        <a:buSzTx/>
                        <a:buFontTx/>
                        <a:buNone/>
                        <a:tabLst/>
                        <a:defRPr/>
                      </a:pPr>
                      <a:r>
                        <a:rPr lang="en-GB" sz="800" kern="1200" dirty="0">
                          <a:solidFill>
                            <a:schemeClr val="dk1"/>
                          </a:solidFill>
                          <a:effectLst/>
                          <a:latin typeface="Century Gothic" panose="020B0502020202020204" pitchFamily="34" charset="0"/>
                          <a:ea typeface="+mn-ea"/>
                          <a:cs typeface="+mn-cs"/>
                        </a:rPr>
                        <a:t>I can use and understand recently introduced vocabulary during discussions about stories, non-fiction, rhymes and poems and during role-play (ELG)</a:t>
                      </a:r>
                    </a:p>
                    <a:p>
                      <a:pPr marL="0" marR="0" indent="0" algn="ctr" defTabSz="914400" rtl="0" eaLnBrk="1" fontAlgn="auto" latinLnBrk="0" hangingPunct="1">
                        <a:lnSpc>
                          <a:spcPct val="100000"/>
                        </a:lnSpc>
                        <a:spcBef>
                          <a:spcPts val="0"/>
                        </a:spcBef>
                        <a:spcAft>
                          <a:spcPts val="0"/>
                        </a:spcAft>
                        <a:buClrTx/>
                        <a:buSzTx/>
                        <a:buFontTx/>
                        <a:buNone/>
                        <a:tabLst/>
                        <a:defRPr/>
                      </a:pPr>
                      <a:endParaRPr lang="en-GB" sz="8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757263">
                <a:tc vMerge="1">
                  <a:txBody>
                    <a:bodyPr/>
                    <a:lstStyle/>
                    <a:p>
                      <a:pPr algn="ctr"/>
                      <a:r>
                        <a:rPr lang="en-US" sz="3600" b="0" dirty="0">
                          <a:latin typeface="Amatic SC" panose="00000500000000000000" pitchFamily="2" charset="-79"/>
                          <a:cs typeface="Amatic SC" panose="00000500000000000000" pitchFamily="2" charset="-79"/>
                        </a:rPr>
                        <a:t>Word Reading </a:t>
                      </a:r>
                      <a:endParaRPr lang="en-GB" sz="36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lnSpc>
                          <a:spcPct val="107000"/>
                        </a:lnSpc>
                        <a:spcAft>
                          <a:spcPts val="0"/>
                        </a:spcAft>
                      </a:pPr>
                      <a:r>
                        <a:rPr lang="en-GB" sz="800" b="1" baseline="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rPr>
                        <a:t>Unlocking letters and sounds </a:t>
                      </a:r>
                      <a:endPar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algn="l">
                        <a:spcAft>
                          <a:spcPts val="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handle books correctly and follow print left to right, top to bottom</a:t>
                      </a:r>
                    </a:p>
                    <a:p>
                      <a:pPr algn="l">
                        <a:spcAft>
                          <a:spcPts val="0"/>
                        </a:spcAft>
                      </a:pPr>
                      <a:endPar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algn="l">
                        <a:spcAft>
                          <a:spcPts val="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locate the title</a:t>
                      </a:r>
                    </a:p>
                    <a:p>
                      <a:pPr algn="l">
                        <a:spcAft>
                          <a:spcPts val="0"/>
                        </a:spcAft>
                      </a:pPr>
                      <a:endPar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algn="l">
                        <a:lnSpc>
                          <a:spcPct val="115000"/>
                        </a:lnSpc>
                        <a:spcAft>
                          <a:spcPts val="100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segment and blend words orally</a:t>
                      </a:r>
                    </a:p>
                    <a:p>
                      <a:pPr algn="l">
                        <a:spcAft>
                          <a:spcPts val="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recognise words that rhyme</a:t>
                      </a:r>
                    </a:p>
                    <a:p>
                      <a:pPr algn="l">
                        <a:spcAft>
                          <a:spcPts val="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 </a:t>
                      </a:r>
                    </a:p>
                    <a:p>
                      <a:pPr algn="l">
                        <a:lnSpc>
                          <a:spcPct val="115000"/>
                        </a:lnSpc>
                        <a:spcAft>
                          <a:spcPts val="100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 </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800" b="1" baseline="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rPr>
                        <a:t>Unlocking letters and sounds </a:t>
                      </a:r>
                      <a:endPar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indent="0" algn="ctr" defTabSz="914400" rtl="0" eaLnBrk="1" fontAlgn="auto" latinLnBrk="0" hangingPunct="1">
                        <a:lnSpc>
                          <a:spcPct val="107000"/>
                        </a:lnSpc>
                        <a:spcBef>
                          <a:spcPts val="0"/>
                        </a:spcBef>
                        <a:spcAft>
                          <a:spcPts val="800"/>
                        </a:spcAft>
                        <a:buClrTx/>
                        <a:buSzTx/>
                        <a:buFontTx/>
                        <a:buNone/>
                        <a:tabLst/>
                        <a:defRPr/>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Link most sounds to letters</a:t>
                      </a:r>
                    </a:p>
                    <a:p>
                      <a:pPr marL="0" marR="0" indent="0" algn="ctr" defTabSz="914400" rtl="0" eaLnBrk="1" fontAlgn="auto" latinLnBrk="0" hangingPunct="1">
                        <a:lnSpc>
                          <a:spcPct val="107000"/>
                        </a:lnSpc>
                        <a:spcBef>
                          <a:spcPts val="0"/>
                        </a:spcBef>
                        <a:spcAft>
                          <a:spcPts val="800"/>
                        </a:spcAft>
                        <a:buClrTx/>
                        <a:buSzTx/>
                        <a:buFontTx/>
                        <a:buNone/>
                        <a:tabLst/>
                        <a:defRPr/>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am beginning to blend and segment in order to read </a:t>
                      </a:r>
                      <a:r>
                        <a:rPr lang="en-GB" sz="800" dirty="0" err="1">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vc</a:t>
                      </a: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 and </a:t>
                      </a:r>
                      <a:r>
                        <a:rPr lang="en-GB" sz="800" dirty="0" err="1">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cvc</a:t>
                      </a: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 words</a:t>
                      </a:r>
                    </a:p>
                    <a:p>
                      <a:pPr marL="0" marR="0" indent="0" algn="ctr" defTabSz="914400" rtl="0" eaLnBrk="1" fontAlgn="auto" latinLnBrk="0" hangingPunct="1">
                        <a:lnSpc>
                          <a:spcPct val="107000"/>
                        </a:lnSpc>
                        <a:spcBef>
                          <a:spcPts val="0"/>
                        </a:spcBef>
                        <a:spcAft>
                          <a:spcPts val="800"/>
                        </a:spcAft>
                        <a:buClrTx/>
                        <a:buSzTx/>
                        <a:buFontTx/>
                        <a:buNone/>
                        <a:tabLst/>
                        <a:defRPr/>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am beginning to match spoken word to written word (1 to 1 </a:t>
                      </a:r>
                      <a:r>
                        <a:rPr lang="en-GB" sz="800" dirty="0" err="1">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cor</a:t>
                      </a: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 across 2-3 lines of print</a:t>
                      </a:r>
                    </a:p>
                    <a:p>
                      <a:pPr marL="0" marR="0" indent="0" algn="ctr" defTabSz="914400" rtl="0" eaLnBrk="1" fontAlgn="auto" latinLnBrk="0" hangingPunct="1">
                        <a:lnSpc>
                          <a:spcPct val="107000"/>
                        </a:lnSpc>
                        <a:spcBef>
                          <a:spcPts val="0"/>
                        </a:spcBef>
                        <a:spcAft>
                          <a:spcPts val="800"/>
                        </a:spcAft>
                        <a:buClrTx/>
                        <a:buSzTx/>
                        <a:buFontTx/>
                        <a:buNone/>
                        <a:tabLst/>
                        <a:defRPr/>
                      </a:pPr>
                      <a:r>
                        <a:rPr lang="en-GB" sz="800" kern="1200" dirty="0">
                          <a:solidFill>
                            <a:schemeClr val="tx1"/>
                          </a:solidFill>
                          <a:effectLst/>
                          <a:latin typeface="Century Gothic" panose="020B0502020202020204" pitchFamily="34" charset="0"/>
                          <a:ea typeface="+mn-ea"/>
                          <a:cs typeface="+mn-cs"/>
                        </a:rPr>
                        <a:t>I can read some Phase 2 words including some tricky words</a:t>
                      </a:r>
                      <a:endPar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800" dirty="0">
                          <a:solidFill>
                            <a:schemeClr val="tx1"/>
                          </a:solidFill>
                          <a:latin typeface="Century Gothic" panose="020B0502020202020204" pitchFamily="34" charset="0"/>
                        </a:rPr>
                        <a:t> </a:t>
                      </a:r>
                      <a:endParaRPr lang="en-GB" sz="80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0"/>
                        </a:spcAft>
                      </a:pPr>
                      <a:r>
                        <a:rPr lang="en-GB" sz="800" b="1" baseline="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rPr>
                        <a:t>Unlocking letters and sounds </a:t>
                      </a:r>
                      <a:endPar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algn="l">
                        <a:spcAft>
                          <a:spcPts val="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locate and recall the title</a:t>
                      </a:r>
                    </a:p>
                    <a:p>
                      <a:pPr algn="l">
                        <a:lnSpc>
                          <a:spcPct val="115000"/>
                        </a:lnSpc>
                        <a:spcAft>
                          <a:spcPts val="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read with 1-1 correspondence</a:t>
                      </a:r>
                    </a:p>
                    <a:p>
                      <a:pPr algn="l">
                        <a:lnSpc>
                          <a:spcPct val="115000"/>
                        </a:lnSpc>
                        <a:spcAft>
                          <a:spcPts val="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read some common irregular words (Phase2/3)</a:t>
                      </a:r>
                    </a:p>
                    <a:p>
                      <a:pPr algn="l">
                        <a:lnSpc>
                          <a:spcPct val="115000"/>
                        </a:lnSpc>
                        <a:spcAft>
                          <a:spcPts val="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link all sounds to letters</a:t>
                      </a:r>
                    </a:p>
                    <a:p>
                      <a:pPr algn="l">
                        <a:lnSpc>
                          <a:spcPct val="115000"/>
                        </a:lnSpc>
                        <a:spcAft>
                          <a:spcPts val="0"/>
                        </a:spcAft>
                      </a:pPr>
                      <a:r>
                        <a:rPr lang="en-GB" sz="800" kern="1200" dirty="0">
                          <a:solidFill>
                            <a:schemeClr val="tx1"/>
                          </a:solidFill>
                          <a:effectLst/>
                          <a:latin typeface="Century Gothic" panose="020B0502020202020204" pitchFamily="34" charset="0"/>
                          <a:ea typeface="+mn-ea"/>
                          <a:cs typeface="+mn-cs"/>
                        </a:rPr>
                        <a:t>I can solve simple words by blending sounds and I check what I read makes sense and sounds right</a:t>
                      </a:r>
                      <a:endPar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0"/>
                        </a:spcAft>
                      </a:pPr>
                      <a:r>
                        <a:rPr lang="en-GB" sz="800" b="1" baseline="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rPr>
                        <a:t>Unlocking letters and sounds </a:t>
                      </a:r>
                      <a:endPar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algn="l">
                        <a:lnSpc>
                          <a:spcPct val="115000"/>
                        </a:lnSpc>
                        <a:spcAft>
                          <a:spcPts val="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read and understand simple sentences</a:t>
                      </a:r>
                    </a:p>
                    <a:p>
                      <a:pPr algn="l">
                        <a:lnSpc>
                          <a:spcPct val="115000"/>
                        </a:lnSpc>
                        <a:spcAft>
                          <a:spcPts val="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use phonic knowledge to read and decode regular words </a:t>
                      </a:r>
                    </a:p>
                    <a:p>
                      <a:pPr algn="l">
                        <a:lnSpc>
                          <a:spcPct val="115000"/>
                        </a:lnSpc>
                        <a:spcAft>
                          <a:spcPts val="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read all Phase 2 words</a:t>
                      </a:r>
                    </a:p>
                    <a:p>
                      <a:pPr algn="l">
                        <a:lnSpc>
                          <a:spcPct val="115000"/>
                        </a:lnSpc>
                        <a:spcAft>
                          <a:spcPts val="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read some of Phase 3 words</a:t>
                      </a:r>
                    </a:p>
                    <a:p>
                      <a:pPr algn="ctr">
                        <a:lnSpc>
                          <a:spcPct val="107000"/>
                        </a:lnSpc>
                        <a:spcAft>
                          <a:spcPts val="0"/>
                        </a:spcAft>
                      </a:pPr>
                      <a:endParaRPr lang="en-GB" sz="800" kern="1200" dirty="0">
                        <a:solidFill>
                          <a:schemeClr val="tx1"/>
                        </a:solidFill>
                        <a:effectLst/>
                        <a:latin typeface="Century Gothic" panose="020B0502020202020204" pitchFamily="34" charset="0"/>
                        <a:ea typeface="+mn-ea"/>
                        <a:cs typeface="+mn-cs"/>
                      </a:endParaRPr>
                    </a:p>
                    <a:p>
                      <a:pPr algn="ctr">
                        <a:lnSpc>
                          <a:spcPct val="107000"/>
                        </a:lnSpc>
                        <a:spcAft>
                          <a:spcPts val="0"/>
                        </a:spcAft>
                      </a:pPr>
                      <a:endParaRPr lang="en-GB" sz="800" kern="1200" dirty="0">
                        <a:solidFill>
                          <a:schemeClr val="tx1"/>
                        </a:solidFill>
                        <a:effectLst/>
                        <a:latin typeface="Century Gothic" panose="020B0502020202020204" pitchFamily="34" charset="0"/>
                        <a:ea typeface="+mn-ea"/>
                        <a:cs typeface="+mn-cs"/>
                      </a:endParaRPr>
                    </a:p>
                    <a:p>
                      <a:pPr algn="ctr">
                        <a:lnSpc>
                          <a:spcPct val="107000"/>
                        </a:lnSpc>
                        <a:spcAft>
                          <a:spcPts val="0"/>
                        </a:spcAft>
                      </a:pPr>
                      <a:endParaRPr lang="en-GB" sz="800" kern="1200" dirty="0">
                        <a:solidFill>
                          <a:schemeClr val="tx1"/>
                        </a:solidFill>
                        <a:effectLst/>
                        <a:latin typeface="Century Gothic" panose="020B0502020202020204" pitchFamily="34" charset="0"/>
                        <a:ea typeface="+mn-ea"/>
                        <a:cs typeface="+mn-c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0"/>
                        </a:spcAft>
                      </a:pPr>
                      <a:r>
                        <a:rPr lang="en-GB" sz="800" b="1" baseline="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rPr>
                        <a:t>Unlocking letters and sounds </a:t>
                      </a:r>
                      <a:endPar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algn="l">
                        <a:spcAft>
                          <a:spcPts val="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read phase 3 words (decodable and tricky)</a:t>
                      </a:r>
                    </a:p>
                    <a:p>
                      <a:pPr algn="l">
                        <a:spcAft>
                          <a:spcPts val="0"/>
                        </a:spcAft>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say a sound for each letter in the alphabet and at least 10 digraphs (ELG)</a:t>
                      </a:r>
                    </a:p>
                    <a:p>
                      <a:pPr algn="l">
                        <a:spcAft>
                          <a:spcPts val="0"/>
                        </a:spcAft>
                      </a:pPr>
                      <a:endPar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 can read words consistent with my phonic knowledge by sound blending (ELG)</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800" kern="1200" dirty="0">
                          <a:solidFill>
                            <a:schemeClr val="tx1"/>
                          </a:solidFill>
                          <a:effectLst/>
                          <a:latin typeface="Century Gothic" panose="020B0502020202020204" pitchFamily="34" charset="0"/>
                          <a:ea typeface="+mn-ea"/>
                          <a:cs typeface="+mn-cs"/>
                        </a:rPr>
                        <a:t>I can re-read books showing increased accuracy  and fluency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lnSpc>
                          <a:spcPct val="107000"/>
                        </a:lnSpc>
                        <a:spcAft>
                          <a:spcPts val="0"/>
                        </a:spcAft>
                      </a:pPr>
                      <a:r>
                        <a:rPr lang="en-GB" sz="800" b="1" baseline="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rPr>
                        <a:t>Unlocking letters and sounds </a:t>
                      </a:r>
                      <a:endParaRPr lang="en-GB" sz="8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endParaRPr lang="en-GB" sz="80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endParaRPr>
                    </a:p>
                    <a:p>
                      <a:pPr algn="ctr">
                        <a:lnSpc>
                          <a:spcPct val="107000"/>
                        </a:lnSpc>
                        <a:spcAft>
                          <a:spcPts val="800"/>
                        </a:spcAft>
                      </a:pPr>
                      <a:r>
                        <a:rPr lang="en-GB" sz="80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rPr>
                        <a:t>End of term assessments</a:t>
                      </a:r>
                    </a:p>
                    <a:p>
                      <a:pPr algn="ctr">
                        <a:lnSpc>
                          <a:spcPct val="107000"/>
                        </a:lnSpc>
                        <a:spcAft>
                          <a:spcPts val="800"/>
                        </a:spcAft>
                      </a:pPr>
                      <a:r>
                        <a:rPr lang="en-GB" sz="80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rPr>
                        <a:t>Transition work with Year 1 staff </a:t>
                      </a:r>
                    </a:p>
                    <a:p>
                      <a:pPr algn="ctr">
                        <a:lnSpc>
                          <a:spcPct val="107000"/>
                        </a:lnSpc>
                        <a:spcAft>
                          <a:spcPts val="800"/>
                        </a:spcAft>
                      </a:pPr>
                      <a:endParaRPr lang="en-GB" sz="80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endParaRPr>
                    </a:p>
                    <a:p>
                      <a:pPr algn="ctr">
                        <a:lnSpc>
                          <a:spcPct val="107000"/>
                        </a:lnSpc>
                        <a:spcAft>
                          <a:spcPts val="800"/>
                        </a:spcAft>
                      </a:pPr>
                      <a:endParaRPr lang="en-GB" sz="80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474909330"/>
                  </a:ext>
                </a:extLst>
              </a:tr>
            </a:tbl>
          </a:graphicData>
        </a:graphic>
      </p:graphicFrame>
      <p:pic>
        <p:nvPicPr>
          <p:cNvPr id="7" name="Picture 6">
            <a:extLst>
              <a:ext uri="{FF2B5EF4-FFF2-40B4-BE49-F238E27FC236}">
                <a16:creationId xmlns:a16="http://schemas.microsoft.com/office/drawing/2014/main" id="{E86417C8-C452-4554-82E7-6A3DE325D28A}"/>
              </a:ext>
            </a:extLst>
          </p:cNvPr>
          <p:cNvPicPr>
            <a:picLocks noChangeAspect="1"/>
          </p:cNvPicPr>
          <p:nvPr/>
        </p:nvPicPr>
        <p:blipFill>
          <a:blip r:embed="rId3"/>
          <a:stretch>
            <a:fillRect/>
          </a:stretch>
        </p:blipFill>
        <p:spPr>
          <a:xfrm>
            <a:off x="441664" y="226278"/>
            <a:ext cx="1327018" cy="587176"/>
          </a:xfrm>
          <a:prstGeom prst="rect">
            <a:avLst/>
          </a:prstGeom>
        </p:spPr>
      </p:pic>
    </p:spTree>
    <p:extLst>
      <p:ext uri="{BB962C8B-B14F-4D97-AF65-F5344CB8AC3E}">
        <p14:creationId xmlns:p14="http://schemas.microsoft.com/office/powerpoint/2010/main" val="41376876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000" dirty="0">
                <a:latin typeface="Amatic SC" panose="00000500000000000000" pitchFamily="2" charset="-79"/>
                <a:cs typeface="Amatic SC" panose="00000500000000000000" pitchFamily="2" charset="-79"/>
              </a:rPr>
              <a:t>Foundation stage Long Term Plan 26-27</a:t>
            </a:r>
            <a:endParaRPr lang="en-GB" sz="20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927013601"/>
              </p:ext>
            </p:extLst>
          </p:nvPr>
        </p:nvGraphicFramePr>
        <p:xfrm>
          <a:off x="366318" y="738067"/>
          <a:ext cx="11459364" cy="3725993"/>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40780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Autumn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solidFill>
                            <a:schemeClr val="bg1">
                              <a:lumMod val="50000"/>
                            </a:schemeClr>
                          </a:solidFill>
                          <a:latin typeface="Amatic SC" panose="00000500000000000000" pitchFamily="2" charset="-79"/>
                          <a:cs typeface="Amatic SC" panose="00000500000000000000" pitchFamily="2" charset="-79"/>
                        </a:rPr>
                        <a:t>Autumn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Spring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Spring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Summer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Summer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618178">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 celebrate!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Space</a:t>
                      </a:r>
                      <a:r>
                        <a:rPr lang="en-US" sz="2000" baseline="0" dirty="0">
                          <a:latin typeface="Amatic SC" panose="00000500000000000000" pitchFamily="2" charset="-79"/>
                          <a:cs typeface="Amatic SC" panose="00000500000000000000" pitchFamily="2" charset="-79"/>
                        </a:rPr>
                        <a:t> explorers</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aseline="0" dirty="0">
                          <a:latin typeface="Amatic SC" panose="00000500000000000000" pitchFamily="2" charset="-79"/>
                          <a:cs typeface="Amatic SC" panose="00000500000000000000" pitchFamily="2" charset="-79"/>
                        </a:rPr>
                        <a:t>The enchanted woodland!</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Amazing</a:t>
                      </a:r>
                      <a:r>
                        <a:rPr lang="en-US" sz="2000" baseline="0" dirty="0">
                          <a:latin typeface="Amatic SC" panose="00000500000000000000" pitchFamily="2" charset="-79"/>
                          <a:cs typeface="Amatic SC" panose="00000500000000000000" pitchFamily="2" charset="-79"/>
                        </a:rPr>
                        <a:t> animals</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 the sea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978034">
                <a:tc>
                  <a:txBody>
                    <a:bodyPr/>
                    <a:lstStyle/>
                    <a:p>
                      <a:pPr algn="ctr"/>
                      <a:r>
                        <a:rPr lang="en-US" sz="3600" b="0" dirty="0">
                          <a:latin typeface="Amatic SC" panose="00000500000000000000" pitchFamily="2" charset="-79"/>
                          <a:cs typeface="Amatic SC" panose="00000500000000000000" pitchFamily="2" charset="-79"/>
                        </a:rPr>
                        <a:t>Writing </a:t>
                      </a:r>
                    </a:p>
                    <a:p>
                      <a:pPr algn="ctr"/>
                      <a:endParaRPr lang="en-US" sz="3600" b="0" dirty="0">
                        <a:latin typeface="Amatic SC" panose="00000500000000000000" pitchFamily="2" charset="-79"/>
                        <a:cs typeface="Amatic SC" panose="00000500000000000000" pitchFamily="2" charset="-79"/>
                      </a:endParaRPr>
                    </a:p>
                    <a:p>
                      <a:pPr algn="ctr"/>
                      <a:endParaRPr lang="en-US" sz="1800" b="0" dirty="0">
                        <a:latin typeface="Amatic SC" panose="00000500000000000000" pitchFamily="2" charset="-79"/>
                        <a:cs typeface="Amatic SC" panose="00000500000000000000" pitchFamily="2" charset="-79"/>
                      </a:endParaRPr>
                    </a:p>
                    <a:p>
                      <a:pPr algn="ctr"/>
                      <a:r>
                        <a:rPr lang="en-US" sz="1800" b="0" dirty="0">
                          <a:latin typeface="Amatic SC" panose="00000500000000000000" pitchFamily="2" charset="-79"/>
                          <a:cs typeface="Amatic SC" panose="00000500000000000000" pitchFamily="2" charset="-79"/>
                        </a:rPr>
                        <a:t>=</a:t>
                      </a:r>
                    </a:p>
                    <a:p>
                      <a:pPr algn="ctr"/>
                      <a:endParaRPr lang="en-US" sz="1800" b="0" dirty="0">
                        <a:latin typeface="Amatic SC" panose="00000500000000000000" pitchFamily="2" charset="-79"/>
                        <a:cs typeface="Amatic SC" panose="00000500000000000000" pitchFamily="2" charset="-79"/>
                      </a:endParaRPr>
                    </a:p>
                    <a:p>
                      <a:pPr algn="ctr"/>
                      <a:endParaRPr lang="en-US" sz="900" b="0" dirty="0">
                        <a:latin typeface="+mn-lt"/>
                        <a:cs typeface="Amatic SC" panose="00000500000000000000" pitchFamily="2" charset="-79"/>
                      </a:endParaRPr>
                    </a:p>
                    <a:p>
                      <a:pPr algn="ctr"/>
                      <a:endParaRPr lang="en-US" sz="900" b="0"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a:t>
                      </a:r>
                      <a:r>
                        <a:rPr lang="en-GB" sz="1100" kern="1200" dirty="0">
                          <a:solidFill>
                            <a:schemeClr val="bg1">
                              <a:lumMod val="50000"/>
                            </a:schemeClr>
                          </a:solidFill>
                          <a:effectLst/>
                          <a:latin typeface="+mn-lt"/>
                          <a:ea typeface="+mn-ea"/>
                          <a:cs typeface="Amatic SC" panose="00000500000000000000" pitchFamily="2" charset="-79"/>
                        </a:rPr>
                        <a:t>Dominant hand, tripod grip, mark making, giving meaning to marks and labelling. </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a:solidFill>
                            <a:schemeClr val="bg1">
                              <a:lumMod val="50000"/>
                            </a:schemeClr>
                          </a:solidFill>
                          <a:effectLst/>
                          <a:latin typeface="+mn-lt"/>
                          <a:ea typeface="+mn-ea"/>
                          <a:cs typeface="Amatic SC" panose="00000500000000000000" pitchFamily="2" charset="-79"/>
                        </a:rPr>
                        <a:t>Name writing Shopping lists, Writing initial sounds and simple captions. </a:t>
                      </a:r>
                      <a:r>
                        <a:rPr lang="en-US" sz="1100" dirty="0">
                          <a:solidFill>
                            <a:schemeClr val="bg1">
                              <a:lumMod val="50000"/>
                            </a:schemeClr>
                          </a:solidFill>
                          <a:effectLst/>
                          <a:latin typeface="+mn-lt"/>
                          <a:ea typeface="Calibri" panose="020F0502020204030204" pitchFamily="34" charset="0"/>
                          <a:cs typeface="Amatic SC" panose="00000500000000000000" pitchFamily="2" charset="-79"/>
                        </a:rPr>
                        <a:t>Use initial sounds to label characters / images. Silly soup. </a:t>
                      </a:r>
                      <a:r>
                        <a:rPr lang="en-GB" sz="1100" dirty="0">
                          <a:solidFill>
                            <a:schemeClr val="bg1">
                              <a:lumMod val="50000"/>
                            </a:schemeClr>
                          </a:solidFill>
                        </a:rPr>
                        <a:t>Names Labels.</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dirty="0">
                          <a:solidFill>
                            <a:schemeClr val="bg1">
                              <a:lumMod val="50000"/>
                            </a:schemeClr>
                          </a:solidFill>
                        </a:rPr>
                        <a:t> </a:t>
                      </a: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Writing for a purpose in role play</a:t>
                      </a:r>
                      <a:endParaRPr lang="en-GB" sz="1100" dirty="0">
                        <a:solidFill>
                          <a:schemeClr val="bg1">
                            <a:lumMod val="50000"/>
                          </a:schemeClr>
                        </a:solidFill>
                      </a:endParaRP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PHASE</a:t>
                      </a:r>
                      <a:r>
                        <a:rPr lang="en-GB" sz="1100" baseline="0" dirty="0">
                          <a:solidFill>
                            <a:schemeClr val="bg1">
                              <a:lumMod val="50000"/>
                            </a:schemeClr>
                          </a:solidFill>
                          <a:effectLst/>
                          <a:latin typeface="+mn-lt"/>
                          <a:ea typeface="Calibri" panose="020F0502020204030204" pitchFamily="34" charset="0"/>
                          <a:cs typeface="Amatic SC" panose="00000500000000000000" pitchFamily="2" charset="-79"/>
                        </a:rPr>
                        <a:t> WORDS</a:t>
                      </a:r>
                    </a:p>
                    <a:p>
                      <a:pPr marL="0" marR="0" lvl="0" indent="0" algn="ctr" defTabSz="914400" rtl="0" eaLnBrk="1" fontAlgn="base" latinLnBrk="0" hangingPunct="1">
                        <a:lnSpc>
                          <a:spcPct val="100000"/>
                        </a:lnSpc>
                        <a:spcBef>
                          <a:spcPts val="0"/>
                        </a:spcBef>
                        <a:spcAft>
                          <a:spcPts val="0"/>
                        </a:spcAft>
                        <a:buClrTx/>
                        <a:buSzTx/>
                        <a:buFontTx/>
                        <a:buNone/>
                        <a:tabLst/>
                        <a:defRPr/>
                      </a:pPr>
                      <a:endParaRPr lang="en-US" sz="1100" dirty="0">
                        <a:solidFill>
                          <a:schemeClr val="bg1">
                            <a:lumMod val="50000"/>
                          </a:schemeClr>
                        </a:solidFill>
                        <a:effectLst/>
                        <a:latin typeface="+mn-lt"/>
                        <a:ea typeface="Calibri" panose="020F050202020403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endParaRPr lang="en-GB" sz="1100" kern="1200" dirty="0">
                        <a:solidFill>
                          <a:schemeClr val="dk1"/>
                        </a:solidFill>
                        <a:effectLst/>
                        <a:latin typeface="+mn-lt"/>
                        <a:ea typeface="+mn-ea"/>
                        <a:cs typeface="+mn-cs"/>
                      </a:endParaRP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Recount</a:t>
                      </a:r>
                      <a:r>
                        <a:rPr lang="en-GB" sz="1100" baseline="0" dirty="0">
                          <a:solidFill>
                            <a:schemeClr val="bg1">
                              <a:lumMod val="50000"/>
                            </a:schemeClr>
                          </a:solidFill>
                          <a:effectLst/>
                          <a:latin typeface="+mn-lt"/>
                          <a:ea typeface="Calibri" panose="020F0502020204030204" pitchFamily="34" charset="0"/>
                          <a:cs typeface="Amatic SC" panose="00000500000000000000" pitchFamily="2" charset="-79"/>
                        </a:rPr>
                        <a:t>, </a:t>
                      </a: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Name writing, labelling, talk</a:t>
                      </a:r>
                      <a:r>
                        <a:rPr lang="en-GB" sz="1100" baseline="0" dirty="0">
                          <a:solidFill>
                            <a:schemeClr val="bg1">
                              <a:lumMod val="50000"/>
                            </a:schemeClr>
                          </a:solidFill>
                          <a:effectLst/>
                          <a:latin typeface="+mn-lt"/>
                          <a:ea typeface="Calibri" panose="020F0502020204030204" pitchFamily="34" charset="0"/>
                          <a:cs typeface="Amatic SC" panose="00000500000000000000" pitchFamily="2" charset="-79"/>
                        </a:rPr>
                        <a:t> for writing block,</a:t>
                      </a: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 story scribing. Retelling stories</a:t>
                      </a:r>
                      <a:r>
                        <a:rPr lang="en-US" sz="1100" dirty="0">
                          <a:solidFill>
                            <a:schemeClr val="bg1">
                              <a:lumMod val="50000"/>
                            </a:schemeClr>
                          </a:solidFill>
                          <a:effectLst/>
                          <a:latin typeface="+mn-lt"/>
                          <a:ea typeface="+mn-ea"/>
                          <a:cs typeface="+mn-cs"/>
                        </a:rPr>
                        <a:t>,</a:t>
                      </a:r>
                      <a:r>
                        <a:rPr lang="en-US" sz="1100" baseline="0" dirty="0">
                          <a:solidFill>
                            <a:schemeClr val="bg1">
                              <a:lumMod val="50000"/>
                            </a:schemeClr>
                          </a:solidFill>
                          <a:effectLst/>
                          <a:latin typeface="+mn-lt"/>
                          <a:ea typeface="+mn-ea"/>
                          <a:cs typeface="+mn-cs"/>
                        </a:rPr>
                        <a:t> letter writing </a:t>
                      </a: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Writing tricky words such as I, me, my, like, to, the. Writing CVC words, Labels using CVC, CVCC, CCVC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PHASE WORDS</a:t>
                      </a:r>
                    </a:p>
                    <a:p>
                      <a:pPr algn="ctr">
                        <a:lnSpc>
                          <a:spcPct val="107000"/>
                        </a:lnSpc>
                        <a:spcAft>
                          <a:spcPts val="800"/>
                        </a:spcAft>
                      </a:pPr>
                      <a:endParaRPr lang="en-US" sz="1100" dirty="0">
                        <a:solidFill>
                          <a:schemeClr val="bg1">
                            <a:lumMod val="50000"/>
                          </a:schemeClr>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15000"/>
                        </a:lnSpc>
                        <a:spcAft>
                          <a:spcPts val="0"/>
                        </a:spcAft>
                      </a:pPr>
                      <a:endParaRPr lang="en-GB" sz="1100" dirty="0">
                        <a:effectLst/>
                        <a:latin typeface="+mn-lt"/>
                        <a:ea typeface="Calibri" panose="020F0502020204030204" pitchFamily="34" charset="0"/>
                        <a:cs typeface="Times New Roman" panose="02020603050405020304" pitchFamily="18" charset="0"/>
                      </a:endParaRPr>
                    </a:p>
                    <a:p>
                      <a:pPr algn="ctr">
                        <a:lnSpc>
                          <a:spcPct val="115000"/>
                        </a:lnSpc>
                        <a:spcAft>
                          <a:spcPts val="0"/>
                        </a:spcAft>
                      </a:pPr>
                      <a:endParaRPr lang="en-GB" sz="1100" dirty="0">
                        <a:effectLst/>
                        <a:latin typeface="+mn-lt"/>
                        <a:ea typeface="Calibri" panose="020F0502020204030204" pitchFamily="34" charset="0"/>
                        <a:cs typeface="Times New Roman" panose="02020603050405020304" pitchFamily="18" charset="0"/>
                      </a:endParaRPr>
                    </a:p>
                    <a:p>
                      <a:pPr algn="ctr">
                        <a:lnSpc>
                          <a:spcPct val="115000"/>
                        </a:lnSpc>
                        <a:spcAft>
                          <a:spcPts val="0"/>
                        </a:spcAft>
                      </a:pP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p>
                      <a:pPr algn="ctr">
                        <a:lnSpc>
                          <a:spcPct val="115000"/>
                        </a:lnSpc>
                        <a:spcAft>
                          <a:spcPts val="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Exciting adjectives ‘Wow words’</a:t>
                      </a:r>
                    </a:p>
                    <a:p>
                      <a:pPr algn="ctr">
                        <a:lnSpc>
                          <a:spcPct val="115000"/>
                        </a:lnSpc>
                        <a:spcAft>
                          <a:spcPts val="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Rhyming</a:t>
                      </a:r>
                      <a:r>
                        <a:rPr lang="en-GB" sz="1100" baseline="0" dirty="0">
                          <a:solidFill>
                            <a:schemeClr val="bg1">
                              <a:lumMod val="50000"/>
                            </a:schemeClr>
                          </a:solidFill>
                          <a:effectLst/>
                          <a:latin typeface="+mn-lt"/>
                          <a:ea typeface="Calibri" panose="020F0502020204030204" pitchFamily="34" charset="0"/>
                          <a:cs typeface="Amatic SC" panose="00000500000000000000" pitchFamily="2" charset="-79"/>
                        </a:rPr>
                        <a:t> words/sentences</a:t>
                      </a:r>
                    </a:p>
                    <a:p>
                      <a:pPr algn="ctr">
                        <a:lnSpc>
                          <a:spcPct val="115000"/>
                        </a:lnSpc>
                        <a:spcAft>
                          <a:spcPts val="0"/>
                        </a:spcAft>
                      </a:pPr>
                      <a:r>
                        <a:rPr lang="en-GB" sz="1100" baseline="0" dirty="0">
                          <a:solidFill>
                            <a:schemeClr val="bg1">
                              <a:lumMod val="50000"/>
                            </a:schemeClr>
                          </a:solidFill>
                          <a:effectLst/>
                          <a:latin typeface="+mn-lt"/>
                          <a:ea typeface="Calibri" panose="020F0502020204030204" pitchFamily="34" charset="0"/>
                          <a:cs typeface="Amatic SC" panose="00000500000000000000" pitchFamily="2" charset="-79"/>
                        </a:rPr>
                        <a:t>Instructions</a:t>
                      </a:r>
                    </a:p>
                    <a:p>
                      <a:pPr algn="ctr">
                        <a:lnSpc>
                          <a:spcPct val="115000"/>
                        </a:lnSpc>
                        <a:spcAft>
                          <a:spcPts val="0"/>
                        </a:spcAft>
                      </a:pPr>
                      <a:r>
                        <a:rPr lang="en-GB" sz="1100" baseline="0" dirty="0">
                          <a:solidFill>
                            <a:schemeClr val="bg1">
                              <a:lumMod val="50000"/>
                            </a:schemeClr>
                          </a:solidFill>
                          <a:effectLst/>
                          <a:latin typeface="+mn-lt"/>
                          <a:ea typeface="Calibri" panose="020F0502020204030204" pitchFamily="34" charset="0"/>
                          <a:cs typeface="Amatic SC" panose="00000500000000000000" pitchFamily="2" charset="-79"/>
                        </a:rPr>
                        <a:t>Captions</a:t>
                      </a:r>
                    </a:p>
                    <a:p>
                      <a:pPr algn="ctr">
                        <a:lnSpc>
                          <a:spcPct val="115000"/>
                        </a:lnSpc>
                        <a:spcAft>
                          <a:spcPts val="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Writing recipes, lists.</a:t>
                      </a:r>
                      <a:endParaRPr lang="en-GB" sz="1100" baseline="0" dirty="0">
                        <a:solidFill>
                          <a:schemeClr val="bg1">
                            <a:lumMod val="50000"/>
                          </a:schemeClr>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PHASE WORDS</a:t>
                      </a:r>
                    </a:p>
                    <a:p>
                      <a:pPr algn="ctr">
                        <a:lnSpc>
                          <a:spcPct val="115000"/>
                        </a:lnSpc>
                        <a:spcAft>
                          <a:spcPts val="0"/>
                        </a:spcAft>
                      </a:pPr>
                      <a:endParaRPr lang="en-GB"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0"/>
                        </a:spcAft>
                      </a:pP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p>
                      <a:pPr algn="ctr">
                        <a:lnSpc>
                          <a:spcPct val="107000"/>
                        </a:lnSpc>
                        <a:spcAft>
                          <a:spcPts val="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Creating own story maps, writing captions and labels, writing simple sentences. </a:t>
                      </a:r>
                      <a:r>
                        <a:rPr lang="en-US" sz="1100" dirty="0">
                          <a:solidFill>
                            <a:schemeClr val="bg1">
                              <a:lumMod val="50000"/>
                            </a:schemeClr>
                          </a:solidFill>
                        </a:rPr>
                        <a:t>Writing short sentences to accompany story maps.  </a:t>
                      </a:r>
                    </a:p>
                    <a:p>
                      <a:pPr algn="ctr">
                        <a:lnSpc>
                          <a:spcPct val="107000"/>
                        </a:lnSpc>
                        <a:spcAft>
                          <a:spcPts val="0"/>
                        </a:spcAft>
                      </a:pPr>
                      <a:r>
                        <a:rPr lang="en-US" sz="1100" dirty="0">
                          <a:solidFill>
                            <a:schemeClr val="bg1">
                              <a:lumMod val="50000"/>
                            </a:schemeClr>
                          </a:solidFill>
                        </a:rPr>
                        <a:t>Labels and captions – life cycles</a:t>
                      </a:r>
                    </a:p>
                    <a:p>
                      <a:pPr algn="ctr">
                        <a:lnSpc>
                          <a:spcPct val="107000"/>
                        </a:lnSpc>
                        <a:spcAft>
                          <a:spcPts val="0"/>
                        </a:spcAft>
                      </a:pPr>
                      <a:r>
                        <a:rPr lang="en-US" sz="1100" dirty="0">
                          <a:solidFill>
                            <a:schemeClr val="bg1">
                              <a:lumMod val="50000"/>
                            </a:schemeClr>
                          </a:solidFill>
                        </a:rPr>
                        <a:t>Character descriptions. Order the Easter story</a:t>
                      </a:r>
                    </a:p>
                    <a:p>
                      <a:pPr algn="ctr">
                        <a:lnSpc>
                          <a:spcPct val="107000"/>
                        </a:lnSpc>
                        <a:spcAft>
                          <a:spcPts val="0"/>
                        </a:spcAft>
                      </a:pPr>
                      <a:endParaRPr lang="en-US" sz="1100" dirty="0">
                        <a:solidFill>
                          <a:schemeClr val="bg1">
                            <a:lumMod val="50000"/>
                          </a:schemeClr>
                        </a:solidFill>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PHASE WORDS</a:t>
                      </a:r>
                    </a:p>
                    <a:p>
                      <a:pPr algn="ctr">
                        <a:lnSpc>
                          <a:spcPct val="107000"/>
                        </a:lnSpc>
                        <a:spcAft>
                          <a:spcPts val="0"/>
                        </a:spcAft>
                      </a:pPr>
                      <a:endParaRPr lang="en-US" sz="1100" dirty="0">
                        <a:solidFill>
                          <a:schemeClr val="bg1">
                            <a:lumMod val="50000"/>
                          </a:schemeClr>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15000"/>
                        </a:lnSpc>
                        <a:spcAft>
                          <a:spcPts val="0"/>
                        </a:spcAft>
                      </a:pP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Writing for a purpose in role play using phonetically plausible attempts at words, beginning to use finger spaces</a:t>
                      </a:r>
                      <a:r>
                        <a:rPr lang="en-US" sz="1100" dirty="0">
                          <a:solidFill>
                            <a:schemeClr val="tx1"/>
                          </a:solidFill>
                          <a:effectLst/>
                          <a:latin typeface="+mn-lt"/>
                          <a:ea typeface="Calibri" panose="020F0502020204030204" pitchFamily="34" charset="0"/>
                          <a:cs typeface="Amatic SC" panose="00000500000000000000" pitchFamily="2" charset="-79"/>
                        </a:rPr>
                        <a:t>. </a:t>
                      </a:r>
                      <a:r>
                        <a:rPr lang="en-US" sz="1100" dirty="0">
                          <a:solidFill>
                            <a:schemeClr val="bg1">
                              <a:lumMod val="50000"/>
                            </a:schemeClr>
                          </a:solidFill>
                        </a:rPr>
                        <a:t>Form lower-case and capital letters correctly. Rhyming words. </a:t>
                      </a:r>
                    </a:p>
                    <a:p>
                      <a:pPr marL="0" marR="0" indent="0" algn="ctr" defTabSz="914400" rtl="0" eaLnBrk="1" fontAlgn="auto" latinLnBrk="0" hangingPunct="1">
                        <a:lnSpc>
                          <a:spcPct val="107000"/>
                        </a:lnSpc>
                        <a:spcBef>
                          <a:spcPts val="0"/>
                        </a:spcBef>
                        <a:spcAft>
                          <a:spcPts val="800"/>
                        </a:spcAft>
                        <a:buClrTx/>
                        <a:buSzTx/>
                        <a:buFontTx/>
                        <a:buNone/>
                        <a:tabLst/>
                        <a:defRPr/>
                      </a:pPr>
                      <a:r>
                        <a:rPr lang="en-US" sz="1100" dirty="0">
                          <a:solidFill>
                            <a:schemeClr val="bg1">
                              <a:lumMod val="50000"/>
                            </a:schemeClr>
                          </a:solidFill>
                        </a:rPr>
                        <a:t>Recount – A trip to the farm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100" b="1" kern="1200" dirty="0">
                        <a:solidFill>
                          <a:schemeClr val="tx1"/>
                        </a:solidFill>
                        <a:effectLst/>
                        <a:latin typeface="+mn-lt"/>
                        <a:ea typeface="+mn-ea"/>
                        <a:cs typeface="Amatic SC" panose="00000500000000000000" pitchFamily="2" charset="-79"/>
                      </a:endParaRPr>
                    </a:p>
                    <a:p>
                      <a:pPr algn="ctr">
                        <a:lnSpc>
                          <a:spcPct val="107000"/>
                        </a:lnSpc>
                        <a:spcAft>
                          <a:spcPts val="80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Non fiction</a:t>
                      </a:r>
                      <a:r>
                        <a:rPr lang="en-GB" sz="1100" baseline="0" dirty="0">
                          <a:solidFill>
                            <a:schemeClr val="bg1">
                              <a:lumMod val="50000"/>
                            </a:schemeClr>
                          </a:solidFill>
                          <a:effectLst/>
                          <a:latin typeface="+mn-lt"/>
                          <a:ea typeface="Calibri" panose="020F0502020204030204" pitchFamily="34" charset="0"/>
                          <a:cs typeface="Amatic SC" panose="00000500000000000000" pitchFamily="2" charset="-79"/>
                        </a:rPr>
                        <a:t> </a:t>
                      </a: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Story writing, writing sentences using a range of tricky words that are spelt correctly. Beginning to use full stops, capital letters and finger spaces.</a:t>
                      </a:r>
                      <a:r>
                        <a:rPr lang="en-US" sz="1100" dirty="0">
                          <a:solidFill>
                            <a:schemeClr val="bg1">
                              <a:lumMod val="50000"/>
                            </a:schemeClr>
                          </a:solidFill>
                        </a:rPr>
                        <a:t> Innovation of familiar texts Using familiar texts as a model for writing own stories. </a:t>
                      </a: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 Character description –sea</a:t>
                      </a:r>
                      <a:r>
                        <a:rPr lang="en-GB" sz="1100" baseline="0" dirty="0">
                          <a:solidFill>
                            <a:schemeClr val="bg1">
                              <a:lumMod val="50000"/>
                            </a:schemeClr>
                          </a:solidFill>
                          <a:effectLst/>
                          <a:latin typeface="+mn-lt"/>
                          <a:ea typeface="Calibri" panose="020F0502020204030204" pitchFamily="34" charset="0"/>
                          <a:cs typeface="Amatic SC" panose="00000500000000000000" pitchFamily="2" charset="-79"/>
                        </a:rPr>
                        <a:t> creatures</a:t>
                      </a:r>
                    </a:p>
                    <a:p>
                      <a:pPr algn="ctr">
                        <a:lnSpc>
                          <a:spcPct val="107000"/>
                        </a:lnSpc>
                        <a:spcAft>
                          <a:spcPts val="800"/>
                        </a:spcAft>
                      </a:pPr>
                      <a:endParaRPr lang="en-GB" sz="1100" baseline="0"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7" name="Picture 6">
            <a:extLst>
              <a:ext uri="{FF2B5EF4-FFF2-40B4-BE49-F238E27FC236}">
                <a16:creationId xmlns:a16="http://schemas.microsoft.com/office/drawing/2014/main" id="{8B3E13CD-105C-4542-95F3-21914C3EF0F8}"/>
              </a:ext>
            </a:extLst>
          </p:cNvPr>
          <p:cNvPicPr>
            <a:picLocks noChangeAspect="1"/>
          </p:cNvPicPr>
          <p:nvPr/>
        </p:nvPicPr>
        <p:blipFill>
          <a:blip r:embed="rId2"/>
          <a:stretch>
            <a:fillRect/>
          </a:stretch>
        </p:blipFill>
        <p:spPr>
          <a:xfrm>
            <a:off x="441664" y="226278"/>
            <a:ext cx="1327018" cy="587176"/>
          </a:xfrm>
          <a:prstGeom prst="rect">
            <a:avLst/>
          </a:prstGeom>
        </p:spPr>
      </p:pic>
    </p:spTree>
    <p:extLst>
      <p:ext uri="{BB962C8B-B14F-4D97-AF65-F5344CB8AC3E}">
        <p14:creationId xmlns:p14="http://schemas.microsoft.com/office/powerpoint/2010/main" val="42697409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000" dirty="0">
                <a:latin typeface="Amatic SC" panose="00000500000000000000" pitchFamily="2" charset="-79"/>
                <a:cs typeface="Amatic SC" panose="00000500000000000000" pitchFamily="2" charset="-79"/>
              </a:rPr>
              <a:t>Foundation stage Long Term Plan 2026/2027</a:t>
            </a:r>
            <a:endParaRPr lang="en-GB" sz="20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046496403"/>
              </p:ext>
            </p:extLst>
          </p:nvPr>
        </p:nvGraphicFramePr>
        <p:xfrm>
          <a:off x="366318" y="963139"/>
          <a:ext cx="11459364" cy="4184176"/>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43278">
                  <a:extLst>
                    <a:ext uri="{9D8B030D-6E8A-4147-A177-3AD203B41FA5}">
                      <a16:colId xmlns:a16="http://schemas.microsoft.com/office/drawing/2014/main" val="4046203905"/>
                    </a:ext>
                  </a:extLst>
                </a:gridCol>
                <a:gridCol w="1493774">
                  <a:extLst>
                    <a:ext uri="{9D8B030D-6E8A-4147-A177-3AD203B41FA5}">
                      <a16:colId xmlns:a16="http://schemas.microsoft.com/office/drawing/2014/main" val="124247196"/>
                    </a:ext>
                  </a:extLst>
                </a:gridCol>
              </a:tblGrid>
              <a:tr h="534196">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Autumn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chemeClr val="bg1">
                              <a:lumMod val="50000"/>
                            </a:schemeClr>
                          </a:solidFill>
                          <a:latin typeface="Amatic SC" panose="00000500000000000000" pitchFamily="2" charset="-79"/>
                          <a:cs typeface="Amatic SC" panose="00000500000000000000" pitchFamily="2" charset="-79"/>
                        </a:rPr>
                        <a:t>Autumn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Spring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Spring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Summer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Summer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400" b="0" dirty="0">
                          <a:latin typeface="Amatic SC" panose="00000500000000000000" pitchFamily="2" charset="-79"/>
                          <a:cs typeface="Amatic SC" panose="00000500000000000000" pitchFamily="2" charset="-79"/>
                        </a:rPr>
                        <a:t>General Themes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4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latin typeface="Amatic SC" panose="00000500000000000000" pitchFamily="2" charset="-79"/>
                          <a:cs typeface="Amatic SC" panose="00000500000000000000" pitchFamily="2" charset="-79"/>
                        </a:rPr>
                        <a:t>Lets</a:t>
                      </a:r>
                      <a:r>
                        <a:rPr lang="en-US" sz="2400" baseline="0" dirty="0">
                          <a:latin typeface="Amatic SC" panose="00000500000000000000" pitchFamily="2" charset="-79"/>
                          <a:cs typeface="Amatic SC" panose="00000500000000000000" pitchFamily="2" charset="-79"/>
                        </a:rPr>
                        <a:t> celebrate</a:t>
                      </a: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dirty="0">
                          <a:latin typeface="Amatic SC" panose="00000500000000000000" pitchFamily="2" charset="-79"/>
                          <a:cs typeface="Amatic SC" panose="00000500000000000000" pitchFamily="2" charset="-79"/>
                        </a:rPr>
                        <a:t>Space</a:t>
                      </a:r>
                      <a:r>
                        <a:rPr lang="en-US" sz="2400" baseline="0" dirty="0">
                          <a:latin typeface="Amatic SC" panose="00000500000000000000" pitchFamily="2" charset="-79"/>
                          <a:cs typeface="Amatic SC" panose="00000500000000000000" pitchFamily="2" charset="-79"/>
                        </a:rPr>
                        <a:t> explorers</a:t>
                      </a:r>
                      <a:r>
                        <a:rPr lang="en-US" sz="24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The</a:t>
                      </a:r>
                      <a:r>
                        <a:rPr lang="en-US" sz="1800" baseline="0" dirty="0">
                          <a:latin typeface="Amatic SC" panose="00000500000000000000" pitchFamily="2" charset="-79"/>
                          <a:cs typeface="Amatic SC" panose="00000500000000000000" pitchFamily="2" charset="-79"/>
                        </a:rPr>
                        <a:t> enchanted woodland</a:t>
                      </a:r>
                      <a:endParaRPr lang="en-US" sz="1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200" dirty="0">
                          <a:latin typeface="Amatic SC" panose="00000500000000000000" pitchFamily="2" charset="-79"/>
                          <a:cs typeface="Amatic SC" panose="00000500000000000000" pitchFamily="2" charset="-79"/>
                        </a:rPr>
                        <a:t>Amazing</a:t>
                      </a:r>
                      <a:r>
                        <a:rPr lang="en-US" sz="2200" baseline="0" dirty="0">
                          <a:latin typeface="Amatic SC" panose="00000500000000000000" pitchFamily="2" charset="-79"/>
                          <a:cs typeface="Amatic SC" panose="00000500000000000000" pitchFamily="2" charset="-79"/>
                        </a:rPr>
                        <a:t> animals</a:t>
                      </a:r>
                      <a:endParaRPr lang="en-US" sz="22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latin typeface="Amatic SC" panose="00000500000000000000" pitchFamily="2" charset="-79"/>
                          <a:cs typeface="Amatic SC" panose="00000500000000000000" pitchFamily="2" charset="-79"/>
                        </a:rPr>
                        <a:t>Under</a:t>
                      </a:r>
                      <a:r>
                        <a:rPr lang="en-US" sz="2400" baseline="0" dirty="0">
                          <a:latin typeface="Amatic SC" panose="00000500000000000000" pitchFamily="2" charset="-79"/>
                          <a:cs typeface="Amatic SC" panose="00000500000000000000" pitchFamily="2" charset="-79"/>
                        </a:rPr>
                        <a:t> the sea</a:t>
                      </a: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2">
                  <a:txBody>
                    <a:bodyPr/>
                    <a:lstStyle/>
                    <a:p>
                      <a:pPr algn="ctr"/>
                      <a:r>
                        <a:rPr lang="en-US" sz="3200" b="0" dirty="0" err="1">
                          <a:latin typeface="Amatic SC" panose="00000500000000000000" pitchFamily="2" charset="-79"/>
                          <a:cs typeface="Amatic SC" panose="00000500000000000000" pitchFamily="2" charset="-79"/>
                        </a:rPr>
                        <a:t>Maths</a:t>
                      </a:r>
                      <a:endParaRPr lang="en-US" sz="3200" b="0" dirty="0">
                        <a:latin typeface="Amatic SC" panose="00000500000000000000" pitchFamily="2" charset="-79"/>
                        <a:cs typeface="Amatic SC" panose="00000500000000000000" pitchFamily="2" charset="-79"/>
                      </a:endParaRPr>
                    </a:p>
                    <a:p>
                      <a:pPr algn="ctr"/>
                      <a:endParaRPr lang="en-US" sz="1600" b="1" i="1" kern="1200" dirty="0">
                        <a:solidFill>
                          <a:schemeClr val="bg1">
                            <a:lumMod val="50000"/>
                          </a:schemeClr>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ctr"/>
                      <a:r>
                        <a:rPr lang="en-US" sz="1000" dirty="0">
                          <a:latin typeface="Century Gothic" panose="020B0502020202020204" pitchFamily="34" charset="0"/>
                        </a:rPr>
                        <a:t>Developing a </a:t>
                      </a:r>
                      <a:r>
                        <a:rPr lang="en-US" sz="1000" b="1" dirty="0">
                          <a:latin typeface="Century Gothic" panose="020B0502020202020204" pitchFamily="34" charset="0"/>
                        </a:rPr>
                        <a:t>strong grounding in number </a:t>
                      </a:r>
                      <a:r>
                        <a:rPr lang="en-US" sz="1000" dirty="0">
                          <a:latin typeface="Century Gothic" panose="020B0502020202020204" pitchFamily="34" charset="0"/>
                        </a:rPr>
                        <a:t>is essential so that all children develop the necessary </a:t>
                      </a:r>
                      <a:r>
                        <a:rPr lang="en-US" sz="1000" b="1" dirty="0">
                          <a:latin typeface="Century Gothic" panose="020B0502020202020204" pitchFamily="34" charset="0"/>
                        </a:rPr>
                        <a:t>building blocks </a:t>
                      </a:r>
                      <a:r>
                        <a:rPr lang="en-US" sz="1000" dirty="0">
                          <a:latin typeface="Century Gothic" panose="020B0502020202020204" pitchFamily="34" charset="0"/>
                        </a:rPr>
                        <a:t>to excel mathematically. Children should be able to </a:t>
                      </a:r>
                      <a:r>
                        <a:rPr lang="en-US" sz="1000" b="1" dirty="0">
                          <a:latin typeface="Century Gothic" panose="020B0502020202020204" pitchFamily="34" charset="0"/>
                        </a:rPr>
                        <a:t>count confidently</a:t>
                      </a:r>
                      <a:r>
                        <a:rPr lang="en-US" sz="1000" dirty="0">
                          <a:latin typeface="Century Gothic" panose="020B0502020202020204" pitchFamily="34" charset="0"/>
                        </a:rPr>
                        <a:t>, develop a deep understanding of the </a:t>
                      </a:r>
                      <a:r>
                        <a:rPr lang="en-US" sz="1000" b="1" dirty="0">
                          <a:latin typeface="Century Gothic" panose="020B0502020202020204" pitchFamily="34" charset="0"/>
                        </a:rPr>
                        <a:t>numbers to 10</a:t>
                      </a:r>
                      <a:r>
                        <a:rPr lang="en-US" sz="1000" dirty="0">
                          <a:latin typeface="Century Gothic" panose="020B0502020202020204" pitchFamily="34" charset="0"/>
                        </a:rPr>
                        <a:t>, the </a:t>
                      </a:r>
                      <a:r>
                        <a:rPr lang="en-US" sz="1000" b="1" dirty="0">
                          <a:latin typeface="Century Gothic" panose="020B0502020202020204" pitchFamily="34" charset="0"/>
                        </a:rPr>
                        <a:t>relationships between </a:t>
                      </a:r>
                      <a:r>
                        <a:rPr lang="en-US" sz="1000" dirty="0">
                          <a:latin typeface="Century Gothic" panose="020B0502020202020204" pitchFamily="34" charset="0"/>
                        </a:rPr>
                        <a:t>them and the patterns within those numbers. By providing frequent and varied opportunities to build and apply this understanding - such as using </a:t>
                      </a:r>
                      <a:r>
                        <a:rPr lang="en-US" sz="1000" b="1" dirty="0">
                          <a:latin typeface="Century Gothic" panose="020B0502020202020204" pitchFamily="34" charset="0"/>
                        </a:rPr>
                        <a:t>manipulatives,</a:t>
                      </a:r>
                      <a:r>
                        <a:rPr lang="en-US" sz="1000" dirty="0">
                          <a:latin typeface="Century Gothic" panose="020B0502020202020204" pitchFamily="34" charset="0"/>
                        </a:rPr>
                        <a:t> including small pebbles and tens frames for organising counting - children will develop a secure base of knowledge and vocabulary from which </a:t>
                      </a:r>
                      <a:r>
                        <a:rPr lang="en-US" sz="1000" b="1" dirty="0">
                          <a:latin typeface="Century Gothic" panose="020B0502020202020204" pitchFamily="34" charset="0"/>
                        </a:rPr>
                        <a:t>mastery of mathematics </a:t>
                      </a:r>
                      <a:r>
                        <a:rPr lang="en-US" sz="1000" dirty="0">
                          <a:latin typeface="Century Gothic" panose="020B0502020202020204" pitchFamily="34" charset="0"/>
                        </a:rPr>
                        <a:t>is built. In addition, it is important that the curriculum includes </a:t>
                      </a:r>
                      <a:r>
                        <a:rPr lang="en-US" sz="1000" b="1" dirty="0">
                          <a:latin typeface="Century Gothic" panose="020B0502020202020204" pitchFamily="34" charset="0"/>
                        </a:rPr>
                        <a:t>rich opportunities for children to develop their spatial reasoning </a:t>
                      </a:r>
                      <a:r>
                        <a:rPr lang="en-US" sz="1000" dirty="0">
                          <a:latin typeface="Century Gothic" panose="020B0502020202020204" pitchFamily="34" charset="0"/>
                        </a:rPr>
                        <a:t>skills across all areas of mathematics including shape, space and measures. It is important that children </a:t>
                      </a:r>
                      <a:r>
                        <a:rPr lang="en-US" sz="1000" b="1" dirty="0">
                          <a:latin typeface="Century Gothic" panose="020B0502020202020204" pitchFamily="34" charset="0"/>
                        </a:rPr>
                        <a:t>develop positive attitudes and interests in mathematics</a:t>
                      </a:r>
                      <a:r>
                        <a:rPr lang="en-US" sz="1000" dirty="0">
                          <a:latin typeface="Century Gothic" panose="020B0502020202020204" pitchFamily="34" charset="0"/>
                        </a:rPr>
                        <a:t>, look for </a:t>
                      </a:r>
                      <a:r>
                        <a:rPr lang="en-US" sz="1000" b="1" dirty="0">
                          <a:latin typeface="Century Gothic" panose="020B0502020202020204" pitchFamily="34" charset="0"/>
                        </a:rPr>
                        <a:t>patterns and relationships</a:t>
                      </a:r>
                      <a:r>
                        <a:rPr lang="en-US" sz="1000" dirty="0">
                          <a:latin typeface="Century Gothic" panose="020B0502020202020204" pitchFamily="34" charset="0"/>
                        </a:rPr>
                        <a:t>, spot </a:t>
                      </a:r>
                      <a:r>
                        <a:rPr lang="en-US" sz="1000" b="1" dirty="0">
                          <a:latin typeface="Century Gothic" panose="020B0502020202020204" pitchFamily="34" charset="0"/>
                        </a:rPr>
                        <a:t>connections, ‘have a go’</a:t>
                      </a:r>
                      <a:r>
                        <a:rPr lang="en-US" sz="1000" dirty="0">
                          <a:latin typeface="Century Gothic" panose="020B0502020202020204" pitchFamily="34" charset="0"/>
                        </a:rPr>
                        <a:t>, </a:t>
                      </a:r>
                      <a:r>
                        <a:rPr lang="en-US" sz="1000" b="1" dirty="0">
                          <a:latin typeface="Century Gothic" panose="020B0502020202020204" pitchFamily="34" charset="0"/>
                        </a:rPr>
                        <a:t>talk to adults </a:t>
                      </a:r>
                      <a:r>
                        <a:rPr lang="en-US" sz="1000" dirty="0">
                          <a:latin typeface="Century Gothic" panose="020B0502020202020204" pitchFamily="34" charset="0"/>
                        </a:rPr>
                        <a:t>and peers about what they notice and not be afraid to make mistakes.</a:t>
                      </a:r>
                      <a:endParaRPr lang="en-US" sz="1000" dirty="0">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9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1850951761"/>
                  </a:ext>
                </a:extLst>
              </a:tr>
              <a:tr h="781483">
                <a:tc vMerge="1">
                  <a:txBody>
                    <a:bodyPr/>
                    <a:lstStyle/>
                    <a:p>
                      <a:pPr algn="ctr"/>
                      <a:r>
                        <a:rPr lang="en-US" sz="3600" b="0" dirty="0" err="1">
                          <a:latin typeface="Amatic SC" panose="00000500000000000000" pitchFamily="2" charset="-79"/>
                          <a:cs typeface="Amatic SC" panose="00000500000000000000" pitchFamily="2" charset="-79"/>
                        </a:rPr>
                        <a:t>Maths</a:t>
                      </a:r>
                      <a:r>
                        <a:rPr lang="en-US" sz="3600" b="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kern="1200" dirty="0">
                          <a:solidFill>
                            <a:schemeClr val="dk1"/>
                          </a:solidFill>
                          <a:effectLst/>
                          <a:latin typeface="+mn-lt"/>
                          <a:ea typeface="+mn-ea"/>
                          <a:cs typeface="+mn-cs"/>
                        </a:rPr>
                        <a:t>X2 weeks: baseline/getting to know you</a:t>
                      </a:r>
                    </a:p>
                    <a:p>
                      <a:pPr algn="ctr"/>
                      <a:r>
                        <a:rPr lang="en-GB" sz="1050" kern="1200" dirty="0">
                          <a:solidFill>
                            <a:schemeClr val="dk1"/>
                          </a:solidFill>
                          <a:effectLst/>
                          <a:latin typeface="+mn-lt"/>
                          <a:ea typeface="+mn-ea"/>
                          <a:cs typeface="+mn-cs"/>
                        </a:rPr>
                        <a:t>Matching</a:t>
                      </a:r>
                    </a:p>
                    <a:p>
                      <a:pPr algn="ctr"/>
                      <a:r>
                        <a:rPr lang="en-GB" sz="1050" kern="1200" dirty="0">
                          <a:solidFill>
                            <a:schemeClr val="dk1"/>
                          </a:solidFill>
                          <a:effectLst/>
                          <a:latin typeface="+mn-lt"/>
                          <a:ea typeface="+mn-ea"/>
                          <a:cs typeface="+mn-cs"/>
                        </a:rPr>
                        <a:t>Sorting</a:t>
                      </a:r>
                    </a:p>
                    <a:p>
                      <a:pPr algn="ctr"/>
                      <a:r>
                        <a:rPr lang="en-GB" sz="1050" kern="1200" dirty="0">
                          <a:solidFill>
                            <a:schemeClr val="dk1"/>
                          </a:solidFill>
                          <a:effectLst/>
                          <a:latin typeface="+mn-lt"/>
                          <a:ea typeface="+mn-ea"/>
                          <a:cs typeface="+mn-cs"/>
                        </a:rPr>
                        <a:t>Comparing amounts</a:t>
                      </a:r>
                    </a:p>
                    <a:p>
                      <a:pPr algn="ctr"/>
                      <a:r>
                        <a:rPr lang="en-GB" sz="1050" kern="1200" dirty="0">
                          <a:solidFill>
                            <a:schemeClr val="dk1"/>
                          </a:solidFill>
                          <a:effectLst/>
                          <a:latin typeface="+mn-lt"/>
                          <a:ea typeface="+mn-ea"/>
                          <a:cs typeface="+mn-cs"/>
                        </a:rPr>
                        <a:t>Compare size/mass/capacity</a:t>
                      </a:r>
                    </a:p>
                    <a:p>
                      <a:pPr algn="ctr"/>
                      <a:r>
                        <a:rPr lang="en-GB" sz="1050" kern="1200" dirty="0">
                          <a:solidFill>
                            <a:schemeClr val="dk1"/>
                          </a:solidFill>
                          <a:effectLst/>
                          <a:latin typeface="+mn-lt"/>
                          <a:ea typeface="+mn-ea"/>
                          <a:cs typeface="+mn-cs"/>
                        </a:rPr>
                        <a:t>Exploring patterns </a:t>
                      </a:r>
                      <a:endParaRPr lang="en-GB" sz="105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kern="1200" dirty="0">
                          <a:solidFill>
                            <a:schemeClr val="dk1"/>
                          </a:solidFill>
                          <a:effectLst/>
                          <a:latin typeface="+mn-lt"/>
                          <a:ea typeface="+mn-ea"/>
                          <a:cs typeface="+mn-cs"/>
                        </a:rPr>
                        <a:t>Representing and comparing 1,2,3 </a:t>
                      </a:r>
                    </a:p>
                    <a:p>
                      <a:pPr algn="ctr"/>
                      <a:r>
                        <a:rPr lang="en-GB" sz="1050" kern="1200" dirty="0">
                          <a:solidFill>
                            <a:schemeClr val="dk1"/>
                          </a:solidFill>
                          <a:effectLst/>
                          <a:latin typeface="+mn-lt"/>
                          <a:ea typeface="+mn-ea"/>
                          <a:cs typeface="+mn-cs"/>
                        </a:rPr>
                        <a:t>Composition of 1,2,3</a:t>
                      </a:r>
                    </a:p>
                    <a:p>
                      <a:pPr algn="ctr"/>
                      <a:r>
                        <a:rPr lang="en-GB" sz="1050" kern="1200" dirty="0">
                          <a:solidFill>
                            <a:schemeClr val="dk1"/>
                          </a:solidFill>
                          <a:effectLst/>
                          <a:latin typeface="+mn-lt"/>
                          <a:ea typeface="+mn-ea"/>
                          <a:cs typeface="+mn-cs"/>
                        </a:rPr>
                        <a:t>Circles and triangles &amp; Spatial awareness</a:t>
                      </a:r>
                    </a:p>
                    <a:p>
                      <a:pPr algn="ctr"/>
                      <a:r>
                        <a:rPr lang="en-GB" sz="1050" kern="1200" dirty="0">
                          <a:solidFill>
                            <a:schemeClr val="dk1"/>
                          </a:solidFill>
                          <a:effectLst/>
                          <a:latin typeface="+mn-lt"/>
                          <a:ea typeface="+mn-ea"/>
                          <a:cs typeface="+mn-cs"/>
                        </a:rPr>
                        <a:t>The number 4/ The number 5</a:t>
                      </a:r>
                    </a:p>
                    <a:p>
                      <a:pPr algn="ctr"/>
                      <a:r>
                        <a:rPr lang="en-GB" sz="1050" kern="1200" dirty="0">
                          <a:solidFill>
                            <a:schemeClr val="dk1"/>
                          </a:solidFill>
                          <a:effectLst/>
                          <a:latin typeface="+mn-lt"/>
                          <a:ea typeface="+mn-ea"/>
                          <a:cs typeface="+mn-cs"/>
                        </a:rPr>
                        <a:t>One more one less</a:t>
                      </a:r>
                    </a:p>
                    <a:p>
                      <a:pPr algn="ctr"/>
                      <a:r>
                        <a:rPr lang="en-GB" sz="1050" kern="1200" dirty="0">
                          <a:solidFill>
                            <a:schemeClr val="dk1"/>
                          </a:solidFill>
                          <a:effectLst/>
                          <a:latin typeface="+mn-lt"/>
                          <a:ea typeface="+mn-ea"/>
                          <a:cs typeface="+mn-cs"/>
                        </a:rPr>
                        <a:t>Comparing shapes</a:t>
                      </a:r>
                    </a:p>
                    <a:p>
                      <a:pPr algn="ctr"/>
                      <a:r>
                        <a:rPr lang="en-GB" sz="1050" kern="1200" dirty="0">
                          <a:solidFill>
                            <a:schemeClr val="dk1"/>
                          </a:solidFill>
                          <a:effectLst/>
                          <a:latin typeface="+mn-lt"/>
                          <a:ea typeface="+mn-ea"/>
                          <a:cs typeface="+mn-cs"/>
                        </a:rPr>
                        <a:t>Night and day (routines/time)</a:t>
                      </a:r>
                      <a:endParaRPr lang="en-GB" sz="105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kern="1200" dirty="0">
                          <a:solidFill>
                            <a:schemeClr val="dk1"/>
                          </a:solidFill>
                          <a:effectLst/>
                          <a:latin typeface="+mn-lt"/>
                          <a:ea typeface="+mn-ea"/>
                          <a:cs typeface="+mn-cs"/>
                        </a:rPr>
                        <a:t>Zero and comparing numbers to 5</a:t>
                      </a:r>
                    </a:p>
                    <a:p>
                      <a:pPr algn="ctr"/>
                      <a:r>
                        <a:rPr lang="en-GB" sz="1050" kern="1200" dirty="0">
                          <a:solidFill>
                            <a:schemeClr val="dk1"/>
                          </a:solidFill>
                          <a:effectLst/>
                          <a:latin typeface="+mn-lt"/>
                          <a:ea typeface="+mn-ea"/>
                          <a:cs typeface="+mn-cs"/>
                        </a:rPr>
                        <a:t>Composition of 4 and 5 </a:t>
                      </a:r>
                    </a:p>
                    <a:p>
                      <a:pPr algn="ctr"/>
                      <a:r>
                        <a:rPr lang="en-GB" sz="1050" kern="1200" dirty="0">
                          <a:solidFill>
                            <a:schemeClr val="dk1"/>
                          </a:solidFill>
                          <a:effectLst/>
                          <a:latin typeface="+mn-lt"/>
                          <a:ea typeface="+mn-ea"/>
                          <a:cs typeface="+mn-cs"/>
                        </a:rPr>
                        <a:t>Mass and capacity</a:t>
                      </a:r>
                    </a:p>
                    <a:p>
                      <a:pPr algn="ctr"/>
                      <a:r>
                        <a:rPr lang="en-GB" sz="1050" kern="1200" dirty="0">
                          <a:solidFill>
                            <a:schemeClr val="dk1"/>
                          </a:solidFill>
                          <a:effectLst/>
                          <a:latin typeface="+mn-lt"/>
                          <a:ea typeface="+mn-ea"/>
                          <a:cs typeface="+mn-cs"/>
                        </a:rPr>
                        <a:t>Learning about 6,7 and 8</a:t>
                      </a:r>
                    </a:p>
                    <a:p>
                      <a:pPr algn="ctr"/>
                      <a:r>
                        <a:rPr lang="en-GB" sz="1050" kern="1200" dirty="0">
                          <a:solidFill>
                            <a:schemeClr val="dk1"/>
                          </a:solidFill>
                          <a:effectLst/>
                          <a:latin typeface="+mn-lt"/>
                          <a:ea typeface="+mn-ea"/>
                          <a:cs typeface="+mn-cs"/>
                        </a:rPr>
                        <a:t>Pairs and combining groups to 10</a:t>
                      </a:r>
                    </a:p>
                    <a:p>
                      <a:pPr algn="ctr"/>
                      <a:r>
                        <a:rPr lang="en-GB" sz="1050" kern="1200" dirty="0">
                          <a:solidFill>
                            <a:schemeClr val="dk1"/>
                          </a:solidFill>
                          <a:effectLst/>
                          <a:latin typeface="+mn-lt"/>
                          <a:ea typeface="+mn-ea"/>
                          <a:cs typeface="+mn-cs"/>
                        </a:rPr>
                        <a:t>Length and height</a:t>
                      </a:r>
                      <a:endParaRPr lang="en-GB" sz="105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9 and 10</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Comparing numbers to 10</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Number bonds to 10 (2 weeks)</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3D shape</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Consolidation (respond</a:t>
                      </a:r>
                      <a:r>
                        <a:rPr lang="en-GB" sz="1050" baseline="0" dirty="0">
                          <a:effectLst/>
                          <a:latin typeface="Calibri" panose="020F0502020204030204" pitchFamily="34" charset="0"/>
                          <a:ea typeface="Calibri" panose="020F0502020204030204" pitchFamily="34" charset="0"/>
                          <a:cs typeface="Times New Roman" panose="02020603050405020304" pitchFamily="18" charset="0"/>
                        </a:rPr>
                        <a:t> to</a:t>
                      </a:r>
                      <a:r>
                        <a:rPr lang="en-GB" sz="1050" dirty="0">
                          <a:effectLst/>
                          <a:latin typeface="Calibri" panose="020F0502020204030204" pitchFamily="34" charset="0"/>
                          <a:ea typeface="Calibri" panose="020F0502020204030204" pitchFamily="34" charset="0"/>
                          <a:cs typeface="Times New Roman" panose="02020603050405020304" pitchFamily="18" charset="0"/>
                        </a:rPr>
                        <a:t> what they need more support with)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r>
                        <a:rPr lang="en-GB" sz="1050" kern="1200" dirty="0">
                          <a:solidFill>
                            <a:schemeClr val="dk1"/>
                          </a:solidFill>
                          <a:effectLst/>
                          <a:latin typeface="+mn-lt"/>
                          <a:ea typeface="+mn-ea"/>
                          <a:cs typeface="+mn-cs"/>
                        </a:rPr>
                        <a:t>Building numbers beyond 10</a:t>
                      </a:r>
                    </a:p>
                    <a:p>
                      <a:r>
                        <a:rPr lang="en-GB" sz="1050" kern="1200" dirty="0">
                          <a:solidFill>
                            <a:schemeClr val="dk1"/>
                          </a:solidFill>
                          <a:effectLst/>
                          <a:latin typeface="+mn-lt"/>
                          <a:ea typeface="+mn-ea"/>
                          <a:cs typeface="+mn-cs"/>
                        </a:rPr>
                        <a:t>Counting patterns/spatial reasoning</a:t>
                      </a:r>
                    </a:p>
                    <a:p>
                      <a:r>
                        <a:rPr lang="en-GB" sz="1050" kern="1200" dirty="0">
                          <a:solidFill>
                            <a:schemeClr val="dk1"/>
                          </a:solidFill>
                          <a:effectLst/>
                          <a:latin typeface="+mn-lt"/>
                          <a:ea typeface="+mn-ea"/>
                          <a:cs typeface="+mn-cs"/>
                        </a:rPr>
                        <a:t>Adding more x2 weeks</a:t>
                      </a:r>
                    </a:p>
                    <a:p>
                      <a:r>
                        <a:rPr lang="en-GB" sz="1050" kern="1200" dirty="0">
                          <a:solidFill>
                            <a:schemeClr val="dk1"/>
                          </a:solidFill>
                          <a:effectLst/>
                          <a:latin typeface="+mn-lt"/>
                          <a:ea typeface="+mn-ea"/>
                          <a:cs typeface="+mn-cs"/>
                        </a:rPr>
                        <a:t>Taking away x2 weeks</a:t>
                      </a:r>
                      <a:endParaRPr lang="en-GB" sz="1050" b="1" dirty="0">
                        <a:solidFill>
                          <a:schemeClr val="bg1">
                            <a:lumMod val="50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1400" b="1" dirty="0">
                          <a:solidFill>
                            <a:schemeClr val="bg1">
                              <a:lumMod val="50000"/>
                            </a:schemeClr>
                          </a:solidFill>
                        </a:rPr>
                        <a:t>Depth of numbers within 20 </a:t>
                      </a:r>
                    </a:p>
                    <a:p>
                      <a:pPr algn="ctr"/>
                      <a:r>
                        <a:rPr lang="en-US" sz="1000" dirty="0"/>
                        <a:t>Explore numbers and strategies •Recognise and extend patterns •Apply number, shape and measures knowledge •Count forwards and backwards</a:t>
                      </a:r>
                      <a:endParaRPr lang="en-US" sz="1000" b="1" dirty="0">
                        <a:solidFill>
                          <a:schemeClr val="bg1">
                            <a:lumMod val="50000"/>
                          </a:schemeClr>
                        </a:solidFill>
                      </a:endParaRPr>
                    </a:p>
                    <a:p>
                      <a:pPr algn="ctr"/>
                      <a:r>
                        <a:rPr lang="en-GB" sz="1400" b="1" dirty="0">
                          <a:solidFill>
                            <a:schemeClr val="bg1">
                              <a:lumMod val="50000"/>
                            </a:schemeClr>
                          </a:solidFill>
                        </a:rPr>
                        <a:t>Numbers beyond 20 </a:t>
                      </a:r>
                    </a:p>
                    <a:p>
                      <a:pPr algn="ctr"/>
                      <a:r>
                        <a:rPr lang="en-US" sz="1000" dirty="0"/>
                        <a:t>One more one less •Estimate and count •Grouping and sharing</a:t>
                      </a:r>
                      <a:endParaRPr lang="en-US" sz="1000" b="1" dirty="0">
                        <a:solidFill>
                          <a:schemeClr val="bg1">
                            <a:lumMod val="50000"/>
                          </a:schemeClr>
                        </a:solidFill>
                        <a:latin typeface="+mn-lt"/>
                        <a:cs typeface="Amatic SC" panose="00000500000000000000" pitchFamily="2" charset="-79"/>
                      </a:endParaRPr>
                    </a:p>
                    <a:p>
                      <a:pPr algn="ctr"/>
                      <a:endParaRPr lang="en-GB" sz="18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r>
                        <a:rPr lang="en-GB" sz="1050" kern="1200" dirty="0">
                          <a:solidFill>
                            <a:schemeClr val="dk1"/>
                          </a:solidFill>
                          <a:effectLst/>
                          <a:latin typeface="+mn-lt"/>
                          <a:ea typeface="+mn-ea"/>
                          <a:cs typeface="+mn-cs"/>
                        </a:rPr>
                        <a:t>Doubles</a:t>
                      </a:r>
                    </a:p>
                    <a:p>
                      <a:r>
                        <a:rPr lang="en-GB" sz="1050" kern="1200" dirty="0">
                          <a:solidFill>
                            <a:schemeClr val="dk1"/>
                          </a:solidFill>
                          <a:effectLst/>
                          <a:latin typeface="+mn-lt"/>
                          <a:ea typeface="+mn-ea"/>
                          <a:cs typeface="+mn-cs"/>
                        </a:rPr>
                        <a:t>Sharing and grouping</a:t>
                      </a:r>
                    </a:p>
                    <a:p>
                      <a:r>
                        <a:rPr lang="en-GB" sz="1050" kern="1200" dirty="0">
                          <a:solidFill>
                            <a:schemeClr val="dk1"/>
                          </a:solidFill>
                          <a:effectLst/>
                          <a:latin typeface="+mn-lt"/>
                          <a:ea typeface="+mn-ea"/>
                          <a:cs typeface="+mn-cs"/>
                        </a:rPr>
                        <a:t>Odd and Even </a:t>
                      </a:r>
                    </a:p>
                    <a:p>
                      <a:r>
                        <a:rPr lang="en-GB" sz="1050" kern="1200" dirty="0">
                          <a:solidFill>
                            <a:schemeClr val="dk1"/>
                          </a:solidFill>
                          <a:effectLst/>
                          <a:latin typeface="+mn-lt"/>
                          <a:ea typeface="+mn-ea"/>
                          <a:cs typeface="+mn-cs"/>
                        </a:rPr>
                        <a:t>Spatial reasoning </a:t>
                      </a:r>
                    </a:p>
                    <a:p>
                      <a:r>
                        <a:rPr lang="en-GB" sz="1050" kern="1200" dirty="0">
                          <a:solidFill>
                            <a:schemeClr val="dk1"/>
                          </a:solidFill>
                          <a:effectLst/>
                          <a:latin typeface="+mn-lt"/>
                          <a:ea typeface="+mn-ea"/>
                          <a:cs typeface="+mn-cs"/>
                        </a:rPr>
                        <a:t>Deepening understanding x2 weeks</a:t>
                      </a:r>
                    </a:p>
                    <a:p>
                      <a:r>
                        <a:rPr lang="en-GB" sz="1050" kern="1200" dirty="0">
                          <a:solidFill>
                            <a:schemeClr val="dk1"/>
                          </a:solidFill>
                          <a:effectLst/>
                          <a:latin typeface="+mn-lt"/>
                          <a:ea typeface="+mn-ea"/>
                          <a:cs typeface="+mn-cs"/>
                        </a:rPr>
                        <a:t>Patterns </a:t>
                      </a:r>
                    </a:p>
                    <a:p>
                      <a:r>
                        <a:rPr lang="en-GB" sz="1050" kern="1200" dirty="0">
                          <a:solidFill>
                            <a:schemeClr val="dk1"/>
                          </a:solidFill>
                          <a:effectLst/>
                          <a:latin typeface="+mn-lt"/>
                          <a:ea typeface="+mn-ea"/>
                          <a:cs typeface="+mn-cs"/>
                        </a:rPr>
                        <a:t>Consolidation</a:t>
                      </a:r>
                      <a:r>
                        <a:rPr lang="en-GB" sz="1800" kern="1200" dirty="0">
                          <a:solidFill>
                            <a:schemeClr val="dk1"/>
                          </a:solidFill>
                          <a:effectLst/>
                          <a:latin typeface="+mn-lt"/>
                          <a:ea typeface="+mn-ea"/>
                          <a:cs typeface="+mn-cs"/>
                        </a:rPr>
                        <a:t> </a:t>
                      </a:r>
                      <a:endParaRPr lang="en-US" sz="10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7" name="Picture 6">
            <a:extLst>
              <a:ext uri="{FF2B5EF4-FFF2-40B4-BE49-F238E27FC236}">
                <a16:creationId xmlns:a16="http://schemas.microsoft.com/office/drawing/2014/main" id="{A76A9B23-08C7-40FE-8E19-BAF166FAA5C9}"/>
              </a:ext>
            </a:extLst>
          </p:cNvPr>
          <p:cNvPicPr>
            <a:picLocks noChangeAspect="1"/>
          </p:cNvPicPr>
          <p:nvPr/>
        </p:nvPicPr>
        <p:blipFill>
          <a:blip r:embed="rId2"/>
          <a:stretch>
            <a:fillRect/>
          </a:stretch>
        </p:blipFill>
        <p:spPr>
          <a:xfrm>
            <a:off x="441664" y="226278"/>
            <a:ext cx="1327018" cy="587176"/>
          </a:xfrm>
          <a:prstGeom prst="rect">
            <a:avLst/>
          </a:prstGeom>
        </p:spPr>
      </p:pic>
    </p:spTree>
    <p:extLst>
      <p:ext uri="{BB962C8B-B14F-4D97-AF65-F5344CB8AC3E}">
        <p14:creationId xmlns:p14="http://schemas.microsoft.com/office/powerpoint/2010/main" val="35002150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850721"/>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400" dirty="0">
                <a:latin typeface="Amatic SC" panose="00000500000000000000" pitchFamily="2" charset="-79"/>
                <a:cs typeface="Amatic SC" panose="00000500000000000000" pitchFamily="2" charset="-79"/>
              </a:rPr>
              <a:t>Foundation stage Long Term Plan 2026/2027</a:t>
            </a:r>
            <a:endParaRPr lang="en-GB" sz="24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170415265"/>
              </p:ext>
            </p:extLst>
          </p:nvPr>
        </p:nvGraphicFramePr>
        <p:xfrm>
          <a:off x="185065" y="367195"/>
          <a:ext cx="11459364" cy="7781723"/>
        </p:xfrm>
        <a:graphic>
          <a:graphicData uri="http://schemas.openxmlformats.org/drawingml/2006/table">
            <a:tbl>
              <a:tblPr firstRow="1" bandRow="1">
                <a:tableStyleId>{5C22544A-7EE6-4342-B048-85BDC9FD1C3A}</a:tableStyleId>
              </a:tblPr>
              <a:tblGrid>
                <a:gridCol w="1181849">
                  <a:extLst>
                    <a:ext uri="{9D8B030D-6E8A-4147-A177-3AD203B41FA5}">
                      <a16:colId xmlns:a16="http://schemas.microsoft.com/office/drawing/2014/main" val="385991600"/>
                    </a:ext>
                  </a:extLst>
                </a:gridCol>
                <a:gridCol w="2092255">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450440">
                  <a:extLst>
                    <a:ext uri="{9D8B030D-6E8A-4147-A177-3AD203B41FA5}">
                      <a16:colId xmlns:a16="http://schemas.microsoft.com/office/drawing/2014/main" val="1315738151"/>
                    </a:ext>
                  </a:extLst>
                </a:gridCol>
                <a:gridCol w="302374">
                  <a:extLst>
                    <a:ext uri="{9D8B030D-6E8A-4147-A177-3AD203B41FA5}">
                      <a16:colId xmlns:a16="http://schemas.microsoft.com/office/drawing/2014/main" val="2573491699"/>
                    </a:ext>
                  </a:extLst>
                </a:gridCol>
                <a:gridCol w="1400796">
                  <a:extLst>
                    <a:ext uri="{9D8B030D-6E8A-4147-A177-3AD203B41FA5}">
                      <a16:colId xmlns:a16="http://schemas.microsoft.com/office/drawing/2014/main" val="2164654101"/>
                    </a:ext>
                  </a:extLst>
                </a:gridCol>
                <a:gridCol w="120494">
                  <a:extLst>
                    <a:ext uri="{9D8B030D-6E8A-4147-A177-3AD203B41FA5}">
                      <a16:colId xmlns:a16="http://schemas.microsoft.com/office/drawing/2014/main" val="345752596"/>
                    </a:ext>
                  </a:extLst>
                </a:gridCol>
                <a:gridCol w="1637052">
                  <a:extLst>
                    <a:ext uri="{9D8B030D-6E8A-4147-A177-3AD203B41FA5}">
                      <a16:colId xmlns:a16="http://schemas.microsoft.com/office/drawing/2014/main" val="2335150482"/>
                    </a:ext>
                  </a:extLst>
                </a:gridCol>
                <a:gridCol w="213297">
                  <a:extLst>
                    <a:ext uri="{9D8B030D-6E8A-4147-A177-3AD203B41FA5}">
                      <a16:colId xmlns:a16="http://schemas.microsoft.com/office/drawing/2014/main" val="4046203905"/>
                    </a:ext>
                  </a:extLst>
                </a:gridCol>
                <a:gridCol w="1423755">
                  <a:extLst>
                    <a:ext uri="{9D8B030D-6E8A-4147-A177-3AD203B41FA5}">
                      <a16:colId xmlns:a16="http://schemas.microsoft.com/office/drawing/2014/main" val="3958640114"/>
                    </a:ext>
                  </a:extLst>
                </a:gridCol>
              </a:tblGrid>
              <a:tr h="457173">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Autumn 1</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lumMod val="50000"/>
                            </a:schemeClr>
                          </a:solidFill>
                          <a:latin typeface="Amatic SC" panose="00000500000000000000" pitchFamily="2" charset="-79"/>
                          <a:cs typeface="Amatic SC" panose="00000500000000000000" pitchFamily="2" charset="-79"/>
                        </a:rPr>
                        <a:t>Autumn 2</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Spring 1</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3">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Spring 2</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Summer 1</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Summer 2</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647620">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8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a:latin typeface="Amatic SC" panose="00000500000000000000" pitchFamily="2" charset="-79"/>
                          <a:cs typeface="Amatic SC" panose="00000500000000000000" pitchFamily="2" charset="-79"/>
                        </a:rPr>
                        <a:t>celebrations!</a:t>
                      </a:r>
                      <a:endParaRPr lang="en-US" sz="1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dirty="0">
                          <a:latin typeface="Amatic SC" panose="00000500000000000000" pitchFamily="2" charset="-79"/>
                          <a:cs typeface="Amatic SC" panose="00000500000000000000" pitchFamily="2" charset="-79"/>
                        </a:rPr>
                        <a:t>Space</a:t>
                      </a:r>
                      <a:r>
                        <a:rPr lang="en-US" sz="1800" baseline="0" dirty="0">
                          <a:latin typeface="Amatic SC" panose="00000500000000000000" pitchFamily="2" charset="-79"/>
                          <a:cs typeface="Amatic SC" panose="00000500000000000000" pitchFamily="2" charset="-79"/>
                        </a:rPr>
                        <a:t> explorers</a:t>
                      </a:r>
                      <a:r>
                        <a:rPr lang="en-US" sz="18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3">
                  <a:txBody>
                    <a:bodyPr/>
                    <a:lstStyle/>
                    <a:p>
                      <a:pPr algn="ctr"/>
                      <a:r>
                        <a:rPr lang="en-US" sz="1600" baseline="0" dirty="0">
                          <a:latin typeface="Amatic SC" panose="00000500000000000000" pitchFamily="2" charset="-79"/>
                          <a:cs typeface="Amatic SC" panose="00000500000000000000" pitchFamily="2" charset="-79"/>
                        </a:rPr>
                        <a:t>The enchanted woodland!</a:t>
                      </a:r>
                      <a:endParaRPr lang="en-US" sz="16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latin typeface="Amatic SC" panose="00000500000000000000" pitchFamily="2" charset="-79"/>
                          <a:cs typeface="Amatic SC" panose="00000500000000000000" pitchFamily="2" charset="-79"/>
                        </a:rPr>
                        <a:t>Amazing</a:t>
                      </a:r>
                      <a:r>
                        <a:rPr lang="en-US" sz="1800" baseline="0" dirty="0">
                          <a:latin typeface="Amatic SC" panose="00000500000000000000" pitchFamily="2" charset="-79"/>
                          <a:cs typeface="Amatic SC" panose="00000500000000000000" pitchFamily="2" charset="-79"/>
                        </a:rPr>
                        <a:t> animals</a:t>
                      </a:r>
                      <a:r>
                        <a:rPr lang="en-US" sz="18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Under</a:t>
                      </a:r>
                      <a:r>
                        <a:rPr lang="en-US" sz="1800" baseline="0" dirty="0">
                          <a:latin typeface="Amatic SC" panose="00000500000000000000" pitchFamily="2" charset="-79"/>
                          <a:cs typeface="Amatic SC" panose="00000500000000000000" pitchFamily="2" charset="-79"/>
                        </a:rPr>
                        <a:t> the sea</a:t>
                      </a:r>
                      <a:r>
                        <a:rPr lang="en-US" sz="18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788407">
                <a:tc rowSpan="3">
                  <a:txBody>
                    <a:bodyPr/>
                    <a:lstStyle/>
                    <a:p>
                      <a:pPr algn="ctr"/>
                      <a:r>
                        <a:rPr lang="en-US" sz="1100" b="1" dirty="0">
                          <a:latin typeface="Amatic SC" panose="00000500000000000000" pitchFamily="2" charset="-79"/>
                          <a:cs typeface="Amatic SC" panose="00000500000000000000" pitchFamily="2" charset="-79"/>
                        </a:rPr>
                        <a:t>Understanding the world</a:t>
                      </a:r>
                    </a:p>
                    <a:p>
                      <a:pPr algn="ctr"/>
                      <a:endParaRPr lang="en-US" sz="1600" b="1" dirty="0">
                        <a:latin typeface="Amatic SC" panose="00000500000000000000" pitchFamily="2" charset="-79"/>
                        <a:cs typeface="Amatic SC" panose="00000500000000000000" pitchFamily="2" charset="-79"/>
                      </a:endParaRPr>
                    </a:p>
                    <a:p>
                      <a:pPr algn="ctr"/>
                      <a:endParaRPr lang="en-US" sz="2400" b="1" dirty="0">
                        <a:latin typeface="Amatic SC" panose="00000500000000000000" pitchFamily="2" charset="-79"/>
                        <a:cs typeface="Amatic SC" panose="00000500000000000000" pitchFamily="2" charset="-79"/>
                      </a:endParaRPr>
                    </a:p>
                    <a:p>
                      <a:pPr algn="ctr"/>
                      <a:r>
                        <a:rPr lang="en-US" sz="800" dirty="0"/>
                        <a:t>Our RE Curriculum enables children to develop a positive sense of themselves and others and learn how to form positive and respectful relationships. </a:t>
                      </a:r>
                    </a:p>
                    <a:p>
                      <a:pPr algn="ctr"/>
                      <a:endParaRPr lang="en-US" sz="800" dirty="0"/>
                    </a:p>
                    <a:p>
                      <a:pPr algn="ctr"/>
                      <a:r>
                        <a:rPr lang="en-US" sz="800" dirty="0"/>
                        <a:t> They will begin to understand and value the differences of individuals and groups within their own community. </a:t>
                      </a:r>
                    </a:p>
                    <a:p>
                      <a:pPr algn="ctr"/>
                      <a:endParaRPr lang="en-US" sz="800" dirty="0"/>
                    </a:p>
                    <a:p>
                      <a:pPr algn="ctr"/>
                      <a:r>
                        <a:rPr lang="en-US" sz="800" dirty="0"/>
                        <a:t>Children will have opportunity to develop their emerging moral and cultural awareness.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dirty="0">
                        <a:solidFill>
                          <a:schemeClr val="tx1"/>
                        </a:solidFill>
                        <a:effectLst/>
                        <a:latin typeface="+mn-lt"/>
                        <a:ea typeface="Calibri" panose="020F0502020204030204" pitchFamily="34" charset="0"/>
                        <a:cs typeface="Amatic SC" panose="00000500000000000000" pitchFamily="2" charset="-79"/>
                      </a:endParaRPr>
                    </a:p>
                    <a:p>
                      <a:pPr algn="ctr"/>
                      <a:endParaRPr lang="en-US" sz="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9">
                  <a:txBody>
                    <a:bodyPr/>
                    <a:lstStyle/>
                    <a:p>
                      <a:pPr algn="ctr"/>
                      <a:r>
                        <a:rPr lang="en-US" sz="1000" dirty="0">
                          <a:latin typeface="Century Gothic" panose="020B0502020202020204" pitchFamily="34" charset="0"/>
                        </a:rPr>
                        <a:t>Understanding the world involves guiding children to </a:t>
                      </a:r>
                      <a:r>
                        <a:rPr lang="en-US" sz="1000" b="1" dirty="0">
                          <a:latin typeface="Century Gothic" panose="020B0502020202020204" pitchFamily="34" charset="0"/>
                        </a:rPr>
                        <a:t>make sense of their physical world and their community</a:t>
                      </a:r>
                      <a:r>
                        <a:rPr lang="en-US" sz="1000" dirty="0">
                          <a:latin typeface="Century Gothic" panose="020B0502020202020204" pitchFamily="34" charset="0"/>
                        </a:rPr>
                        <a:t>. The frequency and range of children’s personal experiences increases their knowledge and sense of the world around them – from visiting parks, libraries and museums to meeting important members of society such as police officers, nurses and firefighters. In addition, listening to a broad selection of stories, non-fiction, rhymes and poems will foster their understanding of our culturally, socially, technologically and ecologically diverse world. As well as building important knowledge, this extends their familiarity with words that support understanding across domains. Enriching and widening children’s vocabulary will support later reading comprehension.</a:t>
                      </a:r>
                      <a:endParaRPr lang="en-US" sz="1000" dirty="0">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endParaRPr lang="en-GB"/>
                    </a:p>
                  </a:txBody>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879381019"/>
                  </a:ext>
                </a:extLst>
              </a:tr>
              <a:tr h="5034892">
                <a:tc vMerge="1">
                  <a:txBody>
                    <a:bodyPr/>
                    <a:lstStyle/>
                    <a:p>
                      <a:pPr algn="ctr"/>
                      <a:r>
                        <a:rPr lang="en-US" sz="2400" b="1" dirty="0">
                          <a:latin typeface="Amatic SC" panose="00000500000000000000" pitchFamily="2" charset="-79"/>
                          <a:cs typeface="Amatic SC" panose="00000500000000000000" pitchFamily="2" charset="-79"/>
                        </a:rPr>
                        <a:t>Understanding the world</a:t>
                      </a:r>
                    </a:p>
                    <a:p>
                      <a:pPr algn="ctr"/>
                      <a:r>
                        <a:rPr lang="en-US" sz="2400" b="1" dirty="0">
                          <a:latin typeface="Amatic SC" panose="00000500000000000000" pitchFamily="2" charset="-79"/>
                          <a:cs typeface="Amatic SC" panose="00000500000000000000" pitchFamily="2" charset="-79"/>
                        </a:rPr>
                        <a:t>RE / Festivals </a:t>
                      </a:r>
                    </a:p>
                    <a:p>
                      <a:pPr algn="ctr"/>
                      <a:endParaRPr lang="en-US" sz="2400" b="1" dirty="0">
                        <a:latin typeface="Amatic SC" panose="00000500000000000000" pitchFamily="2" charset="-79"/>
                        <a:cs typeface="Amatic SC" panose="00000500000000000000" pitchFamily="2" charset="-79"/>
                      </a:endParaRPr>
                    </a:p>
                    <a:p>
                      <a:pPr algn="ctr"/>
                      <a:r>
                        <a:rPr lang="en-US" sz="800" dirty="0"/>
                        <a:t>Our RE Curriculum enables children to develop a positive sense of themselves and others and learn how to form positive and respectful relationships. </a:t>
                      </a:r>
                    </a:p>
                    <a:p>
                      <a:pPr algn="ctr"/>
                      <a:endParaRPr lang="en-US" sz="800" dirty="0"/>
                    </a:p>
                    <a:p>
                      <a:pPr algn="ctr"/>
                      <a:r>
                        <a:rPr lang="en-US" sz="800" dirty="0"/>
                        <a:t> They will begin to understand and value the differences of individuals and groups within their own community. </a:t>
                      </a:r>
                    </a:p>
                    <a:p>
                      <a:pPr algn="ctr"/>
                      <a:endParaRPr lang="en-US" sz="800" dirty="0"/>
                    </a:p>
                    <a:p>
                      <a:pPr algn="ctr"/>
                      <a:r>
                        <a:rPr lang="en-US" sz="800" dirty="0"/>
                        <a:t>Children will have opportunity to develop their emerging moral and cultural awareness.</a:t>
                      </a:r>
                      <a:endParaRPr lang="en-US" sz="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lvl="0" indent="0">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Identifying their family. Commenting on photos of their family; naming who they can see and of what relation they are to them. I can describe people who are familiar to me</a:t>
                      </a:r>
                    </a:p>
                    <a:p>
                      <a:pPr marL="0" lvl="0" indent="0">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Show interest in the lives of other people who are familiar to me </a:t>
                      </a:r>
                    </a:p>
                    <a:p>
                      <a:pPr marL="0" lvl="0" indent="0">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 Recognise that people have different beliefs and celebrate special times in different ways</a:t>
                      </a:r>
                    </a:p>
                    <a:p>
                      <a:pPr marL="0" lvl="0" indent="0">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Can talk about what they do with their family and places they have been with their family. Can draw similarities and make comparisons between other families. </a:t>
                      </a:r>
                      <a:r>
                        <a:rPr lang="en-US" sz="900" kern="1200" dirty="0">
                          <a:solidFill>
                            <a:schemeClr val="dk1"/>
                          </a:solidFill>
                          <a:effectLst/>
                          <a:latin typeface="Century Gothic" panose="020B0502020202020204" pitchFamily="34" charset="0"/>
                          <a:ea typeface="+mn-ea"/>
                          <a:cs typeface="+mn-cs"/>
                        </a:rPr>
                        <a:t>Name and describe people who are familiar to them. </a:t>
                      </a:r>
                      <a:endParaRPr lang="en-GB" sz="900" kern="1200" dirty="0">
                        <a:solidFill>
                          <a:schemeClr val="dk1"/>
                        </a:solidFill>
                        <a:effectLst/>
                        <a:latin typeface="Century Gothic" panose="020B0502020202020204" pitchFamily="34" charset="0"/>
                        <a:ea typeface="+mn-ea"/>
                        <a:cs typeface="+mn-cs"/>
                      </a:endParaRPr>
                    </a:p>
                    <a:p>
                      <a:pPr marL="0" lvl="0" indent="0">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Show an interest in different occupations and ways of life</a:t>
                      </a:r>
                    </a:p>
                    <a:p>
                      <a:pPr marL="0" lvl="0" indent="0">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I can ask questions about aspects of my familiar world such as the place where I live or the natural world</a:t>
                      </a:r>
                    </a:p>
                    <a:p>
                      <a:pPr marL="171450" indent="-171450">
                        <a:buFont typeface="Courier New" panose="02070309020205020404" pitchFamily="49" charset="0"/>
                        <a:buChar char="o"/>
                      </a:pPr>
                      <a:endParaRPr lang="en-GB" sz="900" dirty="0">
                        <a:solidFill>
                          <a:schemeClr val="tx1"/>
                        </a:solidFill>
                        <a:latin typeface="Century Gothic" panose="020B0502020202020204" pitchFamily="34" charset="0"/>
                      </a:endParaRPr>
                    </a:p>
                    <a:p>
                      <a:pPr marL="171450" indent="-171450">
                        <a:buFont typeface="Courier New" panose="02070309020205020404" pitchFamily="49" charset="0"/>
                        <a:buChar char="o"/>
                      </a:pPr>
                      <a:endParaRPr lang="en-GB" sz="900" dirty="0">
                        <a:solidFill>
                          <a:schemeClr val="tx1"/>
                        </a:solidFill>
                        <a:latin typeface="Century Gothic" panose="020B0502020202020204" pitchFamily="34" charset="0"/>
                      </a:endParaRPr>
                    </a:p>
                    <a:p>
                      <a:pPr marL="171450" indent="-171450">
                        <a:buFont typeface="Courier New" panose="02070309020205020404" pitchFamily="49" charset="0"/>
                        <a:buChar char="o"/>
                      </a:pPr>
                      <a:endParaRPr lang="en-GB" sz="900" dirty="0">
                        <a:solidFill>
                          <a:schemeClr val="tx1"/>
                        </a:solidFill>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indent="0">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Guy Fawkes: compare and contrast character from stories, including figures from the past: looking at clothes</a:t>
                      </a:r>
                    </a:p>
                    <a:p>
                      <a:pPr marL="0" indent="0" algn="l">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To talk about significant</a:t>
                      </a:r>
                      <a:r>
                        <a:rPr lang="en-GB" sz="900" kern="1200" baseline="0" dirty="0">
                          <a:solidFill>
                            <a:schemeClr val="dk1"/>
                          </a:solidFill>
                          <a:effectLst/>
                          <a:latin typeface="Century Gothic" panose="020B0502020202020204" pitchFamily="34" charset="0"/>
                          <a:ea typeface="+mn-ea"/>
                          <a:cs typeface="+mn-cs"/>
                        </a:rPr>
                        <a:t> events in my own experience</a:t>
                      </a:r>
                      <a:endParaRPr lang="en-GB" sz="900" kern="1200" dirty="0">
                        <a:solidFill>
                          <a:schemeClr val="dk1"/>
                        </a:solidFill>
                        <a:effectLst/>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100"/>
                        </a:spcBef>
                        <a:spcAft>
                          <a:spcPts val="800"/>
                        </a:spcAft>
                        <a:buClrTx/>
                        <a:buSzTx/>
                        <a:buFont typeface="Courier New" panose="02070309020205020404" pitchFamily="49" charset="0"/>
                        <a:buNone/>
                        <a:tabLst/>
                        <a:defRPr/>
                      </a:pPr>
                      <a:r>
                        <a:rPr lang="en-GB" sz="900" kern="1200" dirty="0">
                          <a:solidFill>
                            <a:schemeClr val="dk1"/>
                          </a:solidFill>
                          <a:effectLst/>
                          <a:latin typeface="Century Gothic" panose="020B0502020202020204" pitchFamily="34" charset="0"/>
                          <a:ea typeface="+mn-ea"/>
                          <a:cs typeface="+mn-cs"/>
                        </a:rPr>
                        <a:t>To talk about why things happen: making bread</a:t>
                      </a:r>
                    </a:p>
                    <a:p>
                      <a:pPr marL="0" marR="0" lvl="0" indent="0" algn="l" defTabSz="914400" rtl="0" eaLnBrk="1" fontAlgn="auto" latinLnBrk="0" hangingPunct="1">
                        <a:lnSpc>
                          <a:spcPct val="100000"/>
                        </a:lnSpc>
                        <a:spcBef>
                          <a:spcPts val="100"/>
                        </a:spcBef>
                        <a:spcAft>
                          <a:spcPts val="800"/>
                        </a:spcAft>
                        <a:buClrTx/>
                        <a:buSzTx/>
                        <a:buFont typeface="Courier New" panose="02070309020205020404" pitchFamily="49" charset="0"/>
                        <a:buNone/>
                        <a:tabLst/>
                        <a:defRPr/>
                      </a:pPr>
                      <a:r>
                        <a:rPr lang="en-GB" sz="900" kern="1200" dirty="0">
                          <a:solidFill>
                            <a:schemeClr val="dk1"/>
                          </a:solidFill>
                          <a:effectLst/>
                          <a:latin typeface="Century Gothic" panose="020B0502020202020204" pitchFamily="34" charset="0"/>
                          <a:ea typeface="+mn-ea"/>
                          <a:cs typeface="+mn-cs"/>
                        </a:rPr>
                        <a:t>To recognise and describe special times</a:t>
                      </a:r>
                      <a:r>
                        <a:rPr lang="en-GB" sz="900" kern="1200" baseline="0" dirty="0">
                          <a:solidFill>
                            <a:schemeClr val="dk1"/>
                          </a:solidFill>
                          <a:effectLst/>
                          <a:latin typeface="Century Gothic" panose="020B0502020202020204" pitchFamily="34" charset="0"/>
                          <a:ea typeface="+mn-ea"/>
                          <a:cs typeface="+mn-cs"/>
                        </a:rPr>
                        <a:t> or events for family or friends</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900" b="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endParaRPr>
                    </a:p>
                    <a:p>
                      <a:pPr marL="0" marR="0" lvl="0" indent="0" algn="l" defTabSz="914400" rtl="0" eaLnBrk="1" fontAlgn="auto" latinLnBrk="0" hangingPunct="1">
                        <a:lnSpc>
                          <a:spcPct val="100000"/>
                        </a:lnSpc>
                        <a:spcBef>
                          <a:spcPts val="100"/>
                        </a:spcBef>
                        <a:spcAft>
                          <a:spcPts val="800"/>
                        </a:spcAft>
                        <a:buClrTx/>
                        <a:buSzTx/>
                        <a:buFont typeface="Courier New" panose="02070309020205020404" pitchFamily="49" charset="0"/>
                        <a:buNone/>
                        <a:tabLst/>
                        <a:defRPr/>
                      </a:pPr>
                      <a:endParaRPr lang="en-GB" sz="900" b="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US" sz="900" dirty="0">
                          <a:latin typeface="Century Gothic" panose="020B0502020202020204" pitchFamily="34" charset="0"/>
                        </a:rPr>
                        <a:t>Use images, video clips, shared texts and other resources to bring the wider world into the classroom. Listen to what children say about what they see</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US" sz="900" dirty="0">
                          <a:latin typeface="Century Gothic" panose="020B0502020202020204" pitchFamily="34" charset="0"/>
                        </a:rPr>
                        <a:t>Listen to children describing and commenting on things they have seen whilst outside, including plants and animals. </a:t>
                      </a:r>
                    </a:p>
                    <a:p>
                      <a:pPr marL="0" indent="0">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Celebrate</a:t>
                      </a:r>
                      <a:r>
                        <a:rPr lang="en-GB" sz="900" kern="1200" baseline="0" dirty="0">
                          <a:solidFill>
                            <a:schemeClr val="dk1"/>
                          </a:solidFill>
                          <a:effectLst/>
                          <a:latin typeface="Century Gothic" panose="020B0502020202020204" pitchFamily="34" charset="0"/>
                          <a:ea typeface="+mn-ea"/>
                          <a:cs typeface="+mn-cs"/>
                        </a:rPr>
                        <a:t> </a:t>
                      </a:r>
                      <a:r>
                        <a:rPr lang="en-GB" sz="900" kern="1200" dirty="0">
                          <a:solidFill>
                            <a:schemeClr val="dk1"/>
                          </a:solidFill>
                          <a:effectLst/>
                          <a:latin typeface="Century Gothic" panose="020B0502020202020204" pitchFamily="34" charset="0"/>
                          <a:ea typeface="+mn-ea"/>
                          <a:cs typeface="+mn-cs"/>
                        </a:rPr>
                        <a:t>Chinese New year</a:t>
                      </a:r>
                    </a:p>
                    <a:p>
                      <a:pPr marL="0" indent="0">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Recognising that people have different beliefs </a:t>
                      </a:r>
                    </a:p>
                    <a:p>
                      <a:pPr marL="0" indent="0">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Respecting difference </a:t>
                      </a:r>
                      <a:br>
                        <a:rPr lang="en-GB" sz="900" kern="1200" dirty="0">
                          <a:solidFill>
                            <a:schemeClr val="dk1"/>
                          </a:solidFill>
                          <a:effectLst/>
                          <a:latin typeface="Century Gothic" panose="020B0502020202020204" pitchFamily="34" charset="0"/>
                          <a:ea typeface="+mn-ea"/>
                          <a:cs typeface="+mn-cs"/>
                        </a:rPr>
                      </a:br>
                      <a:r>
                        <a:rPr lang="en-GB" sz="900" kern="1200" dirty="0">
                          <a:solidFill>
                            <a:schemeClr val="dk1"/>
                          </a:solidFill>
                          <a:effectLst/>
                          <a:latin typeface="Century Gothic" panose="020B0502020202020204" pitchFamily="34" charset="0"/>
                          <a:ea typeface="+mn-ea"/>
                          <a:cs typeface="+mn-cs"/>
                        </a:rPr>
                        <a:t>Talk about lives of people around us</a:t>
                      </a:r>
                    </a:p>
                    <a:p>
                      <a:pPr marL="0" indent="0">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Talk about experiences at different points in the year (class calendar for each month)</a:t>
                      </a:r>
                    </a:p>
                    <a:p>
                      <a:pPr marL="0" indent="0">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Changing seasons: winter </a:t>
                      </a:r>
                    </a:p>
                    <a:p>
                      <a:pPr marL="0" indent="0">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Knowing there are different countries in the world </a:t>
                      </a:r>
                    </a:p>
                    <a:p>
                      <a:pPr marL="0" indent="0">
                        <a:buFont typeface="Courier New" panose="02070309020205020404" pitchFamily="49" charset="0"/>
                        <a:buNone/>
                      </a:pPr>
                      <a:endParaRPr lang="en-US" sz="900" dirty="0">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indent="0">
                        <a:buFont typeface="Courier New" panose="02070309020205020404" pitchFamily="49" charset="0"/>
                        <a:buNone/>
                      </a:pPr>
                      <a:r>
                        <a:rPr lang="en-GB" sz="1000" kern="1200" dirty="0">
                          <a:solidFill>
                            <a:schemeClr val="dk1"/>
                          </a:solidFill>
                          <a:effectLst/>
                          <a:latin typeface="Century Gothic" panose="020B0502020202020204" pitchFamily="34" charset="0"/>
                          <a:ea typeface="+mn-ea"/>
                          <a:cs typeface="+mn-cs"/>
                        </a:rPr>
                        <a:t>Similarities and differences between countries/environments/Africa/</a:t>
                      </a:r>
                      <a:r>
                        <a:rPr lang="en-GB" sz="1000" kern="1200" dirty="0" err="1">
                          <a:solidFill>
                            <a:schemeClr val="dk1"/>
                          </a:solidFill>
                          <a:effectLst/>
                          <a:latin typeface="Century Gothic" panose="020B0502020202020204" pitchFamily="34" charset="0"/>
                          <a:ea typeface="+mn-ea"/>
                          <a:cs typeface="+mn-cs"/>
                        </a:rPr>
                        <a:t>AnimalMaps</a:t>
                      </a:r>
                      <a:r>
                        <a:rPr lang="en-GB" sz="1000" kern="1200" dirty="0">
                          <a:solidFill>
                            <a:schemeClr val="dk1"/>
                          </a:solidFill>
                          <a:effectLst/>
                          <a:latin typeface="Century Gothic" panose="020B0502020202020204" pitchFamily="34" charset="0"/>
                          <a:ea typeface="+mn-ea"/>
                          <a:cs typeface="+mn-cs"/>
                        </a:rPr>
                        <a:t> of our journey to school/looking on Google Earth:</a:t>
                      </a:r>
                      <a:r>
                        <a:rPr lang="en-GB" sz="1000" kern="1200" baseline="0" dirty="0">
                          <a:solidFill>
                            <a:schemeClr val="dk1"/>
                          </a:solidFill>
                          <a:effectLst/>
                          <a:latin typeface="Century Gothic" panose="020B0502020202020204" pitchFamily="34" charset="0"/>
                          <a:ea typeface="+mn-ea"/>
                          <a:cs typeface="+mn-cs"/>
                        </a:rPr>
                        <a:t> features of local environment, maps of local area comparing places on Google Earth: how are they similar/different?</a:t>
                      </a:r>
                      <a:endParaRPr lang="en-GB" sz="1000" kern="1200" dirty="0">
                        <a:solidFill>
                          <a:schemeClr val="dk1"/>
                        </a:solidFill>
                        <a:effectLst/>
                        <a:latin typeface="Century Gothic" panose="020B0502020202020204" pitchFamily="34" charset="0"/>
                        <a:ea typeface="+mn-ea"/>
                        <a:cs typeface="+mn-cs"/>
                      </a:endParaRPr>
                    </a:p>
                    <a:p>
                      <a:pPr marL="0" indent="0">
                        <a:buFont typeface="Courier New" panose="02070309020205020404" pitchFamily="49" charset="0"/>
                        <a:buNone/>
                      </a:pPr>
                      <a:r>
                        <a:rPr lang="en-GB" sz="1000" kern="1200" dirty="0">
                          <a:solidFill>
                            <a:schemeClr val="dk1"/>
                          </a:solidFill>
                          <a:effectLst/>
                          <a:latin typeface="Century Gothic" panose="020B0502020202020204" pitchFamily="34" charset="0"/>
                          <a:ea typeface="+mn-ea"/>
                          <a:cs typeface="+mn-cs"/>
                        </a:rPr>
                        <a:t>I can describe special events (Easter)</a:t>
                      </a:r>
                    </a:p>
                    <a:p>
                      <a:pPr marL="0" indent="0">
                        <a:buFont typeface="Courier New" panose="02070309020205020404" pitchFamily="49" charset="0"/>
                        <a:buNone/>
                      </a:pPr>
                      <a:r>
                        <a:rPr lang="en-GB" sz="1000" kern="1200" dirty="0">
                          <a:solidFill>
                            <a:schemeClr val="dk1"/>
                          </a:solidFill>
                          <a:effectLst/>
                          <a:latin typeface="Century Gothic" panose="020B0502020202020204" pitchFamily="34" charset="0"/>
                          <a:ea typeface="+mn-ea"/>
                          <a:cs typeface="+mn-cs"/>
                        </a:rPr>
                        <a:t>Environment: care can </a:t>
                      </a:r>
                      <a:r>
                        <a:rPr lang="en-GB" sz="1000" kern="1200" dirty="0" err="1">
                          <a:solidFill>
                            <a:schemeClr val="dk1"/>
                          </a:solidFill>
                          <a:effectLst/>
                          <a:latin typeface="Century Gothic" panose="020B0502020202020204" pitchFamily="34" charset="0"/>
                          <a:ea typeface="+mn-ea"/>
                          <a:cs typeface="+mn-cs"/>
                        </a:rPr>
                        <a:t>concern:woodlands</a:t>
                      </a:r>
                      <a:r>
                        <a:rPr lang="en-GB" sz="1000" kern="1200" dirty="0">
                          <a:solidFill>
                            <a:schemeClr val="dk1"/>
                          </a:solidFill>
                          <a:effectLst/>
                          <a:latin typeface="Century Gothic" panose="020B0502020202020204" pitchFamily="34" charset="0"/>
                          <a:ea typeface="+mn-ea"/>
                          <a:cs typeface="+mn-cs"/>
                        </a:rPr>
                        <a:t> </a:t>
                      </a:r>
                    </a:p>
                    <a:p>
                      <a:pPr marL="0" indent="0">
                        <a:buFont typeface="Courier New" panose="02070309020205020404" pitchFamily="49" charset="0"/>
                        <a:buNone/>
                      </a:pPr>
                      <a:r>
                        <a:rPr lang="en-GB" sz="1000" kern="1200" dirty="0">
                          <a:solidFill>
                            <a:schemeClr val="dk1"/>
                          </a:solidFill>
                          <a:effectLst/>
                          <a:latin typeface="Century Gothic" panose="020B0502020202020204" pitchFamily="34" charset="0"/>
                          <a:ea typeface="+mn-ea"/>
                          <a:cs typeface="+mn-cs"/>
                        </a:rPr>
                        <a:t>I can tell you what a plant needs to grow (growing the beanstalk)</a:t>
                      </a:r>
                    </a:p>
                    <a:p>
                      <a:pPr marL="0" marR="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US" sz="1000" b="0" dirty="0">
                        <a:solidFill>
                          <a:schemeClr val="tx1"/>
                        </a:solidFill>
                        <a:effectLst/>
                        <a:latin typeface="Century Gothic" panose="020B0502020202020204" pitchFamily="34" charset="0"/>
                        <a:cs typeface="Amatic SC" panose="00000500000000000000" pitchFamily="2" charset="-79"/>
                      </a:endParaRPr>
                    </a:p>
                    <a:p>
                      <a:pPr marL="171450" indent="-171450">
                        <a:buFont typeface="Courier New" panose="02070309020205020404" pitchFamily="49" charset="0"/>
                        <a:buChar char="o"/>
                      </a:pPr>
                      <a:endParaRPr lang="en-US" sz="1000" b="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indent="0">
                        <a:buFont typeface="Courier New" panose="02070309020205020404" pitchFamily="49" charset="0"/>
                        <a:buNone/>
                      </a:pPr>
                      <a:r>
                        <a:rPr lang="en-GB" sz="900" kern="1200">
                          <a:solidFill>
                            <a:schemeClr val="dk1"/>
                          </a:solidFill>
                          <a:effectLst/>
                          <a:latin typeface="Century Gothic" panose="020B0502020202020204" pitchFamily="34" charset="0"/>
                          <a:ea typeface="+mn-ea"/>
                          <a:cs typeface="+mn-cs"/>
                        </a:rPr>
                        <a:t>Similarities and differences between countries/environments/Africa/AnimalMaps of our journey to school/looking on Google Earth:</a:t>
                      </a:r>
                      <a:r>
                        <a:rPr lang="en-GB" sz="900" kern="1200" baseline="0">
                          <a:solidFill>
                            <a:schemeClr val="dk1"/>
                          </a:solidFill>
                          <a:effectLst/>
                          <a:latin typeface="Century Gothic" panose="020B0502020202020204" pitchFamily="34" charset="0"/>
                          <a:ea typeface="+mn-ea"/>
                          <a:cs typeface="+mn-cs"/>
                        </a:rPr>
                        <a:t> features of local environment, maps of local area comparing places on Google Earth: how are they similar/different?</a:t>
                      </a:r>
                      <a:endParaRPr lang="en-GB" sz="900" kern="1200">
                        <a:solidFill>
                          <a:schemeClr val="dk1"/>
                        </a:solidFill>
                        <a:effectLst/>
                        <a:latin typeface="Century Gothic" panose="020B0502020202020204" pitchFamily="34" charset="0"/>
                        <a:ea typeface="+mn-ea"/>
                        <a:cs typeface="+mn-cs"/>
                      </a:endParaRPr>
                    </a:p>
                    <a:p>
                      <a:pPr marL="0" indent="0">
                        <a:buFont typeface="Courier New" panose="02070309020205020404" pitchFamily="49" charset="0"/>
                        <a:buNone/>
                      </a:pPr>
                      <a:r>
                        <a:rPr lang="en-GB" sz="900" kern="1200">
                          <a:solidFill>
                            <a:schemeClr val="dk1"/>
                          </a:solidFill>
                          <a:effectLst/>
                          <a:latin typeface="Century Gothic" panose="020B0502020202020204" pitchFamily="34" charset="0"/>
                          <a:ea typeface="+mn-ea"/>
                          <a:cs typeface="+mn-cs"/>
                        </a:rPr>
                        <a:t>I can describe special events (Easter)</a:t>
                      </a:r>
                    </a:p>
                    <a:p>
                      <a:pPr marL="0" indent="0">
                        <a:buFont typeface="Courier New" panose="02070309020205020404" pitchFamily="49" charset="0"/>
                        <a:buNone/>
                      </a:pPr>
                      <a:r>
                        <a:rPr lang="en-GB" sz="900" kern="1200">
                          <a:solidFill>
                            <a:schemeClr val="dk1"/>
                          </a:solidFill>
                          <a:effectLst/>
                          <a:latin typeface="Century Gothic" panose="020B0502020202020204" pitchFamily="34" charset="0"/>
                          <a:ea typeface="+mn-ea"/>
                          <a:cs typeface="+mn-cs"/>
                        </a:rPr>
                        <a:t>Environment: care can concern:woodlands </a:t>
                      </a:r>
                    </a:p>
                    <a:p>
                      <a:pPr marL="0" indent="0">
                        <a:buFont typeface="Courier New" panose="02070309020205020404" pitchFamily="49" charset="0"/>
                        <a:buNone/>
                      </a:pPr>
                      <a:r>
                        <a:rPr lang="en-GB" sz="900" kern="1200">
                          <a:solidFill>
                            <a:schemeClr val="dk1"/>
                          </a:solidFill>
                          <a:effectLst/>
                          <a:latin typeface="Century Gothic" panose="020B0502020202020204" pitchFamily="34" charset="0"/>
                          <a:ea typeface="+mn-ea"/>
                          <a:cs typeface="+mn-cs"/>
                        </a:rPr>
                        <a:t>I can tell you what a plant needs to grow (growing the beanstalk)</a:t>
                      </a:r>
                    </a:p>
                    <a:p>
                      <a:pPr marL="0" marR="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US" sz="900" b="0" dirty="0">
                        <a:solidFill>
                          <a:schemeClr val="tx1"/>
                        </a:solidFill>
                        <a:effectLst/>
                        <a:latin typeface="Century Gothic" panose="020B050202020202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3">
                  <a:txBody>
                    <a:bodyPr/>
                    <a:lstStyle/>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900" kern="1200" dirty="0">
                          <a:solidFill>
                            <a:schemeClr val="dk1"/>
                          </a:solidFill>
                          <a:effectLst/>
                          <a:latin typeface="Century Gothic" panose="020B0502020202020204" pitchFamily="34" charset="0"/>
                          <a:ea typeface="+mn-ea"/>
                          <a:cs typeface="+mn-cs"/>
                        </a:rPr>
                        <a:t>Growth &amp; Change: frog</a:t>
                      </a:r>
                      <a:r>
                        <a:rPr lang="en-GB" sz="900" kern="1200" baseline="0" dirty="0">
                          <a:solidFill>
                            <a:schemeClr val="dk1"/>
                          </a:solidFill>
                          <a:effectLst/>
                          <a:latin typeface="Century Gothic" panose="020B0502020202020204" pitchFamily="34" charset="0"/>
                          <a:ea typeface="+mn-ea"/>
                          <a:cs typeface="+mn-cs"/>
                        </a:rPr>
                        <a:t> </a:t>
                      </a:r>
                      <a:r>
                        <a:rPr lang="en-GB" sz="900" kern="1200" dirty="0">
                          <a:solidFill>
                            <a:schemeClr val="dk1"/>
                          </a:solidFill>
                          <a:effectLst/>
                          <a:latin typeface="Century Gothic" panose="020B0502020202020204" pitchFamily="34" charset="0"/>
                          <a:ea typeface="+mn-ea"/>
                          <a:cs typeface="+mn-cs"/>
                        </a:rPr>
                        <a:t> life cycle</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900" kern="1200" dirty="0">
                          <a:solidFill>
                            <a:schemeClr val="dk1"/>
                          </a:solidFill>
                          <a:effectLst/>
                          <a:latin typeface="Century Gothic" panose="020B0502020202020204" pitchFamily="34" charset="0"/>
                          <a:ea typeface="+mn-ea"/>
                          <a:cs typeface="+mn-cs"/>
                        </a:rPr>
                        <a:t>To show care and concern for living things in the environment </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900" b="0" baseline="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rPr>
                        <a:t>To start to develop an understanding of growth, decay and changes over time </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900" b="0" baseline="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rPr>
                        <a:t>To talk about some of the things I have observed such as plants, animals, natural and found objects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900" b="0" baseline="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endParaRP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900" kern="1200" dirty="0">
                          <a:solidFill>
                            <a:schemeClr val="dk1"/>
                          </a:solidFill>
                          <a:effectLst/>
                          <a:latin typeface="Century Gothic" panose="020B0502020202020204" pitchFamily="34" charset="0"/>
                          <a:ea typeface="+mn-ea"/>
                          <a:cs typeface="+mn-cs"/>
                        </a:rPr>
                        <a:t>Growth &amp; Change: chick life cycle</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900" kern="1200" dirty="0">
                          <a:solidFill>
                            <a:schemeClr val="dk1"/>
                          </a:solidFill>
                          <a:effectLst/>
                          <a:latin typeface="Century Gothic" panose="020B0502020202020204" pitchFamily="34" charset="0"/>
                          <a:ea typeface="+mn-ea"/>
                          <a:cs typeface="+mn-cs"/>
                        </a:rPr>
                        <a:t>To understand the key features of the life cycle</a:t>
                      </a:r>
                      <a:r>
                        <a:rPr lang="en-GB" sz="900" kern="1200" baseline="0" dirty="0">
                          <a:solidFill>
                            <a:schemeClr val="dk1"/>
                          </a:solidFill>
                          <a:effectLst/>
                          <a:latin typeface="Century Gothic" panose="020B0502020202020204" pitchFamily="34" charset="0"/>
                          <a:ea typeface="+mn-ea"/>
                          <a:cs typeface="+mn-cs"/>
                        </a:rPr>
                        <a:t> of a plant and animal</a:t>
                      </a:r>
                      <a:endParaRPr lang="en-GB" sz="900" kern="1200" dirty="0">
                        <a:solidFill>
                          <a:schemeClr val="dk1"/>
                        </a:solidFill>
                        <a:effectLst/>
                        <a:latin typeface="Century Gothic" panose="020B0502020202020204" pitchFamily="34" charset="0"/>
                        <a:ea typeface="+mn-ea"/>
                        <a:cs typeface="+mn-cs"/>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900" b="0" baseline="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endParaRP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GB" sz="900" b="0" baseline="0" dirty="0">
                        <a:solidFill>
                          <a:schemeClr val="tx1"/>
                        </a:solidFill>
                        <a:effectLst/>
                        <a:latin typeface="Century Gothic" panose="020B050202020202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900" b="0" baseline="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Use </a:t>
                      </a:r>
                      <a:r>
                        <a:rPr lang="en-GB" sz="700" b="0" dirty="0" err="1">
                          <a:solidFill>
                            <a:schemeClr val="tx1"/>
                          </a:solidFill>
                          <a:effectLst/>
                          <a:latin typeface="+mn-lt"/>
                          <a:ea typeface="Calibri" panose="020F0502020204030204" pitchFamily="34" charset="0"/>
                          <a:cs typeface="Amatic SC" panose="00000500000000000000" pitchFamily="2" charset="-79"/>
                        </a:rPr>
                        <a:t>Handa’s</a:t>
                      </a:r>
                      <a:r>
                        <a:rPr lang="en-GB" sz="700" b="0" dirty="0">
                          <a:solidFill>
                            <a:schemeClr val="tx1"/>
                          </a:solidFill>
                          <a:effectLst/>
                          <a:latin typeface="+mn-lt"/>
                          <a:ea typeface="Calibri" panose="020F0502020204030204" pitchFamily="34" charset="0"/>
                          <a:cs typeface="Amatic SC" panose="00000500000000000000" pitchFamily="2" charset="-79"/>
                        </a:rPr>
                        <a:t> Surprise to explore a different country.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Discuss how they got to school and what mode of transport they used. Introduce the children to a range of transport and where they can be found.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Look at the difference between transport in this country and one other country. Encourage the children to make simple comparisons.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Use bee-bots on simple maps. Encourage the children to use navigational language.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talk about their homes and what there is to do near their homes?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Look out for children drawing/painting or constructing their homes.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Encourage them to comment on what their home is like. Show photos of the children’s homes and encourage them to draw comparisons.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mn-lt"/>
                        </a:rPr>
                        <a:t>Environments – Features of local environment Maps of local area Comparing places on Google Earth – how are they similar/different?</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the children to NASA and America.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children to significant figures who have been to space and begin to understand that these events happened before they were born.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differentiate between land and water.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nSpc>
                          <a:spcPct val="107000"/>
                        </a:lnSpc>
                        <a:spcAft>
                          <a:spcPts val="800"/>
                        </a:spcAft>
                      </a:pPr>
                      <a:r>
                        <a:rPr lang="en-GB" sz="700" b="0" dirty="0">
                          <a:solidFill>
                            <a:schemeClr val="tx1"/>
                          </a:solidFill>
                          <a:effectLst/>
                          <a:latin typeface="+mn-lt"/>
                          <a:ea typeface="Calibri" panose="020F0502020204030204" pitchFamily="34" charset="0"/>
                          <a:cs typeface="Amatic SC" panose="00000500000000000000" pitchFamily="2" charset="-79"/>
                        </a:rPr>
                        <a:t>To understand where dinosaurs are now and begin to understand that they were alive a very long time ago. </a:t>
                      </a:r>
                    </a:p>
                    <a:p>
                      <a:pPr>
                        <a:lnSpc>
                          <a:spcPct val="107000"/>
                        </a:lnSpc>
                        <a:spcAft>
                          <a:spcPts val="800"/>
                        </a:spcAft>
                      </a:pPr>
                      <a:r>
                        <a:rPr lang="en-GB" sz="700" b="0" dirty="0">
                          <a:solidFill>
                            <a:schemeClr val="tx1"/>
                          </a:solidFill>
                          <a:effectLst/>
                          <a:latin typeface="+mn-lt"/>
                          <a:ea typeface="Calibri" panose="020F0502020204030204" pitchFamily="34" charset="0"/>
                          <a:cs typeface="Amatic SC" panose="00000500000000000000" pitchFamily="2" charset="-79"/>
                        </a:rPr>
                        <a:t>Learn about what a palaeontologist is and how they explore really old artefacts. Introduce Mary Anning as the first female to find a fossil.</a:t>
                      </a:r>
                    </a:p>
                    <a:p>
                      <a:pPr>
                        <a:lnSpc>
                          <a:spcPct val="107000"/>
                        </a:lnSpc>
                        <a:spcAft>
                          <a:spcPts val="800"/>
                        </a:spcAft>
                      </a:pPr>
                      <a:endParaRPr lang="en-GB" sz="700" b="0" dirty="0">
                        <a:solidFill>
                          <a:schemeClr val="tx1"/>
                        </a:solidFill>
                        <a:effectLst/>
                        <a:latin typeface="+mn-lt"/>
                        <a:ea typeface="Calibri" panose="020F0502020204030204" pitchFamily="34" charset="0"/>
                        <a:cs typeface="Amatic SC" panose="00000500000000000000" pitchFamily="2" charset="-79"/>
                      </a:endParaRPr>
                    </a:p>
                    <a:p>
                      <a:pPr>
                        <a:lnSpc>
                          <a:spcPct val="107000"/>
                        </a:lnSpc>
                        <a:spcAft>
                          <a:spcPts val="800"/>
                        </a:spcAft>
                      </a:pPr>
                      <a:r>
                        <a:rPr lang="en-US" sz="700" dirty="0">
                          <a:latin typeface="+mn-lt"/>
                        </a:rPr>
                        <a:t>Materials: Floating / Sinking – boat building Metallic / non-metallic objects</a:t>
                      </a:r>
                    </a:p>
                    <a:p>
                      <a:pPr>
                        <a:lnSpc>
                          <a:spcPct val="107000"/>
                        </a:lnSpc>
                        <a:spcAft>
                          <a:spcPts val="800"/>
                        </a:spcAft>
                      </a:pPr>
                      <a:endParaRPr lang="en-US" sz="700" b="0" dirty="0">
                        <a:solidFill>
                          <a:schemeClr val="tx1"/>
                        </a:solidFill>
                        <a:effectLst/>
                        <a:latin typeface="+mn-lt"/>
                        <a:ea typeface="Calibri" panose="020F0502020204030204" pitchFamily="34" charset="0"/>
                        <a:cs typeface="Amatic SC" panose="00000500000000000000" pitchFamily="2" charset="-79"/>
                      </a:endParaRPr>
                    </a:p>
                    <a:p>
                      <a:pPr>
                        <a:lnSpc>
                          <a:spcPct val="107000"/>
                        </a:lnSpc>
                        <a:spcAft>
                          <a:spcPts val="800"/>
                        </a:spcAft>
                      </a:pPr>
                      <a:r>
                        <a:rPr lang="en-US" sz="700" b="0" dirty="0">
                          <a:solidFill>
                            <a:schemeClr val="tx1"/>
                          </a:solidFill>
                          <a:effectLst/>
                          <a:latin typeface="+mn-lt"/>
                          <a:ea typeface="Calibri" panose="020F0502020204030204" pitchFamily="34" charset="0"/>
                          <a:cs typeface="Amatic SC" panose="00000500000000000000" pitchFamily="2" charset="-79"/>
                        </a:rPr>
                        <a:t>Seasides long ago – Magic Grandad </a:t>
                      </a:r>
                      <a:endParaRPr lang="en-GB" sz="700" b="0" dirty="0">
                        <a:solidFill>
                          <a:schemeClr val="tx1"/>
                        </a:solidFill>
                        <a:effectLst/>
                        <a:latin typeface="+mn-lt"/>
                        <a:ea typeface="Calibri" panose="020F0502020204030204" pitchFamily="34" charset="0"/>
                        <a:cs typeface="Amatic SC" panose="00000500000000000000" pitchFamily="2" charset="-79"/>
                      </a:endParaRPr>
                    </a:p>
                    <a:p>
                      <a:pPr>
                        <a:lnSpc>
                          <a:spcPct val="107000"/>
                        </a:lnSpc>
                        <a:spcAft>
                          <a:spcPts val="800"/>
                        </a:spcAft>
                      </a:pPr>
                      <a:r>
                        <a:rPr lang="en-GB" sz="700" b="0" dirty="0">
                          <a:solidFill>
                            <a:schemeClr val="tx1"/>
                          </a:solidFill>
                          <a:effectLst/>
                          <a:latin typeface="+mn-lt"/>
                          <a:ea typeface="Calibri" panose="020F0502020204030204" pitchFamily="34" charset="0"/>
                          <a:cs typeface="Amatic SC" panose="00000500000000000000" pitchFamily="2" charset="-79"/>
                        </a:rPr>
                        <a:t> </a:t>
                      </a:r>
                    </a:p>
                    <a:p>
                      <a:r>
                        <a:rPr lang="en-GB" sz="700" b="0" dirty="0">
                          <a:solidFill>
                            <a:schemeClr val="tx1"/>
                          </a:solidFill>
                          <a:effectLst/>
                          <a:latin typeface="+mn-lt"/>
                          <a:ea typeface="Calibri" panose="020F0502020204030204" pitchFamily="34" charset="0"/>
                          <a:cs typeface="Amatic SC" panose="00000500000000000000" pitchFamily="2" charset="-79"/>
                        </a:rPr>
                        <a:t>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indent="0">
                        <a:lnSpc>
                          <a:spcPct val="100000"/>
                        </a:lnSpc>
                        <a:spcBef>
                          <a:spcPts val="100"/>
                        </a:spcBef>
                        <a:spcAft>
                          <a:spcPts val="800"/>
                        </a:spcAft>
                        <a:buFont typeface="Courier New" panose="02070309020205020404" pitchFamily="49" charset="0"/>
                        <a:buNone/>
                      </a:pPr>
                      <a:r>
                        <a:rPr lang="en-US" sz="900" dirty="0">
                          <a:latin typeface="Century Gothic" panose="020B0502020202020204" pitchFamily="34" charset="0"/>
                        </a:rPr>
                        <a:t>Materials: Floating / Sinking – boat building Metallic / non-metallic objects</a:t>
                      </a:r>
                      <a:endParaRPr lang="en-US" sz="900" b="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endParaRPr>
                    </a:p>
                    <a:p>
                      <a:pPr marL="0" indent="0">
                        <a:lnSpc>
                          <a:spcPct val="100000"/>
                        </a:lnSpc>
                        <a:spcBef>
                          <a:spcPts val="100"/>
                        </a:spcBef>
                        <a:spcAft>
                          <a:spcPts val="800"/>
                        </a:spcAft>
                        <a:buFont typeface="Courier New" panose="02070309020205020404" pitchFamily="49" charset="0"/>
                        <a:buNone/>
                      </a:pPr>
                      <a:r>
                        <a:rPr lang="en-US" sz="900" b="0" dirty="0" err="1">
                          <a:solidFill>
                            <a:schemeClr val="tx1"/>
                          </a:solidFill>
                          <a:effectLst/>
                          <a:latin typeface="Century Gothic" panose="020B0502020202020204" pitchFamily="34" charset="0"/>
                          <a:ea typeface="Calibri" panose="020F0502020204030204" pitchFamily="34" charset="0"/>
                          <a:cs typeface="Amatic SC" panose="00000500000000000000" pitchFamily="2" charset="-79"/>
                        </a:rPr>
                        <a:t>Seasides</a:t>
                      </a:r>
                      <a:r>
                        <a:rPr lang="en-US" sz="900" b="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rPr>
                        <a:t> long ago – Magic Grandad </a:t>
                      </a:r>
                      <a:r>
                        <a:rPr lang="en-GB" sz="900" kern="1200" dirty="0">
                          <a:solidFill>
                            <a:schemeClr val="dk1"/>
                          </a:solidFill>
                          <a:effectLst/>
                          <a:latin typeface="Century Gothic" panose="020B0502020202020204" pitchFamily="34" charset="0"/>
                          <a:ea typeface="+mn-ea"/>
                          <a:cs typeface="+mn-cs"/>
                        </a:rPr>
                        <a:t>compare and contrast past and present </a:t>
                      </a:r>
                      <a:endParaRPr lang="en-US" sz="900" b="0" dirty="0">
                        <a:solidFill>
                          <a:schemeClr val="tx1"/>
                        </a:solidFill>
                        <a:effectLst/>
                        <a:latin typeface="Century Gothic" panose="020B0502020202020204" pitchFamily="34" charset="0"/>
                        <a:ea typeface="Calibri" panose="020F0502020204030204" pitchFamily="34" charset="0"/>
                        <a:cs typeface="Amatic SC" panose="00000500000000000000" pitchFamily="2" charset="-79"/>
                      </a:endParaRPr>
                    </a:p>
                    <a:p>
                      <a:pPr marL="0" indent="0">
                        <a:lnSpc>
                          <a:spcPct val="100000"/>
                        </a:lnSpc>
                        <a:spcBef>
                          <a:spcPts val="100"/>
                        </a:spcBef>
                        <a:spcAft>
                          <a:spcPts val="800"/>
                        </a:spcAft>
                        <a:buFont typeface="Courier New" panose="02070309020205020404" pitchFamily="49" charset="0"/>
                        <a:buNone/>
                      </a:pPr>
                      <a:r>
                        <a:rPr lang="en-US" sz="900" dirty="0">
                          <a:latin typeface="Century Gothic" panose="020B0502020202020204" pitchFamily="34" charset="0"/>
                        </a:rPr>
                        <a:t>Share non-fiction texts that offer an insight into contrasting environments.</a:t>
                      </a:r>
                    </a:p>
                    <a:p>
                      <a:pPr marL="0" marR="0" indent="0" algn="l" defTabSz="914400" rtl="0" eaLnBrk="1" fontAlgn="auto" latinLnBrk="0" hangingPunct="1">
                        <a:lnSpc>
                          <a:spcPct val="100000"/>
                        </a:lnSpc>
                        <a:spcBef>
                          <a:spcPts val="100"/>
                        </a:spcBef>
                        <a:spcAft>
                          <a:spcPts val="800"/>
                        </a:spcAft>
                        <a:buClrTx/>
                        <a:buSzTx/>
                        <a:buFont typeface="Courier New" panose="02070309020205020404" pitchFamily="49" charset="0"/>
                        <a:buNone/>
                        <a:tabLst/>
                        <a:defRPr/>
                      </a:pPr>
                      <a:r>
                        <a:rPr lang="en-GB" sz="900" kern="1200" dirty="0">
                          <a:solidFill>
                            <a:schemeClr val="dk1"/>
                          </a:solidFill>
                          <a:effectLst/>
                          <a:latin typeface="Century Gothic" panose="020B0502020202020204" pitchFamily="34" charset="0"/>
                          <a:ea typeface="+mn-ea"/>
                          <a:cs typeface="+mn-cs"/>
                        </a:rPr>
                        <a:t>I can draw information from a simple</a:t>
                      </a:r>
                      <a:r>
                        <a:rPr lang="en-GB" sz="900" kern="1200" baseline="0" dirty="0">
                          <a:solidFill>
                            <a:schemeClr val="dk1"/>
                          </a:solidFill>
                          <a:effectLst/>
                          <a:latin typeface="Century Gothic" panose="020B0502020202020204" pitchFamily="34" charset="0"/>
                          <a:ea typeface="+mn-ea"/>
                          <a:cs typeface="+mn-cs"/>
                        </a:rPr>
                        <a:t> map</a:t>
                      </a:r>
                    </a:p>
                    <a:p>
                      <a:pPr marL="0" marR="0" indent="0" algn="l" defTabSz="914400" rtl="0" eaLnBrk="1" fontAlgn="auto" latinLnBrk="0" hangingPunct="1">
                        <a:lnSpc>
                          <a:spcPct val="100000"/>
                        </a:lnSpc>
                        <a:spcBef>
                          <a:spcPts val="100"/>
                        </a:spcBef>
                        <a:spcAft>
                          <a:spcPts val="800"/>
                        </a:spcAft>
                        <a:buClrTx/>
                        <a:buSzTx/>
                        <a:buFont typeface="Courier New" panose="02070309020205020404" pitchFamily="49" charset="0"/>
                        <a:buNone/>
                        <a:tabLst/>
                        <a:defRPr/>
                      </a:pPr>
                      <a:r>
                        <a:rPr lang="en-GB" sz="900" kern="1200" baseline="0" dirty="0">
                          <a:solidFill>
                            <a:schemeClr val="dk1"/>
                          </a:solidFill>
                          <a:effectLst/>
                          <a:latin typeface="Century Gothic" panose="020B0502020202020204" pitchFamily="34" charset="0"/>
                          <a:ea typeface="+mn-ea"/>
                          <a:cs typeface="+mn-cs"/>
                        </a:rPr>
                        <a:t>I can talk about ways in which I can look after the environment </a:t>
                      </a:r>
                      <a:endParaRPr lang="en-GB" sz="900" kern="1200" dirty="0">
                        <a:solidFill>
                          <a:schemeClr val="dk1"/>
                        </a:solidFill>
                        <a:effectLst/>
                        <a:latin typeface="Century Gothic" panose="020B0502020202020204" pitchFamily="34" charset="0"/>
                        <a:ea typeface="+mn-ea"/>
                        <a:cs typeface="+mn-cs"/>
                      </a:endParaRPr>
                    </a:p>
                    <a:p>
                      <a:pPr marL="0" indent="0">
                        <a:buFont typeface="Courier New" panose="02070309020205020404" pitchFamily="49" charset="0"/>
                        <a:buNone/>
                      </a:pPr>
                      <a:r>
                        <a:rPr lang="en-GB" sz="900" kern="1200" dirty="0">
                          <a:solidFill>
                            <a:schemeClr val="dk1"/>
                          </a:solidFill>
                          <a:effectLst/>
                          <a:latin typeface="Century Gothic" panose="020B0502020202020204" pitchFamily="34" charset="0"/>
                          <a:ea typeface="+mn-ea"/>
                          <a:cs typeface="+mn-cs"/>
                        </a:rPr>
                        <a:t>Pirate maps (maps of school to find treasure)</a:t>
                      </a:r>
                    </a:p>
                    <a:p>
                      <a:pPr marL="171450" indent="-171450">
                        <a:buFont typeface="Courier New" panose="02070309020205020404" pitchFamily="49" charset="0"/>
                        <a:buChar char="o"/>
                      </a:pPr>
                      <a:endParaRPr lang="en-GB" sz="900" kern="1200" dirty="0">
                        <a:solidFill>
                          <a:schemeClr val="dk1"/>
                        </a:solidFill>
                        <a:effectLst/>
                        <a:latin typeface="Century Gothic" panose="020B0502020202020204" pitchFamily="34" charset="0"/>
                        <a:ea typeface="+mn-ea"/>
                        <a:cs typeface="+mn-c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735178">
                <a:tc vMerge="1">
                  <a:txBody>
                    <a:bodyPr/>
                    <a:lstStyle/>
                    <a:p>
                      <a:pPr algn="ctr"/>
                      <a:r>
                        <a:rPr lang="en-US" sz="2400" b="1" dirty="0">
                          <a:latin typeface="Amatic SC" panose="00000500000000000000" pitchFamily="2" charset="-79"/>
                          <a:cs typeface="Amatic SC" panose="00000500000000000000" pitchFamily="2" charset="-79"/>
                        </a:rPr>
                        <a:t>RE / Festivals </a:t>
                      </a:r>
                    </a:p>
                    <a:p>
                      <a:pPr algn="ctr"/>
                      <a:r>
                        <a:rPr lang="en-US" sz="1100" dirty="0"/>
                        <a:t>RE is a compulsory part of the basic curriculum for all Reception age pupils, and should be taught according to this Agreed Syllabus for RE.</a:t>
                      </a:r>
                      <a:endParaRPr lang="en-GB" sz="11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800" b="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800" b="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800" b="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800" b="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b="1"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bg1">
                              <a:lumMod val="50000"/>
                            </a:schemeClr>
                          </a:solidFill>
                        </a:rPr>
                        <a:t>Being special: where do we belong?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b="1" dirty="0">
                        <a:solidFill>
                          <a:schemeClr val="bg1">
                            <a:lumMod val="50000"/>
                          </a:schemeClr>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bg1">
                              <a:lumMod val="50000"/>
                            </a:schemeClr>
                          </a:solidFill>
                          <a:effectLst/>
                          <a:latin typeface="+mn-lt"/>
                          <a:ea typeface="Calibri" panose="020F0502020204030204" pitchFamily="34" charset="0"/>
                          <a:cs typeface="Amatic SC" panose="00000500000000000000" pitchFamily="2" charset="-79"/>
                        </a:rPr>
                        <a:t>Eid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err="1">
                          <a:solidFill>
                            <a:schemeClr val="bg1">
                              <a:lumMod val="50000"/>
                            </a:schemeClr>
                          </a:solidFill>
                          <a:effectLst/>
                          <a:latin typeface="+mn-lt"/>
                          <a:ea typeface="Calibri" panose="020F0502020204030204" pitchFamily="34" charset="0"/>
                          <a:cs typeface="Amatic SC" panose="00000500000000000000" pitchFamily="2" charset="-79"/>
                        </a:rPr>
                        <a:t>Shavouot</a:t>
                      </a:r>
                      <a:r>
                        <a:rPr lang="en-US" sz="1000" b="1" dirty="0">
                          <a:solidFill>
                            <a:schemeClr val="bg1">
                              <a:lumMod val="50000"/>
                            </a:schemeClr>
                          </a:solidFill>
                          <a:effectLst/>
                          <a:latin typeface="+mn-lt"/>
                          <a:ea typeface="Calibri" panose="020F0502020204030204" pitchFamily="34" charset="0"/>
                          <a:cs typeface="Amatic SC" panose="00000500000000000000" pitchFamily="2" charset="-79"/>
                        </a:rPr>
                        <a:t> </a:t>
                      </a:r>
                      <a:endParaRPr lang="en-GB" sz="10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1000" b="1" dirty="0">
                          <a:solidFill>
                            <a:schemeClr val="bg1">
                              <a:lumMod val="50000"/>
                            </a:schemeClr>
                          </a:solidFill>
                        </a:rPr>
                        <a:t>What is special about our world?</a:t>
                      </a:r>
                      <a:endParaRPr lang="en-GB" sz="10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endParaRPr lang="en-GB" sz="8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0415482"/>
                  </a:ext>
                </a:extLst>
              </a:tr>
            </a:tbl>
          </a:graphicData>
        </a:graphic>
      </p:graphicFrame>
      <p:pic>
        <p:nvPicPr>
          <p:cNvPr id="8" name="Picture 7">
            <a:extLst>
              <a:ext uri="{FF2B5EF4-FFF2-40B4-BE49-F238E27FC236}">
                <a16:creationId xmlns:a16="http://schemas.microsoft.com/office/drawing/2014/main" id="{6DFF2C4D-57DD-46BE-B5F9-92C2C59B28B5}"/>
              </a:ext>
            </a:extLst>
          </p:cNvPr>
          <p:cNvPicPr>
            <a:picLocks noChangeAspect="1"/>
          </p:cNvPicPr>
          <p:nvPr/>
        </p:nvPicPr>
        <p:blipFill>
          <a:blip r:embed="rId3"/>
          <a:stretch>
            <a:fillRect/>
          </a:stretch>
        </p:blipFill>
        <p:spPr>
          <a:xfrm>
            <a:off x="96700" y="181254"/>
            <a:ext cx="1327018" cy="587176"/>
          </a:xfrm>
          <a:prstGeom prst="rect">
            <a:avLst/>
          </a:prstGeom>
        </p:spPr>
      </p:pic>
    </p:spTree>
    <p:extLst>
      <p:ext uri="{BB962C8B-B14F-4D97-AF65-F5344CB8AC3E}">
        <p14:creationId xmlns:p14="http://schemas.microsoft.com/office/powerpoint/2010/main" val="23159998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890920"/>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400" dirty="0">
                <a:latin typeface="Amatic SC" panose="00000500000000000000" pitchFamily="2" charset="-79"/>
                <a:cs typeface="Amatic SC" panose="00000500000000000000" pitchFamily="2" charset="-79"/>
              </a:rPr>
              <a:t>Foundation stage Long Term Plan 2026/2027</a:t>
            </a:r>
            <a:endParaRPr lang="en-GB" sz="24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462417487"/>
              </p:ext>
            </p:extLst>
          </p:nvPr>
        </p:nvGraphicFramePr>
        <p:xfrm>
          <a:off x="366318" y="434643"/>
          <a:ext cx="11459364" cy="638273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489251">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Autumn 1</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lumMod val="50000"/>
                            </a:schemeClr>
                          </a:solidFill>
                          <a:latin typeface="Amatic SC" panose="00000500000000000000" pitchFamily="2" charset="-79"/>
                          <a:cs typeface="Amatic SC" panose="00000500000000000000" pitchFamily="2" charset="-79"/>
                        </a:rPr>
                        <a:t>Autumn 2</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Spring 1</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Spring 2</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Summer 1</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Summer 2</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86030">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a:t>
                      </a:r>
                      <a:r>
                        <a:rPr lang="en-US" sz="2000" baseline="0" dirty="0">
                          <a:latin typeface="Amatic SC" panose="00000500000000000000" pitchFamily="2" charset="-79"/>
                          <a:cs typeface="Amatic SC" panose="00000500000000000000" pitchFamily="2" charset="-79"/>
                        </a:rPr>
                        <a:t> celebrate</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Space</a:t>
                      </a:r>
                      <a:r>
                        <a:rPr lang="en-US" sz="2000" baseline="0" dirty="0">
                          <a:latin typeface="Amatic SC" panose="00000500000000000000" pitchFamily="2" charset="-79"/>
                          <a:cs typeface="Amatic SC" panose="00000500000000000000" pitchFamily="2" charset="-79"/>
                        </a:rPr>
                        <a:t> explorers</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aseline="0" dirty="0">
                          <a:latin typeface="Amatic SC" panose="00000500000000000000" pitchFamily="2" charset="-79"/>
                          <a:cs typeface="Amatic SC" panose="00000500000000000000" pitchFamily="2" charset="-79"/>
                        </a:rPr>
                        <a:t>The enchanted woodland! </a:t>
                      </a: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Amazing</a:t>
                      </a:r>
                      <a:r>
                        <a:rPr lang="en-US" sz="2000" baseline="0" dirty="0">
                          <a:latin typeface="Amatic SC" panose="00000500000000000000" pitchFamily="2" charset="-79"/>
                          <a:cs typeface="Amatic SC" panose="00000500000000000000" pitchFamily="2" charset="-79"/>
                        </a:rPr>
                        <a:t> animals</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a:t>
                      </a:r>
                      <a:r>
                        <a:rPr lang="en-US" sz="2000" baseline="0" dirty="0">
                          <a:latin typeface="Amatic SC" panose="00000500000000000000" pitchFamily="2" charset="-79"/>
                          <a:cs typeface="Amatic SC" panose="00000500000000000000" pitchFamily="2" charset="-79"/>
                        </a:rPr>
                        <a:t> the sea</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128395">
                <a:tc rowSpan="2">
                  <a:txBody>
                    <a:bodyPr/>
                    <a:lstStyle/>
                    <a:p>
                      <a:pPr algn="ctr"/>
                      <a:r>
                        <a:rPr lang="en-US" sz="1600" b="1" dirty="0">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dirty="0">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dirty="0"/>
                        <a:t>Work</a:t>
                      </a:r>
                      <a:r>
                        <a:rPr lang="en-US" sz="800" i="1" baseline="0" dirty="0"/>
                        <a:t> will be displayed in the classroom</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dirty="0"/>
                        <a:t>lots of  links to Fine Motor Skills. Children to explain their work to others. Children will have opportunities to learn and perform songs, nursery rhymes and poetry linked to their work / interests and passions. </a:t>
                      </a:r>
                      <a:endParaRPr lang="en-GB" sz="800" b="0" i="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000" dirty="0">
                          <a:latin typeface="Century Gothic" panose="020B0502020202020204" pitchFamily="34" charset="0"/>
                        </a:rPr>
                        <a:t>The development of children’s artistic and cultural awareness supports </a:t>
                      </a:r>
                      <a:r>
                        <a:rPr lang="en-US" sz="1000" b="1" dirty="0">
                          <a:latin typeface="Century Gothic" panose="020B0502020202020204" pitchFamily="34" charset="0"/>
                        </a:rPr>
                        <a:t>their imagination and creativity</a:t>
                      </a:r>
                      <a:r>
                        <a:rPr lang="en-US" sz="1000" dirty="0">
                          <a:latin typeface="Century Gothic" panose="020B0502020202020204" pitchFamily="34" charset="0"/>
                        </a:rPr>
                        <a:t>. It is important that children have regular opportunities to </a:t>
                      </a:r>
                      <a:r>
                        <a:rPr lang="en-US" sz="1000" b="1" dirty="0">
                          <a:latin typeface="Century Gothic" panose="020B0502020202020204" pitchFamily="34" charset="0"/>
                        </a:rPr>
                        <a:t>engage with the arts</a:t>
                      </a:r>
                      <a:r>
                        <a:rPr lang="en-US" sz="1000" dirty="0">
                          <a:latin typeface="Century Gothic" panose="020B0502020202020204" pitchFamily="34" charset="0"/>
                        </a:rPr>
                        <a:t>, enabling them to explore and play with a wide range of </a:t>
                      </a:r>
                      <a:r>
                        <a:rPr lang="en-US" sz="1000" b="1" dirty="0">
                          <a:latin typeface="Century Gothic" panose="020B0502020202020204" pitchFamily="34" charset="0"/>
                        </a:rPr>
                        <a:t>media and materials</a:t>
                      </a:r>
                      <a:r>
                        <a:rPr lang="en-US" sz="1000" dirty="0">
                          <a:latin typeface="Century Gothic" panose="020B0502020202020204" pitchFamily="34" charset="0"/>
                        </a:rPr>
                        <a:t>. The quality and variety of what children see, hear and participate in is crucial for developing their understanding, </a:t>
                      </a:r>
                      <a:r>
                        <a:rPr lang="en-US" sz="1000" b="1" dirty="0">
                          <a:latin typeface="Century Gothic" panose="020B0502020202020204" pitchFamily="34" charset="0"/>
                        </a:rPr>
                        <a:t>self-expression, vocabulary and ability to communicate through the arts</a:t>
                      </a:r>
                      <a:r>
                        <a:rPr lang="en-US" sz="1000" dirty="0">
                          <a:latin typeface="Century Gothic" panose="020B0502020202020204" pitchFamily="34" charset="0"/>
                        </a:rPr>
                        <a:t>. The frequency, repetition and depth of their experiences are fundamental to their progress in interpreting and appreciating what they hear, respond to and observe.</a:t>
                      </a:r>
                    </a:p>
                    <a:p>
                      <a:pPr algn="ctr"/>
                      <a:r>
                        <a:rPr lang="en-US" sz="1000" dirty="0">
                          <a:latin typeface="Century Gothic" panose="020B0502020202020204" pitchFamily="34" charset="0"/>
                        </a:rPr>
                        <a:t>Give children an insight into new musical worlds. Invite musicians in to play music to children and talk about it. Encourage children to listen attentively to music. Discuss changes and patterns as a piece of music develops. </a:t>
                      </a:r>
                      <a:endParaRPr lang="en-US" sz="1000" dirty="0">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049813326"/>
                  </a:ext>
                </a:extLst>
              </a:tr>
              <a:tr h="4338999">
                <a:tc vMerge="1">
                  <a:txBody>
                    <a:bodyPr/>
                    <a:lstStyle/>
                    <a:p>
                      <a:pPr algn="ctr"/>
                      <a:r>
                        <a:rPr lang="en-US" sz="2400" b="1" dirty="0">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dirty="0">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dirty="0"/>
                        <a:t>Children to produce a piece of art work each half term to be displayed for ‘Celebration wall’ for school / parents  to show how drawings have developed  - lots of  links to Fine Motor Skills. Children to explain their work to others. Children will have opportunities to learn and perform songs, nursery rhymes and poetry linked to their work / interests and passions. </a:t>
                      </a:r>
                      <a:endParaRPr lang="en-GB" sz="800" b="0" i="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900" dirty="0">
                          <a:solidFill>
                            <a:schemeClr val="tx1"/>
                          </a:solidFill>
                          <a:latin typeface="Century Gothic" panose="020B0502020202020204" pitchFamily="34" charset="0"/>
                        </a:rPr>
                        <a:t> Join in with songs</a:t>
                      </a:r>
                    </a:p>
                    <a:p>
                      <a:pPr algn="ctr"/>
                      <a:endParaRPr lang="en-GB" sz="900" dirty="0">
                        <a:solidFill>
                          <a:schemeClr val="tx1"/>
                        </a:solidFill>
                        <a:latin typeface="Century Gothic" panose="020B0502020202020204" pitchFamily="34" charset="0"/>
                      </a:endParaRPr>
                    </a:p>
                    <a:p>
                      <a:pPr algn="ctr"/>
                      <a:r>
                        <a:rPr lang="en-GB" sz="900" dirty="0">
                          <a:solidFill>
                            <a:schemeClr val="tx1"/>
                          </a:solidFill>
                          <a:latin typeface="Century Gothic" panose="020B0502020202020204" pitchFamily="34" charset="0"/>
                        </a:rPr>
                        <a:t>beginning to mix colours</a:t>
                      </a:r>
                    </a:p>
                    <a:p>
                      <a:pPr algn="ctr"/>
                      <a:endParaRPr lang="en-GB" sz="900" dirty="0">
                        <a:solidFill>
                          <a:schemeClr val="tx1"/>
                        </a:solidFill>
                        <a:latin typeface="Century Gothic" panose="020B0502020202020204" pitchFamily="34" charset="0"/>
                      </a:endParaRPr>
                    </a:p>
                    <a:p>
                      <a:pPr algn="ctr"/>
                      <a:r>
                        <a:rPr lang="en-GB" sz="900" dirty="0">
                          <a:solidFill>
                            <a:schemeClr val="tx1"/>
                          </a:solidFill>
                          <a:latin typeface="Century Gothic" panose="020B0502020202020204" pitchFamily="34" charset="0"/>
                        </a:rPr>
                        <a:t>Build</a:t>
                      </a:r>
                      <a:r>
                        <a:rPr lang="en-GB" sz="900" baseline="0" dirty="0">
                          <a:solidFill>
                            <a:schemeClr val="tx1"/>
                          </a:solidFill>
                          <a:latin typeface="Century Gothic" panose="020B0502020202020204" pitchFamily="34" charset="0"/>
                        </a:rPr>
                        <a:t> stories around toys (small world) use available props to support role play</a:t>
                      </a:r>
                    </a:p>
                    <a:p>
                      <a:pPr algn="ctr"/>
                      <a:endParaRPr lang="en-GB" sz="900" dirty="0">
                        <a:solidFill>
                          <a:schemeClr val="tx1"/>
                        </a:solidFill>
                        <a:latin typeface="Century Gothic" panose="020B0502020202020204" pitchFamily="34" charset="0"/>
                      </a:endParaRPr>
                    </a:p>
                    <a:p>
                      <a:pPr algn="ctr"/>
                      <a:r>
                        <a:rPr lang="en-GB" sz="900" dirty="0">
                          <a:solidFill>
                            <a:schemeClr val="tx1"/>
                          </a:solidFill>
                          <a:latin typeface="Century Gothic" panose="020B0502020202020204" pitchFamily="34" charset="0"/>
                        </a:rPr>
                        <a:t>Build models using construction equipment.</a:t>
                      </a:r>
                    </a:p>
                    <a:p>
                      <a:pPr algn="ctr"/>
                      <a:endParaRPr lang="en-US" sz="900" dirty="0">
                        <a:latin typeface="Century Gothic" panose="020B0502020202020204" pitchFamily="34" charset="0"/>
                      </a:endParaRPr>
                    </a:p>
                    <a:p>
                      <a:pPr algn="ctr"/>
                      <a:r>
                        <a:rPr lang="en-US" sz="900" dirty="0">
                          <a:latin typeface="Century Gothic" panose="020B0502020202020204" pitchFamily="34" charset="0"/>
                        </a:rPr>
                        <a:t>Exploring sounds and how they can be changed, tapping out of simple rhythms. </a:t>
                      </a:r>
                    </a:p>
                    <a:p>
                      <a:pPr algn="ctr"/>
                      <a:endParaRPr lang="en-US" sz="900" dirty="0">
                        <a:latin typeface="Century Gothic" panose="020B0502020202020204" pitchFamily="34" charset="0"/>
                      </a:endParaRPr>
                    </a:p>
                    <a:p>
                      <a:pPr algn="ctr"/>
                      <a:r>
                        <a:rPr lang="en-US" sz="900" dirty="0">
                          <a:latin typeface="Century Gothic" panose="020B0502020202020204" pitchFamily="34" charset="0"/>
                        </a:rPr>
                        <a:t>Play pitch matching games, humming or</a:t>
                      </a:r>
                      <a:r>
                        <a:rPr lang="en-US" sz="900" baseline="0" dirty="0">
                          <a:latin typeface="Century Gothic" panose="020B0502020202020204" pitchFamily="34" charset="0"/>
                        </a:rPr>
                        <a:t> singing</a:t>
                      </a:r>
                      <a:endParaRPr lang="en-US" sz="900" dirty="0">
                        <a:latin typeface="Century Gothic" panose="020B0502020202020204" pitchFamily="34" charset="0"/>
                      </a:endParaRPr>
                    </a:p>
                    <a:p>
                      <a:pPr algn="ctr"/>
                      <a:endParaRPr lang="en-US" sz="900" dirty="0">
                        <a:latin typeface="Century Gothic" panose="020B0502020202020204" pitchFamily="34" charset="0"/>
                      </a:endParaRPr>
                    </a:p>
                    <a:p>
                      <a:pPr algn="ctr"/>
                      <a:r>
                        <a:rPr lang="en-GB" sz="900" kern="1200" dirty="0">
                          <a:solidFill>
                            <a:schemeClr val="dk1"/>
                          </a:solidFill>
                          <a:effectLst/>
                          <a:latin typeface="Century Gothic" panose="020B0502020202020204" pitchFamily="34" charset="0"/>
                          <a:ea typeface="+mn-ea"/>
                          <a:cs typeface="+mn-cs"/>
                        </a:rPr>
                        <a:t>To draw a self-portrait (enclosing lines): draw definite features</a:t>
                      </a:r>
                    </a:p>
                    <a:p>
                      <a:pPr algn="ctr"/>
                      <a:endParaRPr lang="en-GB" sz="900" kern="1200" dirty="0">
                        <a:solidFill>
                          <a:schemeClr val="dk1"/>
                        </a:solidFill>
                        <a:effectLst/>
                        <a:latin typeface="Century Gothic" panose="020B0502020202020204" pitchFamily="34" charset="0"/>
                        <a:ea typeface="+mn-ea"/>
                        <a:cs typeface="+mn-c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GB" sz="900" dirty="0">
                          <a:solidFill>
                            <a:schemeClr val="tx1"/>
                          </a:solidFill>
                          <a:latin typeface="Century Gothic" panose="020B0502020202020204" pitchFamily="34" charset="0"/>
                        </a:rPr>
                        <a:t>Use different textures and materials to make firework</a:t>
                      </a:r>
                      <a:r>
                        <a:rPr lang="en-GB" sz="900" baseline="0" dirty="0">
                          <a:solidFill>
                            <a:schemeClr val="tx1"/>
                          </a:solidFill>
                          <a:latin typeface="Century Gothic" panose="020B0502020202020204" pitchFamily="34" charset="0"/>
                        </a:rPr>
                        <a:t> pictures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900" dirty="0">
                          <a:solidFill>
                            <a:schemeClr val="tx1"/>
                          </a:solidFill>
                          <a:latin typeface="Century Gothic" panose="020B0502020202020204" pitchFamily="34" charset="0"/>
                        </a:rPr>
                        <a:t>Listen to music and make their own dances in response.</a:t>
                      </a:r>
                    </a:p>
                    <a:p>
                      <a:pPr algn="ctr">
                        <a:lnSpc>
                          <a:spcPct val="107000"/>
                        </a:lnSpc>
                        <a:spcAft>
                          <a:spcPts val="800"/>
                        </a:spcAft>
                      </a:pPr>
                      <a:r>
                        <a:rPr lang="en-US" sz="900" dirty="0">
                          <a:latin typeface="Century Gothic" panose="020B0502020202020204" pitchFamily="34" charset="0"/>
                        </a:rPr>
                        <a:t>Christmas decorations, Christmas cards, Divas, Christmas songs/poems</a:t>
                      </a:r>
                      <a:endParaRPr lang="en-GB" sz="900" dirty="0">
                        <a:solidFill>
                          <a:schemeClr val="tx1"/>
                        </a:solidFill>
                        <a:latin typeface="Century Gothic" panose="020B0502020202020204" pitchFamily="34"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900" dirty="0">
                          <a:solidFill>
                            <a:schemeClr val="tx1"/>
                          </a:solidFill>
                          <a:latin typeface="Century Gothic" panose="020B0502020202020204" pitchFamily="34" charset="0"/>
                        </a:rPr>
                        <a:t> </a:t>
                      </a:r>
                      <a:r>
                        <a:rPr lang="en-US" sz="900" dirty="0">
                          <a:latin typeface="Century Gothic" panose="020B0502020202020204" pitchFamily="34" charset="0"/>
                        </a:rPr>
                        <a:t>The use of story maps, props, puppets &amp; story bags will encourage children to retell, invent and adapt stories.</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900" dirty="0">
                        <a:latin typeface="Century Gothic" panose="020B0502020202020204" pitchFamily="34"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900" dirty="0">
                          <a:latin typeface="Century Gothic" panose="020B0502020202020204" pitchFamily="34" charset="0"/>
                        </a:rPr>
                        <a:t>Role Play of The Nativity </a:t>
                      </a:r>
                    </a:p>
                    <a:p>
                      <a:pPr algn="ctr"/>
                      <a:endParaRPr lang="en-US" sz="900" kern="1200" dirty="0">
                        <a:solidFill>
                          <a:schemeClr val="dk1"/>
                        </a:solidFill>
                        <a:effectLst/>
                        <a:latin typeface="Century Gothic" panose="020B0502020202020204" pitchFamily="34" charset="0"/>
                        <a:ea typeface="+mn-ea"/>
                        <a:cs typeface="+mn-cs"/>
                      </a:endParaRPr>
                    </a:p>
                    <a:p>
                      <a:pPr algn="ctr"/>
                      <a:endParaRPr lang="en-GB" sz="900" kern="1200" dirty="0">
                        <a:solidFill>
                          <a:schemeClr val="dk1"/>
                        </a:solidFill>
                        <a:effectLst/>
                        <a:latin typeface="Century Gothic" panose="020B0502020202020204" pitchFamily="34" charset="0"/>
                        <a:ea typeface="+mn-ea"/>
                        <a:cs typeface="+mn-cs"/>
                      </a:endParaRPr>
                    </a:p>
                    <a:p>
                      <a:pPr algn="ctr"/>
                      <a:r>
                        <a:rPr lang="en-GB" sz="900" kern="1200" dirty="0">
                          <a:solidFill>
                            <a:schemeClr val="dk1"/>
                          </a:solidFill>
                          <a:effectLst/>
                          <a:latin typeface="Century Gothic" panose="020B0502020202020204" pitchFamily="34" charset="0"/>
                          <a:ea typeface="+mn-ea"/>
                          <a:cs typeface="+mn-cs"/>
                        </a:rPr>
                        <a:t>Music: Christmas Songs</a:t>
                      </a:r>
                    </a:p>
                    <a:p>
                      <a:pPr algn="ctr"/>
                      <a:endParaRPr lang="en-GB" sz="900" kern="1200" dirty="0">
                        <a:solidFill>
                          <a:schemeClr val="dk1"/>
                        </a:solidFill>
                        <a:effectLst/>
                        <a:latin typeface="Century Gothic" panose="020B0502020202020204" pitchFamily="34" charset="0"/>
                        <a:ea typeface="+mn-ea"/>
                        <a:cs typeface="+mn-cs"/>
                      </a:endParaRPr>
                    </a:p>
                    <a:p>
                      <a:pPr algn="ctr"/>
                      <a:endParaRPr lang="en-US" sz="900" dirty="0">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GB" sz="900" dirty="0">
                          <a:solidFill>
                            <a:schemeClr val="tx1"/>
                          </a:solidFill>
                          <a:latin typeface="Century Gothic" panose="020B0502020202020204" pitchFamily="34" charset="0"/>
                        </a:rPr>
                        <a:t>Van</a:t>
                      </a:r>
                      <a:r>
                        <a:rPr lang="en-GB" sz="900" baseline="0" dirty="0">
                          <a:solidFill>
                            <a:schemeClr val="tx1"/>
                          </a:solidFill>
                          <a:latin typeface="Century Gothic" panose="020B0502020202020204" pitchFamily="34" charset="0"/>
                        </a:rPr>
                        <a:t> Gogh Starry Night: I can produce a piece of artwork using an artists style as a stimulus.</a:t>
                      </a:r>
                    </a:p>
                    <a:p>
                      <a:pPr algn="ctr">
                        <a:lnSpc>
                          <a:spcPct val="107000"/>
                        </a:lnSpc>
                        <a:spcAft>
                          <a:spcPts val="800"/>
                        </a:spcAft>
                      </a:pPr>
                      <a:r>
                        <a:rPr lang="en-GB" sz="900" baseline="0" dirty="0">
                          <a:solidFill>
                            <a:schemeClr val="tx1"/>
                          </a:solidFill>
                          <a:latin typeface="Century Gothic" panose="020B0502020202020204" pitchFamily="34" charset="0"/>
                        </a:rPr>
                        <a:t>I can explore how colour can be changed</a:t>
                      </a:r>
                    </a:p>
                    <a:p>
                      <a:pPr algn="ctr">
                        <a:lnSpc>
                          <a:spcPct val="107000"/>
                        </a:lnSpc>
                        <a:spcAft>
                          <a:spcPts val="800"/>
                        </a:spcAft>
                      </a:pPr>
                      <a:r>
                        <a:rPr lang="en-GB" sz="900" baseline="0" dirty="0">
                          <a:solidFill>
                            <a:schemeClr val="tx1"/>
                          </a:solidFill>
                          <a:latin typeface="Century Gothic" panose="020B0502020202020204" pitchFamily="34" charset="0"/>
                        </a:rPr>
                        <a:t>I can talk about a famous artist</a:t>
                      </a:r>
                      <a:r>
                        <a:rPr lang="en-GB" sz="900" dirty="0">
                          <a:solidFill>
                            <a:schemeClr val="tx1"/>
                          </a:solidFill>
                          <a:latin typeface="Century Gothic" panose="020B0502020202020204" pitchFamily="34" charset="0"/>
                        </a:rPr>
                        <a:t>.</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900" dirty="0">
                          <a:latin typeface="Century Gothic" panose="020B0502020202020204" pitchFamily="34" charset="0"/>
                        </a:rPr>
                        <a:t>Making lanterns, Chinese writing, puppet making, Chinese music and composition</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900" kern="1200" dirty="0">
                          <a:solidFill>
                            <a:schemeClr val="dk1"/>
                          </a:solidFill>
                          <a:effectLst/>
                          <a:latin typeface="Century Gothic" panose="020B0502020202020204" pitchFamily="34" charset="0"/>
                          <a:ea typeface="+mn-ea"/>
                          <a:cs typeface="+mn-cs"/>
                        </a:rPr>
                        <a:t>I can recognise, create and describe pattern:</a:t>
                      </a:r>
                      <a:r>
                        <a:rPr lang="en-GB" sz="900" kern="1200" baseline="0" dirty="0">
                          <a:solidFill>
                            <a:schemeClr val="dk1"/>
                          </a:solidFill>
                          <a:effectLst/>
                          <a:latin typeface="Century Gothic" panose="020B0502020202020204" pitchFamily="34" charset="0"/>
                          <a:ea typeface="+mn-ea"/>
                          <a:cs typeface="+mn-cs"/>
                        </a:rPr>
                        <a:t> tiger skin</a:t>
                      </a:r>
                      <a:endParaRPr lang="en-GB" sz="900" kern="1200" dirty="0">
                        <a:solidFill>
                          <a:schemeClr val="dk1"/>
                        </a:solidFill>
                        <a:effectLst/>
                        <a:latin typeface="Century Gothic" panose="020B0502020202020204" pitchFamily="34" charset="0"/>
                        <a:ea typeface="+mn-ea"/>
                        <a:cs typeface="+mn-cs"/>
                      </a:endParaRP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900" dirty="0">
                        <a:latin typeface="Century Gothic" panose="020B0502020202020204" pitchFamily="34"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900" dirty="0">
                          <a:latin typeface="Century Gothic" panose="020B0502020202020204" pitchFamily="34" charset="0"/>
                        </a:rPr>
                        <a:t>. </a:t>
                      </a:r>
                      <a:endParaRPr lang="en-GB" sz="900" dirty="0">
                        <a:solidFill>
                          <a:schemeClr val="tx1"/>
                        </a:solidFill>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800"/>
                        </a:spcAft>
                      </a:pPr>
                      <a:r>
                        <a:rPr lang="en-GB" sz="900" dirty="0">
                          <a:solidFill>
                            <a:schemeClr val="tx1"/>
                          </a:solidFill>
                          <a:latin typeface="Century Gothic" panose="020B0502020202020204" pitchFamily="34" charset="0"/>
                        </a:rPr>
                        <a:t>Make different textures; make  patterns using different colours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900" dirty="0">
                          <a:solidFill>
                            <a:schemeClr val="tx1"/>
                          </a:solidFill>
                          <a:latin typeface="Century Gothic" panose="020B0502020202020204" pitchFamily="34" charset="0"/>
                        </a:rPr>
                        <a:t>Children will explore ways to protect the growing of plants by designing scarecrows.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900" dirty="0">
                          <a:latin typeface="Century Gothic" panose="020B0502020202020204" pitchFamily="34" charset="0"/>
                        </a:rPr>
                        <a:t>Mother’s Day crafts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900" dirty="0">
                          <a:latin typeface="Century Gothic" panose="020B0502020202020204" pitchFamily="34" charset="0"/>
                        </a:rPr>
                        <a:t>Exploration of other countries – dressing up in different costumes Easter crafts printing, patterns on Easter eggs</a:t>
                      </a:r>
                      <a:endParaRPr lang="en-US" sz="900" dirty="0">
                        <a:solidFill>
                          <a:schemeClr val="tx1"/>
                        </a:solidFill>
                        <a:latin typeface="Century Gothic" panose="020B0502020202020204" pitchFamily="34"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900" dirty="0">
                          <a:solidFill>
                            <a:schemeClr val="tx1"/>
                          </a:solidFill>
                          <a:latin typeface="Century Gothic" panose="020B0502020202020204" pitchFamily="34" charset="0"/>
                        </a:rPr>
                        <a:t>Rubbings of leaves/plants</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900" dirty="0">
                        <a:solidFill>
                          <a:schemeClr val="tx1"/>
                        </a:solidFill>
                        <a:latin typeface="Century Gothic" panose="020B0502020202020204" pitchFamily="34"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900" kern="1200" dirty="0">
                          <a:solidFill>
                            <a:schemeClr val="dk1"/>
                          </a:solidFill>
                          <a:effectLst/>
                          <a:latin typeface="Century Gothic" panose="020B0502020202020204" pitchFamily="34" charset="0"/>
                          <a:ea typeface="+mn-ea"/>
                          <a:cs typeface="+mn-cs"/>
                        </a:rPr>
                        <a:t>I can combine media to make a collage (collage chick)</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900" kern="1200" dirty="0">
                        <a:solidFill>
                          <a:schemeClr val="dk1"/>
                        </a:solidFill>
                        <a:effectLst/>
                        <a:latin typeface="Century Gothic" panose="020B0502020202020204" pitchFamily="34" charset="0"/>
                        <a:ea typeface="+mn-ea"/>
                        <a:cs typeface="+mn-cs"/>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900" kern="1200" dirty="0">
                          <a:solidFill>
                            <a:schemeClr val="dk1"/>
                          </a:solidFill>
                          <a:effectLst/>
                          <a:latin typeface="Century Gothic" panose="020B0502020202020204" pitchFamily="34" charset="0"/>
                          <a:ea typeface="+mn-ea"/>
                          <a:cs typeface="+mn-cs"/>
                        </a:rPr>
                        <a:t>Andy Goldsworthy</a:t>
                      </a:r>
                      <a:r>
                        <a:rPr lang="en-GB" sz="900" kern="1200" baseline="0" dirty="0">
                          <a:solidFill>
                            <a:schemeClr val="dk1"/>
                          </a:solidFill>
                          <a:effectLst/>
                          <a:latin typeface="Century Gothic" panose="020B0502020202020204" pitchFamily="34" charset="0"/>
                          <a:ea typeface="+mn-ea"/>
                          <a:cs typeface="+mn-cs"/>
                        </a:rPr>
                        <a:t> natural art</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900" dirty="0">
                          <a:latin typeface="Century Gothic" panose="020B0502020202020204" pitchFamily="34" charset="0"/>
                        </a:rPr>
                        <a:t>Flowers-Sun flowers (Van Gogh)</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900" kern="1200" dirty="0">
                        <a:solidFill>
                          <a:schemeClr val="dk1"/>
                        </a:solidFill>
                        <a:effectLst/>
                        <a:latin typeface="Century Gothic" panose="020B0502020202020204" pitchFamily="34" charset="0"/>
                        <a:ea typeface="+mn-ea"/>
                        <a:cs typeface="+mn-cs"/>
                      </a:endParaRP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900" dirty="0">
                        <a:solidFill>
                          <a:schemeClr val="tx1"/>
                        </a:solidFill>
                        <a:latin typeface="Century Gothic" panose="020B0502020202020204" pitchFamily="34"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900" dirty="0">
                        <a:solidFill>
                          <a:schemeClr val="tx1"/>
                        </a:solidFill>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Century Gothic" panose="020B0502020202020204" pitchFamily="34" charset="0"/>
                        </a:rPr>
                        <a:t>Collage-farm animals / Making houses. </a:t>
                      </a:r>
                      <a:r>
                        <a:rPr lang="en-US" sz="900" dirty="0">
                          <a:latin typeface="Century Gothic" panose="020B0502020202020204" pitchFamily="34" charset="0"/>
                        </a:rPr>
                        <a:t>Pastel drawings, Life cycles,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900" dirty="0">
                        <a:latin typeface="Century Gothic" panose="020B0502020202020204" pitchFamily="34" charset="0"/>
                      </a:endParaRPr>
                    </a:p>
                    <a:p>
                      <a:pPr algn="ctr"/>
                      <a:endParaRPr lang="en-GB" sz="900" dirty="0">
                        <a:solidFill>
                          <a:schemeClr val="tx1"/>
                        </a:solidFill>
                        <a:latin typeface="Century Gothic" panose="020B0502020202020204" pitchFamily="34" charset="0"/>
                      </a:endParaRPr>
                    </a:p>
                    <a:p>
                      <a:pPr algn="ctr"/>
                      <a:r>
                        <a:rPr lang="en-US" sz="900" dirty="0">
                          <a:latin typeface="Century Gothic" panose="020B0502020202020204" pitchFamily="34" charset="0"/>
                        </a:rPr>
                        <a:t>Junk modelling, houses, bridges boats and transport. </a:t>
                      </a:r>
                    </a:p>
                    <a:p>
                      <a:pPr algn="ctr"/>
                      <a:endParaRPr lang="en-US" sz="900" dirty="0">
                        <a:solidFill>
                          <a:schemeClr val="tx1"/>
                        </a:solidFill>
                        <a:latin typeface="Century Gothic" panose="020B0502020202020204" pitchFamily="34" charset="0"/>
                      </a:endParaRPr>
                    </a:p>
                    <a:p>
                      <a:pPr algn="ctr"/>
                      <a:r>
                        <a:rPr lang="en-US" sz="900" dirty="0">
                          <a:latin typeface="Century Gothic" panose="020B0502020202020204" pitchFamily="34" charset="0"/>
                        </a:rPr>
                        <a:t>Provide children with a range of materials for children to construct with.</a:t>
                      </a:r>
                    </a:p>
                    <a:p>
                      <a:pPr algn="ctr"/>
                      <a:endParaRPr lang="en-US" sz="900" dirty="0">
                        <a:solidFill>
                          <a:schemeClr val="tx1"/>
                        </a:solidFill>
                        <a:latin typeface="Century Gothic" panose="020B0502020202020204" pitchFamily="34" charset="0"/>
                      </a:endParaRPr>
                    </a:p>
                    <a:p>
                      <a:pPr algn="ctr"/>
                      <a:r>
                        <a:rPr lang="en-US" sz="900" dirty="0">
                          <a:solidFill>
                            <a:schemeClr val="tx1"/>
                          </a:solidFill>
                          <a:latin typeface="Century Gothic" panose="020B0502020202020204" pitchFamily="34" charset="0"/>
                        </a:rPr>
                        <a:t>Create collaboratively: making 3d ladybird shells: </a:t>
                      </a:r>
                      <a:r>
                        <a:rPr lang="en-US" sz="900" dirty="0" err="1">
                          <a:solidFill>
                            <a:schemeClr val="tx1"/>
                          </a:solidFill>
                          <a:latin typeface="Century Gothic" panose="020B0502020202020204" pitchFamily="34" charset="0"/>
                        </a:rPr>
                        <a:t>papier</a:t>
                      </a:r>
                      <a:r>
                        <a:rPr lang="en-US" sz="900" baseline="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mache</a:t>
                      </a:r>
                      <a:r>
                        <a:rPr lang="en-US" sz="900" dirty="0">
                          <a:solidFill>
                            <a:schemeClr val="tx1"/>
                          </a:solidFill>
                          <a:latin typeface="Century Gothic" panose="020B0502020202020204" pitchFamily="34" charset="0"/>
                        </a:rPr>
                        <a:t>:</a:t>
                      </a:r>
                      <a:r>
                        <a:rPr lang="en-US" sz="900" baseline="0" dirty="0">
                          <a:solidFill>
                            <a:schemeClr val="tx1"/>
                          </a:solidFill>
                          <a:latin typeface="Century Gothic" panose="020B0502020202020204" pitchFamily="34" charset="0"/>
                        </a:rPr>
                        <a:t> working in pairs</a:t>
                      </a:r>
                    </a:p>
                    <a:p>
                      <a:pPr algn="ctr"/>
                      <a:endParaRPr lang="en-US" sz="900" baseline="0" dirty="0">
                        <a:solidFill>
                          <a:schemeClr val="tx1"/>
                        </a:solidFill>
                        <a:latin typeface="Century Gothic" panose="020B0502020202020204" pitchFamily="34" charset="0"/>
                      </a:endParaRPr>
                    </a:p>
                    <a:p>
                      <a:pPr algn="ctr"/>
                      <a:r>
                        <a:rPr lang="en-US" sz="900" baseline="0" dirty="0">
                          <a:solidFill>
                            <a:schemeClr val="tx1"/>
                          </a:solidFill>
                          <a:latin typeface="Century Gothic" panose="020B0502020202020204" pitchFamily="34" charset="0"/>
                        </a:rPr>
                        <a:t>I can use various construction materials: making a goat for the Billy Goats Gruff</a:t>
                      </a:r>
                    </a:p>
                    <a:p>
                      <a:pPr algn="ctr"/>
                      <a:endParaRPr lang="en-US" sz="900" baseline="0" dirty="0">
                        <a:solidFill>
                          <a:schemeClr val="tx1"/>
                        </a:solidFill>
                        <a:latin typeface="Century Gothic" panose="020B0502020202020204" pitchFamily="34" charset="0"/>
                      </a:endParaRPr>
                    </a:p>
                    <a:p>
                      <a:pPr algn="ctr"/>
                      <a:endParaRPr lang="en-GB" sz="900" dirty="0">
                        <a:solidFill>
                          <a:schemeClr val="tx1"/>
                        </a:solidFill>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900" dirty="0">
                          <a:latin typeface="Century Gothic" panose="020B0502020202020204" pitchFamily="34" charset="0"/>
                        </a:rPr>
                        <a:t>Water pictures, collage, shading by adding black or white, colour mixing for beach huts, making passports. </a:t>
                      </a:r>
                    </a:p>
                    <a:p>
                      <a:pPr algn="ctr"/>
                      <a:endParaRPr lang="en-US" sz="900" dirty="0">
                        <a:solidFill>
                          <a:schemeClr val="tx1"/>
                        </a:solidFill>
                        <a:latin typeface="Century Gothic" panose="020B0502020202020204" pitchFamily="34" charset="0"/>
                      </a:endParaRPr>
                    </a:p>
                    <a:p>
                      <a:pPr algn="ctr"/>
                      <a:r>
                        <a:rPr lang="en-US" sz="900" dirty="0">
                          <a:latin typeface="Century Gothic" panose="020B0502020202020204" pitchFamily="34" charset="0"/>
                        </a:rPr>
                        <a:t>Colour mixing – underwater pictures. </a:t>
                      </a:r>
                    </a:p>
                    <a:p>
                      <a:pPr algn="ctr"/>
                      <a:endParaRPr lang="en-US" sz="900" dirty="0">
                        <a:solidFill>
                          <a:schemeClr val="tx1"/>
                        </a:solidFill>
                        <a:latin typeface="Century Gothic" panose="020B0502020202020204" pitchFamily="34" charset="0"/>
                      </a:endParaRPr>
                    </a:p>
                    <a:p>
                      <a:pPr algn="ctr"/>
                      <a:r>
                        <a:rPr lang="en-US" sz="900" dirty="0">
                          <a:solidFill>
                            <a:schemeClr val="tx1"/>
                          </a:solidFill>
                          <a:latin typeface="Century Gothic" panose="020B0502020202020204" pitchFamily="34" charset="0"/>
                        </a:rPr>
                        <a:t>Father’s </a:t>
                      </a:r>
                    </a:p>
                    <a:p>
                      <a:pPr algn="ctr"/>
                      <a:r>
                        <a:rPr lang="en-US" sz="900" dirty="0">
                          <a:solidFill>
                            <a:schemeClr val="tx1"/>
                          </a:solidFill>
                          <a:latin typeface="Century Gothic" panose="020B0502020202020204" pitchFamily="34" charset="0"/>
                        </a:rPr>
                        <a:t>Day Crafts </a:t>
                      </a:r>
                    </a:p>
                    <a:p>
                      <a:pPr algn="ctr"/>
                      <a:endParaRPr lang="en-US" sz="900" dirty="0">
                        <a:solidFill>
                          <a:schemeClr val="tx1"/>
                        </a:solidFill>
                        <a:latin typeface="Century Gothic" panose="020B0502020202020204" pitchFamily="34" charset="0"/>
                      </a:endParaRPr>
                    </a:p>
                    <a:p>
                      <a:pPr algn="ctr"/>
                      <a:r>
                        <a:rPr lang="en-US" sz="900" dirty="0">
                          <a:solidFill>
                            <a:schemeClr val="tx1"/>
                          </a:solidFill>
                          <a:latin typeface="Century Gothic" panose="020B0502020202020204" pitchFamily="34" charset="0"/>
                        </a:rPr>
                        <a:t>Making models</a:t>
                      </a:r>
                      <a:r>
                        <a:rPr lang="en-US" sz="900" baseline="0" dirty="0">
                          <a:solidFill>
                            <a:schemeClr val="tx1"/>
                          </a:solidFill>
                          <a:latin typeface="Century Gothic" panose="020B0502020202020204" pitchFamily="34" charset="0"/>
                        </a:rPr>
                        <a:t> from recycled materials: link to keeping our sea clean</a:t>
                      </a:r>
                    </a:p>
                    <a:p>
                      <a:pPr algn="ctr"/>
                      <a:endParaRPr lang="en-US" sz="900" baseline="0" dirty="0">
                        <a:solidFill>
                          <a:schemeClr val="tx1"/>
                        </a:solidFill>
                        <a:latin typeface="Century Gothic" panose="020B0502020202020204" pitchFamily="34" charset="0"/>
                      </a:endParaRPr>
                    </a:p>
                    <a:p>
                      <a:pPr algn="ctr"/>
                      <a:endParaRPr lang="en-US" sz="900" baseline="0" dirty="0">
                        <a:solidFill>
                          <a:schemeClr val="tx1"/>
                        </a:solidFill>
                        <a:latin typeface="Century Gothic" panose="020B0502020202020204" pitchFamily="34" charset="0"/>
                      </a:endParaRPr>
                    </a:p>
                    <a:p>
                      <a:pPr algn="ctr"/>
                      <a:endParaRPr lang="en-GB" sz="900" dirty="0">
                        <a:solidFill>
                          <a:schemeClr val="tx1"/>
                        </a:solidFill>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10" name="Picture 9">
            <a:extLst>
              <a:ext uri="{FF2B5EF4-FFF2-40B4-BE49-F238E27FC236}">
                <a16:creationId xmlns:a16="http://schemas.microsoft.com/office/drawing/2014/main" id="{785B1346-F766-451A-B7B6-2773E34E2F01}"/>
              </a:ext>
            </a:extLst>
          </p:cNvPr>
          <p:cNvPicPr>
            <a:picLocks noChangeAspect="1"/>
          </p:cNvPicPr>
          <p:nvPr/>
        </p:nvPicPr>
        <p:blipFill>
          <a:blip r:embed="rId3"/>
          <a:stretch>
            <a:fillRect/>
          </a:stretch>
        </p:blipFill>
        <p:spPr>
          <a:xfrm>
            <a:off x="441664" y="226278"/>
            <a:ext cx="1327018" cy="587176"/>
          </a:xfrm>
          <a:prstGeom prst="rect">
            <a:avLst/>
          </a:prstGeom>
        </p:spPr>
      </p:pic>
    </p:spTree>
    <p:extLst>
      <p:ext uri="{BB962C8B-B14F-4D97-AF65-F5344CB8AC3E}">
        <p14:creationId xmlns:p14="http://schemas.microsoft.com/office/powerpoint/2010/main" val="15830675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62372"/>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400" dirty="0">
                <a:latin typeface="Amatic SC" panose="00000500000000000000" pitchFamily="2" charset="-79"/>
                <a:cs typeface="Amatic SC" panose="00000500000000000000" pitchFamily="2" charset="-79"/>
              </a:rPr>
              <a:t>Foundation stage Long Term Plan 2026/2027</a:t>
            </a:r>
            <a:endParaRPr lang="en-GB" sz="24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952678954"/>
              </p:ext>
            </p:extLst>
          </p:nvPr>
        </p:nvGraphicFramePr>
        <p:xfrm>
          <a:off x="366318" y="506944"/>
          <a:ext cx="11459364" cy="6194992"/>
        </p:xfrm>
        <a:graphic>
          <a:graphicData uri="http://schemas.openxmlformats.org/drawingml/2006/table">
            <a:tbl>
              <a:tblPr firstRow="1" bandRow="1">
                <a:tableStyleId>{5C22544A-7EE6-4342-B048-85BDC9FD1C3A}</a:tableStyleId>
              </a:tblPr>
              <a:tblGrid>
                <a:gridCol w="1682603">
                  <a:extLst>
                    <a:ext uri="{9D8B030D-6E8A-4147-A177-3AD203B41FA5}">
                      <a16:colId xmlns:a16="http://schemas.microsoft.com/office/drawing/2014/main" val="385991600"/>
                    </a:ext>
                  </a:extLst>
                </a:gridCol>
                <a:gridCol w="1591501">
                  <a:extLst>
                    <a:ext uri="{9D8B030D-6E8A-4147-A177-3AD203B41FA5}">
                      <a16:colId xmlns:a16="http://schemas.microsoft.com/office/drawing/2014/main" val="2865123548"/>
                    </a:ext>
                  </a:extLst>
                </a:gridCol>
                <a:gridCol w="1206786">
                  <a:extLst>
                    <a:ext uri="{9D8B030D-6E8A-4147-A177-3AD203B41FA5}">
                      <a16:colId xmlns:a16="http://schemas.microsoft.com/office/drawing/2014/main" val="872926247"/>
                    </a:ext>
                  </a:extLst>
                </a:gridCol>
                <a:gridCol w="2068497">
                  <a:extLst>
                    <a:ext uri="{9D8B030D-6E8A-4147-A177-3AD203B41FA5}">
                      <a16:colId xmlns:a16="http://schemas.microsoft.com/office/drawing/2014/main" val="1315738151"/>
                    </a:ext>
                  </a:extLst>
                </a:gridCol>
                <a:gridCol w="1384916">
                  <a:extLst>
                    <a:ext uri="{9D8B030D-6E8A-4147-A177-3AD203B41FA5}">
                      <a16:colId xmlns:a16="http://schemas.microsoft.com/office/drawing/2014/main" val="2709165749"/>
                    </a:ext>
                  </a:extLst>
                </a:gridCol>
                <a:gridCol w="2148396">
                  <a:extLst>
                    <a:ext uri="{9D8B030D-6E8A-4147-A177-3AD203B41FA5}">
                      <a16:colId xmlns:a16="http://schemas.microsoft.com/office/drawing/2014/main" val="2335150482"/>
                    </a:ext>
                  </a:extLst>
                </a:gridCol>
                <a:gridCol w="1376665">
                  <a:extLst>
                    <a:ext uri="{9D8B030D-6E8A-4147-A177-3AD203B41FA5}">
                      <a16:colId xmlns:a16="http://schemas.microsoft.com/office/drawing/2014/main" val="4046203905"/>
                    </a:ext>
                  </a:extLst>
                </a:gridCol>
              </a:tblGrid>
              <a:tr h="327592">
                <a:tc gridSpan="7">
                  <a:txBody>
                    <a:bodyPr/>
                    <a:lstStyle/>
                    <a:p>
                      <a:pPr algn="ctr"/>
                      <a:r>
                        <a:rPr lang="en-US" sz="1200" dirty="0">
                          <a:solidFill>
                            <a:schemeClr val="bg1">
                              <a:lumMod val="50000"/>
                            </a:schemeClr>
                          </a:solidFill>
                          <a:latin typeface="Amatic SC" panose="00000500000000000000" pitchFamily="2" charset="-79"/>
                          <a:cs typeface="Amatic SC" panose="00000500000000000000" pitchFamily="2" charset="-79"/>
                        </a:rPr>
                        <a:t>Early Learning Goals – for the </a:t>
                      </a:r>
                      <a:r>
                        <a:rPr lang="en-US" sz="1200" dirty="0">
                          <a:solidFill>
                            <a:srgbClr val="FF0000"/>
                          </a:solidFill>
                          <a:latin typeface="Amatic SC" panose="00000500000000000000" pitchFamily="2" charset="-79"/>
                          <a:cs typeface="Amatic SC" panose="00000500000000000000" pitchFamily="2" charset="-79"/>
                        </a:rPr>
                        <a:t>end of the year  - </a:t>
                      </a:r>
                      <a:r>
                        <a:rPr lang="en-US" sz="1200" dirty="0">
                          <a:solidFill>
                            <a:schemeClr val="bg1">
                              <a:lumMod val="50000"/>
                            </a:schemeClr>
                          </a:solidFill>
                          <a:latin typeface="Amatic SC" panose="00000500000000000000" pitchFamily="2" charset="-79"/>
                          <a:cs typeface="Amatic SC" panose="00000500000000000000" pitchFamily="2" charset="-79"/>
                        </a:rPr>
                        <a:t>Holistic / best fit Judgement! </a:t>
                      </a:r>
                      <a:endParaRPr lang="en-GB" sz="1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Early Learning Goals </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88791">
                <a:tc>
                  <a:txBody>
                    <a:bodyPr/>
                    <a:lstStyle/>
                    <a:p>
                      <a:pPr algn="r"/>
                      <a:r>
                        <a:rPr lang="en-US" sz="1200" b="1" dirty="0">
                          <a:latin typeface="Amatic SC" panose="00000500000000000000" pitchFamily="2" charset="-79"/>
                          <a:cs typeface="Amatic SC" panose="00000500000000000000" pitchFamily="2" charset="-79"/>
                        </a:rPr>
                        <a:t>Communication and Language </a:t>
                      </a:r>
                      <a:endParaRPr lang="en-GB" sz="12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r"/>
                      <a:r>
                        <a:rPr lang="en-US" sz="1200" b="1" dirty="0">
                          <a:latin typeface="Amatic SC" panose="00000500000000000000" pitchFamily="2" charset="-79"/>
                          <a:cs typeface="Amatic SC" panose="00000500000000000000" pitchFamily="2" charset="-79"/>
                        </a:rPr>
                        <a:t>Personal, social, emotional 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b="1" dirty="0">
                          <a:latin typeface="Amatic SC" panose="00000500000000000000" pitchFamily="2" charset="-79"/>
                          <a:cs typeface="Amatic SC" panose="00000500000000000000" pitchFamily="2" charset="-79"/>
                        </a:rPr>
                        <a:t>Physical </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1200" b="1" dirty="0">
                          <a:latin typeface="Amatic SC" panose="00000500000000000000" pitchFamily="2" charset="-79"/>
                          <a:cs typeface="Amatic SC" panose="00000500000000000000" pitchFamily="2" charset="-79"/>
                        </a:rPr>
                        <a:t>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r"/>
                      <a:r>
                        <a:rPr lang="en-US" sz="1200" b="1" dirty="0">
                          <a:latin typeface="Amatic SC" panose="00000500000000000000" pitchFamily="2" charset="-79"/>
                          <a:cs typeface="Amatic SC" panose="00000500000000000000" pitchFamily="2" charset="-79"/>
                        </a:rPr>
                        <a:t>Literacy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b="1" dirty="0" err="1">
                          <a:latin typeface="Amatic SC" panose="00000500000000000000" pitchFamily="2" charset="-79"/>
                          <a:cs typeface="Amatic SC" panose="00000500000000000000" pitchFamily="2" charset="-79"/>
                        </a:rPr>
                        <a:t>Maths</a:t>
                      </a:r>
                      <a:r>
                        <a:rPr lang="en-US" sz="1200" b="1"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r"/>
                      <a:r>
                        <a:rPr lang="en-US" sz="1200" b="1" dirty="0">
                          <a:latin typeface="Amatic SC" panose="00000500000000000000" pitchFamily="2" charset="-79"/>
                          <a:cs typeface="Amatic SC" panose="00000500000000000000" pitchFamily="2" charset="-79"/>
                        </a:rPr>
                        <a:t>Understanding the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b="1" dirty="0">
                          <a:latin typeface="Amatic SC" panose="00000500000000000000" pitchFamily="2" charset="-79"/>
                          <a:cs typeface="Amatic SC" panose="00000500000000000000" pitchFamily="2" charset="-79"/>
                        </a:rPr>
                        <a:t>Expressive arts and design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0">
                <a:tc>
                  <a:txBody>
                    <a:bodyPr/>
                    <a:lstStyle/>
                    <a:p>
                      <a:pPr algn="ctr"/>
                      <a:r>
                        <a:rPr lang="en-US" sz="700" b="1" dirty="0">
                          <a:latin typeface="Century Gothic" panose="020B0502020202020204" pitchFamily="34" charset="0"/>
                        </a:rPr>
                        <a:t>ELG: Listening, Attention and Understanding</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 Listen attentively and respond to what they hear with relevant questions, comments and actions when being read to and during whole class discussions and small group interactions</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 Make comments about what they have heard and ask questions to clarify their understanding</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 Hold conversation when engaged in back-and-forth exchanges with their teacher and peers</a:t>
                      </a:r>
                    </a:p>
                    <a:p>
                      <a:pPr algn="ctr"/>
                      <a:endParaRPr lang="en-US" sz="700" b="0" dirty="0">
                        <a:latin typeface="Century Gothic" panose="020B0502020202020204" pitchFamily="34" charset="0"/>
                        <a:cs typeface="Amatic SC" panose="00000500000000000000" pitchFamily="2" charset="-79"/>
                      </a:endParaRPr>
                    </a:p>
                    <a:p>
                      <a:pPr algn="ctr"/>
                      <a:r>
                        <a:rPr lang="en-US" sz="700" b="1" dirty="0">
                          <a:latin typeface="Century Gothic" panose="020B0502020202020204" pitchFamily="34" charset="0"/>
                        </a:rPr>
                        <a:t>ELG: Speaking</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Participate in small group, class and one-to-one discussions, offering their own ideas, using recently introduced vocabulary.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Offer explanations for why things might happen, making use of recently introduced vocabulary from stories, non-fiction, rhymes and poems when appropriate.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 Express their ideas and feelings about their experiences using full sentences, including use of past, present and future tenses and making use of conjunctions, with modelling and support from their teacher. </a:t>
                      </a:r>
                      <a:endParaRPr lang="en-US" sz="700" b="0" dirty="0">
                        <a:latin typeface="Century Gothic" panose="020B050202020202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ctr"/>
                      <a:r>
                        <a:rPr lang="en-US" sz="700" b="1" dirty="0">
                          <a:latin typeface="Century Gothic" panose="020B0502020202020204" pitchFamily="34" charset="0"/>
                        </a:rPr>
                        <a:t>ELG: Self-Regulation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Show an understanding of their own feelings and those of others, and begin to regulate their behaviour accordingly.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 Set and work towards simple goals, being able to wait for what they want and control their immediate impulses when appropriate.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Give focused attention to what the teacher says, responding appropriately even when engaged in activity, and show an ability to follow instructions involving several ideas or actions.</a:t>
                      </a:r>
                    </a:p>
                    <a:p>
                      <a:pPr algn="ctr"/>
                      <a:endParaRPr lang="en-US" sz="700" b="1" dirty="0">
                        <a:latin typeface="Century Gothic" panose="020B0502020202020204" pitchFamily="34" charset="0"/>
                      </a:endParaRPr>
                    </a:p>
                    <a:p>
                      <a:pPr algn="ctr"/>
                      <a:r>
                        <a:rPr lang="en-US" sz="700" b="1" dirty="0">
                          <a:latin typeface="Century Gothic" panose="020B0502020202020204" pitchFamily="34" charset="0"/>
                        </a:rPr>
                        <a:t> ELG: Managing Self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Be confident to try new activities and show independence, resilience and perseverance in the face of challenge.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Explain the reasons for rules, know right from wrong and try to behave accordingly.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Manage their own basic hygiene and personal needs, including dressing, going to the toilet and understanding the importance of healthy food choices. </a:t>
                      </a:r>
                    </a:p>
                    <a:p>
                      <a:pPr algn="ctr"/>
                      <a:endParaRPr lang="en-US" sz="700" dirty="0">
                        <a:latin typeface="Century Gothic" panose="020B0502020202020204" pitchFamily="34" charset="0"/>
                      </a:endParaRPr>
                    </a:p>
                    <a:p>
                      <a:pPr algn="ctr"/>
                      <a:endParaRPr lang="en-US" sz="700" dirty="0">
                        <a:latin typeface="Century Gothic" panose="020B0502020202020204" pitchFamily="34" charset="0"/>
                      </a:endParaRPr>
                    </a:p>
                    <a:p>
                      <a:pPr algn="ctr"/>
                      <a:r>
                        <a:rPr lang="en-US" sz="700" b="1" dirty="0">
                          <a:latin typeface="Century Gothic" panose="020B0502020202020204" pitchFamily="34" charset="0"/>
                        </a:rPr>
                        <a:t>ELG: Building Relationships </a:t>
                      </a:r>
                    </a:p>
                    <a:p>
                      <a:pPr algn="ctr"/>
                      <a:endParaRPr lang="en-US" sz="700" dirty="0">
                        <a:latin typeface="Century Gothic" panose="020B0502020202020204" pitchFamily="34" charset="0"/>
                      </a:endParaRP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Work and play cooperatively and take turns with others.</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Form positive attachments to adults and friendships with peers;.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Show sensitivity to their own and to others’ needs. </a:t>
                      </a:r>
                      <a:endParaRPr lang="en-GB" sz="700" dirty="0">
                        <a:solidFill>
                          <a:schemeClr val="tx1"/>
                        </a:solidFill>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Century Gothic" panose="020B0502020202020204" pitchFamily="34" charset="0"/>
                        </a:rPr>
                        <a:t>ELG: Gross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Negotiate space and obstacles safely, with consideration for themselves and others.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 Demonstrate strength, balance and coordination when playing.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700" dirty="0">
                        <a:latin typeface="Century Gothic" panose="020B0502020202020204" pitchFamily="34"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Move energetically, such as running, jumping, dancing, hopping, skipping and climbing.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Century Gothic" panose="020B0502020202020204" pitchFamily="34" charset="0"/>
                        </a:rPr>
                        <a:t>ELG: Fine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Hold a pencil effectively in preparation for fluent writing – using the tripod grip in almost all cases.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Use a range of small tools, including scissors, paint brushes and cutlery.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Begin to show accuracy and care when drawing. </a:t>
                      </a:r>
                      <a:endParaRPr lang="en-GB" sz="700" dirty="0">
                        <a:solidFill>
                          <a:schemeClr val="tx1"/>
                        </a:solidFill>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Century Gothic" panose="020B0502020202020204" pitchFamily="34" charset="0"/>
                        </a:rPr>
                        <a:t>ELG: Comprehension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 Demonstrate understanding of what has been read to them by retelling stories and narratives using their own words and recently introduced vocabulary.</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 Anticipate – where appropriate – key events in stories.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Use and understand recently introduced vocabulary during discussions about stories, non-fiction, rhymes and poems and during role-play.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Century Gothic" panose="020B0502020202020204" pitchFamily="34" charset="0"/>
                        </a:rPr>
                        <a:t>ELG: Word Reading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Say a sound for each letter in the alphabet and at least 10 digraphs.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Read words consistent with their phonic knowledge by sound-blending.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Read aloud simple sentences and books that are consistent with their phonic knowledge, including some common exception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Century Gothic" panose="020B0502020202020204" pitchFamily="34" charset="0"/>
                        </a:rPr>
                        <a:t> ELG: Writing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Write recognisable letters, most of which are correctly formed.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Spell words by identifying sounds in them and representing the sounds with a letter or letters.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Century Gothic" panose="020B0502020202020204" pitchFamily="34" charset="0"/>
                        </a:rPr>
                        <a:t> Write simple phrases and sentences that can be read by others.</a:t>
                      </a:r>
                      <a:endParaRPr lang="en-GB" sz="700" dirty="0">
                        <a:solidFill>
                          <a:schemeClr val="tx1"/>
                        </a:solidFill>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en-US" sz="700" b="1" dirty="0">
                          <a:latin typeface="Century Gothic" panose="020B0502020202020204" pitchFamily="34" charset="0"/>
                        </a:rPr>
                        <a:t>ELG: Number </a:t>
                      </a:r>
                    </a:p>
                    <a:p>
                      <a:pPr algn="ctr">
                        <a:lnSpc>
                          <a:spcPct val="107000"/>
                        </a:lnSpc>
                        <a:spcAft>
                          <a:spcPts val="800"/>
                        </a:spcAft>
                      </a:pPr>
                      <a:r>
                        <a:rPr lang="en-US" sz="700" dirty="0">
                          <a:latin typeface="Century Gothic" panose="020B0502020202020204" pitchFamily="34" charset="0"/>
                        </a:rPr>
                        <a:t>Have a deep understanding of number to 10, including the composition of each number; </a:t>
                      </a:r>
                    </a:p>
                    <a:p>
                      <a:pPr algn="ctr">
                        <a:lnSpc>
                          <a:spcPct val="107000"/>
                        </a:lnSpc>
                        <a:spcAft>
                          <a:spcPts val="800"/>
                        </a:spcAft>
                      </a:pPr>
                      <a:r>
                        <a:rPr lang="en-US" sz="700" dirty="0" err="1">
                          <a:latin typeface="Century Gothic" panose="020B0502020202020204" pitchFamily="34" charset="0"/>
                        </a:rPr>
                        <a:t>Subitise</a:t>
                      </a:r>
                      <a:r>
                        <a:rPr lang="en-US" sz="700" dirty="0">
                          <a:latin typeface="Century Gothic" panose="020B0502020202020204" pitchFamily="34" charset="0"/>
                        </a:rPr>
                        <a:t> (recognise quantities without counting) up to 5; - Automatically recall (without reference to rhymes, counting or other aids) number bonds up to 5 (including subtraction facts) and some number bonds to 10, including double facts. </a:t>
                      </a:r>
                    </a:p>
                    <a:p>
                      <a:pPr algn="ctr">
                        <a:lnSpc>
                          <a:spcPct val="107000"/>
                        </a:lnSpc>
                        <a:spcAft>
                          <a:spcPts val="800"/>
                        </a:spcAft>
                      </a:pPr>
                      <a:r>
                        <a:rPr lang="en-US" sz="700" b="1" dirty="0">
                          <a:latin typeface="Century Gothic" panose="020B0502020202020204" pitchFamily="34" charset="0"/>
                        </a:rPr>
                        <a:t>ELG: Numerical Patterns </a:t>
                      </a:r>
                    </a:p>
                    <a:p>
                      <a:pPr algn="ctr">
                        <a:lnSpc>
                          <a:spcPct val="107000"/>
                        </a:lnSpc>
                        <a:spcAft>
                          <a:spcPts val="800"/>
                        </a:spcAft>
                      </a:pPr>
                      <a:r>
                        <a:rPr lang="en-US" sz="700" dirty="0">
                          <a:latin typeface="Century Gothic" panose="020B0502020202020204" pitchFamily="34" charset="0"/>
                        </a:rPr>
                        <a:t>Verbally count beyond 20, recognising the pattern of the counting system; - Compare quantities up to 10 in different contexts, recognising when one quantity is greater than, less than or the same as the other quantity. </a:t>
                      </a:r>
                    </a:p>
                    <a:p>
                      <a:pPr algn="ctr">
                        <a:lnSpc>
                          <a:spcPct val="107000"/>
                        </a:lnSpc>
                        <a:spcAft>
                          <a:spcPts val="800"/>
                        </a:spcAft>
                      </a:pPr>
                      <a:r>
                        <a:rPr lang="en-US" sz="700" dirty="0">
                          <a:latin typeface="Century Gothic" panose="020B0502020202020204" pitchFamily="34" charset="0"/>
                        </a:rPr>
                        <a:t> Explore and represent patterns within numbers up to 10, including evens and odds, double facts and how quantities can be distributed equally.</a:t>
                      </a:r>
                      <a:endParaRPr lang="en-GB" sz="700" dirty="0">
                        <a:solidFill>
                          <a:schemeClr val="tx1"/>
                        </a:solidFill>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700" b="1" dirty="0">
                          <a:latin typeface="Century Gothic" panose="020B0502020202020204" pitchFamily="34" charset="0"/>
                        </a:rPr>
                        <a:t>ELG: Past and Present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Talk about the lives of the people around them and their roles in society.</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Know some similarities and differences between things in the past and now, drawing on their experiences and what has been read in class.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Understand the past through settings, characters and events encountered in books read in class and storytelling.</a:t>
                      </a:r>
                    </a:p>
                    <a:p>
                      <a:pPr algn="ctr"/>
                      <a:endParaRPr lang="en-US" sz="700" dirty="0">
                        <a:latin typeface="Century Gothic" panose="020B0502020202020204" pitchFamily="34" charset="0"/>
                      </a:endParaRPr>
                    </a:p>
                    <a:p>
                      <a:pPr algn="ctr"/>
                      <a:r>
                        <a:rPr lang="en-US" sz="700" b="1" dirty="0">
                          <a:latin typeface="Century Gothic" panose="020B0502020202020204" pitchFamily="34" charset="0"/>
                        </a:rPr>
                        <a:t> ELG: People, Culture and Communities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Describe their immediate environment using knowledge from observation, discussion, stories, non-fiction texts and maps.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Know some similarities and differences between different religious and cultural communities in this country, drawing on their experiences and what has been read in class.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Explain some similarities and differences between life in this country and life in other countries, drawing on knowledge from stories, non-fiction texts and – when appropriate – maps.</a:t>
                      </a:r>
                    </a:p>
                    <a:p>
                      <a:pPr algn="ctr"/>
                      <a:endParaRPr lang="en-US" sz="700" dirty="0">
                        <a:solidFill>
                          <a:schemeClr val="tx1"/>
                        </a:solidFill>
                        <a:latin typeface="Century Gothic" panose="020B0502020202020204" pitchFamily="34" charset="0"/>
                      </a:endParaRPr>
                    </a:p>
                    <a:p>
                      <a:pPr algn="ctr"/>
                      <a:r>
                        <a:rPr lang="en-US" sz="700" b="1" dirty="0">
                          <a:latin typeface="Century Gothic" panose="020B0502020202020204" pitchFamily="34" charset="0"/>
                        </a:rPr>
                        <a:t>ELG: The Natural World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Explore the natural world around them, making observations and drawing pictures of animals and plants.</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Know some similarities and differences between the natural world around them and contrasting environments, drawing on their experiences and what has been read in class.</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Understand some important processes and changes in the natural world around them, including the seasons and changing states of matter.</a:t>
                      </a:r>
                      <a:endParaRPr lang="en-GB" sz="700" dirty="0">
                        <a:solidFill>
                          <a:schemeClr val="tx1"/>
                        </a:solidFill>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US" sz="700" b="1" dirty="0">
                          <a:latin typeface="Century Gothic" panose="020B0502020202020204" pitchFamily="34" charset="0"/>
                        </a:rPr>
                        <a:t>ELG: Creating with Materials </a:t>
                      </a:r>
                    </a:p>
                    <a:p>
                      <a:pPr algn="ctr"/>
                      <a:endParaRPr lang="en-US" sz="700" b="1" dirty="0">
                        <a:latin typeface="Century Gothic" panose="020B0502020202020204" pitchFamily="34" charset="0"/>
                      </a:endParaRPr>
                    </a:p>
                    <a:p>
                      <a:pPr algn="ctr"/>
                      <a:r>
                        <a:rPr lang="en-US" sz="700" dirty="0">
                          <a:latin typeface="Century Gothic" panose="020B0502020202020204" pitchFamily="34" charset="0"/>
                        </a:rPr>
                        <a:t>Safely use and explore a variety of materials, tools and techniques, experimenting with colour, design, texture, form and function.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Share their creations, explaining the process they have used; - Make use of props and materials when role playing characters in narratives and stories.</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 </a:t>
                      </a:r>
                      <a:r>
                        <a:rPr lang="en-US" sz="700" b="1" dirty="0">
                          <a:latin typeface="Century Gothic" panose="020B0502020202020204" pitchFamily="34" charset="0"/>
                        </a:rPr>
                        <a:t>ELG: Being Imaginative and Expressive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Invent, adapt and recount narratives and stories with peers and their teacher. </a:t>
                      </a:r>
                    </a:p>
                    <a:p>
                      <a:pPr algn="ctr"/>
                      <a:endParaRPr lang="en-US" sz="700" dirty="0">
                        <a:latin typeface="Century Gothic" panose="020B0502020202020204" pitchFamily="34" charset="0"/>
                      </a:endParaRPr>
                    </a:p>
                    <a:p>
                      <a:pPr algn="ctr"/>
                      <a:r>
                        <a:rPr lang="en-US" sz="700" dirty="0">
                          <a:latin typeface="Century Gothic" panose="020B0502020202020204" pitchFamily="34" charset="0"/>
                        </a:rPr>
                        <a:t> Sing a range of well-known nursery rhymes and songs; Perform songs, rhymes, poems and stories with others, and – when appropriate – try to move in time with music. </a:t>
                      </a:r>
                      <a:endParaRPr lang="en-GB" sz="700" dirty="0">
                        <a:solidFill>
                          <a:schemeClr val="tx1"/>
                        </a:solidFill>
                        <a:latin typeface="Century Gothic" panose="020B0502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Tree>
    <p:extLst>
      <p:ext uri="{BB962C8B-B14F-4D97-AF65-F5344CB8AC3E}">
        <p14:creationId xmlns:p14="http://schemas.microsoft.com/office/powerpoint/2010/main" val="19791241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6652</TotalTime>
  <Words>7658</Words>
  <Application>Microsoft Office PowerPoint</Application>
  <PresentationFormat>Widescreen</PresentationFormat>
  <Paragraphs>1120</Paragraphs>
  <Slides>15</Slides>
  <Notes>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15</vt:i4>
      </vt:variant>
    </vt:vector>
  </HeadingPairs>
  <TitlesOfParts>
    <vt:vector size="25" baseType="lpstr">
      <vt:lpstr>Amatic SC</vt:lpstr>
      <vt:lpstr>Acumin Pro</vt:lpstr>
      <vt:lpstr>Wingdings</vt:lpstr>
      <vt:lpstr>Arial</vt:lpstr>
      <vt:lpstr>Courier New</vt:lpstr>
      <vt:lpstr>Open Sans</vt:lpstr>
      <vt:lpstr>Calibri Light</vt:lpstr>
      <vt:lpstr>Century Gothic</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LIrish@eastoverschool.co.uk</dc:creator>
  <cp:lastModifiedBy>Lynsey Irish</cp:lastModifiedBy>
  <cp:revision>245</cp:revision>
  <cp:lastPrinted>2022-02-16T10:23:55Z</cp:lastPrinted>
  <dcterms:created xsi:type="dcterms:W3CDTF">2021-06-03T07:59:39Z</dcterms:created>
  <dcterms:modified xsi:type="dcterms:W3CDTF">2026-06-24T12:45:57Z</dcterms:modified>
</cp:coreProperties>
</file>