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75" r:id="rId4"/>
    <p:sldId id="276" r:id="rId5"/>
    <p:sldId id="278" r:id="rId6"/>
    <p:sldId id="277" r:id="rId7"/>
    <p:sldId id="259" r:id="rId8"/>
    <p:sldId id="258" r:id="rId9"/>
    <p:sldId id="260" r:id="rId10"/>
    <p:sldId id="261" r:id="rId11"/>
    <p:sldId id="262" r:id="rId12"/>
    <p:sldId id="263" r:id="rId13"/>
    <p:sldId id="264" r:id="rId14"/>
    <p:sldId id="272" r:id="rId15"/>
    <p:sldId id="268" r:id="rId16"/>
    <p:sldId id="269" r:id="rId17"/>
    <p:sldId id="273" r:id="rId18"/>
    <p:sldId id="270" r:id="rId19"/>
    <p:sldId id="280" r:id="rId20"/>
    <p:sldId id="281" r:id="rId21"/>
    <p:sldId id="282" r:id="rId22"/>
    <p:sldId id="271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39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65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0ECF3-7FF9-47B7-A4DB-B4603D33054E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73B99D-E1BE-4F6C-8721-E547159677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336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634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90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397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944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575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706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27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0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64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36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686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54494-A5CC-434C-A2B3-10B6D96B1C55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3BB2B-4ABF-4798-B927-5E0E09ED9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838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egmont.co.uk/help-child-love-readin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eg"/><Relationship Id="rId9" Type="http://schemas.openxmlformats.org/officeDocument/2006/relationships/image" Target="../media/image2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2232248"/>
          </a:xfrm>
        </p:spPr>
        <p:txBody>
          <a:bodyPr>
            <a:norm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Welcome to the Foundation Stage Reading Workshop</a:t>
            </a:r>
          </a:p>
        </p:txBody>
      </p:sp>
      <p:pic>
        <p:nvPicPr>
          <p:cNvPr id="1026" name="Picture 2" descr="C:\Users\lisa.phillips.SCH2152.000\AppData\Local\Microsoft\Windows\Temporary Internet Files\Content.IE5\XE7B6MGT\reading-is-ke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426" y="2634206"/>
            <a:ext cx="3902163" cy="390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16" y="188640"/>
            <a:ext cx="927100" cy="242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361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  <a:latin typeface="NTPreCursivefk" panose="03000400000000000000" pitchFamily="66" charset="0"/>
              </a:rPr>
              <a:t>Research says…….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Your child is more likely to get good exam results, go to university and earn a good salary, if:</a:t>
            </a:r>
          </a:p>
          <a:p>
            <a:r>
              <a:rPr lang="en-GB" dirty="0">
                <a:latin typeface="NTPreCursivefk" panose="03000400000000000000" pitchFamily="66" charset="0"/>
              </a:rPr>
              <a:t>They are supported at home with their language development, </a:t>
            </a:r>
            <a:r>
              <a:rPr lang="en-GB" sz="2400" dirty="0">
                <a:solidFill>
                  <a:srgbClr val="FF0000"/>
                </a:solidFill>
                <a:latin typeface="NTPreCursivefk" panose="03000400000000000000" pitchFamily="66" charset="0"/>
              </a:rPr>
              <a:t>(Reading, writing and speaking and listening).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Children that are regularly read to have a better vocabulary. Children with a good vocabulary will be better readers and writers and be able to access all areas of the curriculum (will know 32 million more words at the age of 4)</a:t>
            </a:r>
          </a:p>
          <a:p>
            <a:pPr marL="0" indent="0">
              <a:buNone/>
            </a:pPr>
            <a:endParaRPr lang="en-GB" dirty="0">
              <a:latin typeface="SassoonPrimaryInfant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5301208"/>
            <a:ext cx="2296897" cy="116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243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latin typeface="NTPreCursivefk" panose="03000400000000000000" pitchFamily="66" charset="0"/>
              </a:rPr>
              <a:t>BookTrust</a:t>
            </a:r>
            <a:r>
              <a:rPr lang="en-GB" dirty="0">
                <a:latin typeface="NTPreCursivefk" panose="03000400000000000000" pitchFamily="66" charset="0"/>
              </a:rPr>
              <a:t>- reading with children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7739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Research indicates a strong positive relationship between the </a:t>
            </a:r>
            <a:r>
              <a:rPr lang="en-GB" b="1" dirty="0">
                <a:latin typeface="NTPreCursivefk" panose="03000400000000000000" pitchFamily="66" charset="0"/>
              </a:rPr>
              <a:t>frequency of book sharing and children’s language and literacy development, attainment at school, and well-being. 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Evidence shows that </a:t>
            </a:r>
          </a:p>
          <a:p>
            <a:r>
              <a:rPr lang="en-GB" dirty="0">
                <a:latin typeface="NTPreCursivefk" panose="03000400000000000000" pitchFamily="66" charset="0"/>
              </a:rPr>
              <a:t>reading 3-5 days per week has the same effect on a child's reading skills at age 4-5 as being six months older. </a:t>
            </a:r>
          </a:p>
          <a:p>
            <a:r>
              <a:rPr lang="en-GB" dirty="0">
                <a:latin typeface="NTPreCursivefk" panose="03000400000000000000" pitchFamily="66" charset="0"/>
              </a:rPr>
              <a:t>reading 6-7 days per week has the same effect as being almost 12 months older (</a:t>
            </a:r>
            <a:r>
              <a:rPr lang="en-GB" dirty="0" err="1">
                <a:latin typeface="NTPreCursivefk" panose="03000400000000000000" pitchFamily="66" charset="0"/>
              </a:rPr>
              <a:t>Kalb</a:t>
            </a:r>
            <a:r>
              <a:rPr lang="en-GB" dirty="0">
                <a:latin typeface="NTPreCursivefk" panose="03000400000000000000" pitchFamily="66" charset="0"/>
              </a:rPr>
              <a:t> et al, 2012). </a:t>
            </a:r>
          </a:p>
          <a:p>
            <a:pPr marL="0" indent="0">
              <a:buNone/>
            </a:pPr>
            <a:endParaRPr lang="en-GB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Further evidence also indicates that children of all backgrounds who were read to regularly by their parents at age 5 </a:t>
            </a:r>
            <a:r>
              <a:rPr lang="en-GB" b="1" dirty="0">
                <a:latin typeface="NTPreCursivefk" panose="03000400000000000000" pitchFamily="66" charset="0"/>
              </a:rPr>
              <a:t>performed better in maths, vocabulary and spelling at age 16 than those who were not read to </a:t>
            </a:r>
            <a:r>
              <a:rPr lang="en-GB" dirty="0">
                <a:latin typeface="NTPreCursivefk" panose="03000400000000000000" pitchFamily="66" charset="0"/>
              </a:rPr>
              <a:t>(Sullivan and Brown, 2013). 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4" name="AutoShape 2" descr="Jobs with BOOKTRUST | CharityJo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5671800"/>
            <a:ext cx="2734335" cy="1046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316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Alison David - </a:t>
            </a:r>
            <a:r>
              <a:rPr lang="en-GB" i="1" u="sng" dirty="0">
                <a:latin typeface="NTPreCursivefk" panose="03000400000000000000" pitchFamily="66" charset="0"/>
                <a:hlinkClick r:id="rId2"/>
              </a:rPr>
              <a:t>Help Your Child Love Reading</a:t>
            </a:r>
            <a:r>
              <a:rPr lang="en-GB" dirty="0">
                <a:latin typeface="NTPreCursivefk" panose="03000400000000000000" pitchFamily="66" charset="0"/>
              </a:rPr>
              <a:t> 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249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NTPreCursivefk" panose="03000400000000000000" pitchFamily="66" charset="0"/>
              </a:rPr>
              <a:t>“There are so many wonderful things that reading for pleasure brings to children beyond academic success: </a:t>
            </a:r>
            <a:r>
              <a:rPr lang="en-GB" sz="2000" b="1" dirty="0">
                <a:latin typeface="NTPreCursivefk" panose="03000400000000000000" pitchFamily="66" charset="0"/>
              </a:rPr>
              <a:t>comfort</a:t>
            </a:r>
            <a:r>
              <a:rPr lang="en-GB" sz="2000" dirty="0">
                <a:latin typeface="NTPreCursivefk" panose="03000400000000000000" pitchFamily="66" charset="0"/>
              </a:rPr>
              <a:t> and </a:t>
            </a:r>
            <a:r>
              <a:rPr lang="en-GB" sz="2000" b="1" dirty="0">
                <a:latin typeface="NTPreCursivefk" panose="03000400000000000000" pitchFamily="66" charset="0"/>
              </a:rPr>
              <a:t>reassurance</a:t>
            </a:r>
            <a:r>
              <a:rPr lang="en-GB" sz="2000" dirty="0">
                <a:latin typeface="NTPreCursivefk" panose="03000400000000000000" pitchFamily="66" charset="0"/>
              </a:rPr>
              <a:t>, </a:t>
            </a:r>
            <a:r>
              <a:rPr lang="en-GB" sz="2000" b="1" dirty="0">
                <a:latin typeface="NTPreCursivefk" panose="03000400000000000000" pitchFamily="66" charset="0"/>
              </a:rPr>
              <a:t>confidence</a:t>
            </a:r>
            <a:r>
              <a:rPr lang="en-GB" sz="2000" dirty="0">
                <a:latin typeface="NTPreCursivefk" panose="03000400000000000000" pitchFamily="66" charset="0"/>
              </a:rPr>
              <a:t> and </a:t>
            </a:r>
            <a:r>
              <a:rPr lang="en-GB" sz="2000" b="1" dirty="0">
                <a:latin typeface="NTPreCursivefk" panose="03000400000000000000" pitchFamily="66" charset="0"/>
              </a:rPr>
              <a:t>security</a:t>
            </a:r>
            <a:r>
              <a:rPr lang="en-GB" sz="2000" dirty="0">
                <a:latin typeface="NTPreCursivefk" panose="03000400000000000000" pitchFamily="66" charset="0"/>
              </a:rPr>
              <a:t>, </a:t>
            </a:r>
            <a:r>
              <a:rPr lang="en-GB" sz="2000" b="1" dirty="0">
                <a:latin typeface="NTPreCursivefk" panose="03000400000000000000" pitchFamily="66" charset="0"/>
              </a:rPr>
              <a:t>relaxation, happiness </a:t>
            </a:r>
            <a:r>
              <a:rPr lang="en-GB" sz="2000" dirty="0">
                <a:latin typeface="NTPreCursivefk" panose="03000400000000000000" pitchFamily="66" charset="0"/>
              </a:rPr>
              <a:t>and </a:t>
            </a:r>
            <a:r>
              <a:rPr lang="en-GB" sz="2000" b="1" dirty="0">
                <a:latin typeface="NTPreCursivefk" panose="03000400000000000000" pitchFamily="66" charset="0"/>
              </a:rPr>
              <a:t>fun</a:t>
            </a:r>
            <a:r>
              <a:rPr lang="en-GB" sz="2000" dirty="0">
                <a:latin typeface="NTPreCursivefk" panose="03000400000000000000" pitchFamily="66" charset="0"/>
              </a:rPr>
              <a:t>. It feeds their imagination, helps them to empathise, it even improves their sleeping patterns. And reading is a really important element of family life. It provides a connection between you and your child from the very early days through to teens and beyond. It’s a strong ‘glue’ for your relationship, bringing you closer together through the sharing of reading and stories. It helps build strong family ties and provides a shared set of stories and experiences which are unique to your family.”</a:t>
            </a:r>
            <a:endParaRPr lang="en-US" sz="2000" dirty="0">
              <a:latin typeface="NTPreCursivefk" panose="03000400000000000000" pitchFamily="66" charset="0"/>
            </a:endParaRPr>
          </a:p>
        </p:txBody>
      </p:sp>
      <p:pic>
        <p:nvPicPr>
          <p:cNvPr id="1026" name="Picture 2" descr="Pyjamarama! The importance of reading a bedtime story with your child + #W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25145"/>
            <a:ext cx="2672879" cy="166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583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Number of words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41297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How many words children would have heard by the time they were 5 years old:</a:t>
            </a:r>
          </a:p>
          <a:p>
            <a:pPr algn="ctr">
              <a:buFontTx/>
              <a:buChar char="-"/>
            </a:pPr>
            <a:r>
              <a:rPr lang="en-GB" dirty="0">
                <a:latin typeface="NTPreCursivefk" panose="03000400000000000000" pitchFamily="66" charset="0"/>
              </a:rPr>
              <a:t>never read to, 4,662 words</a:t>
            </a:r>
          </a:p>
          <a:p>
            <a:pPr algn="ctr">
              <a:buFontTx/>
              <a:buChar char="-"/>
            </a:pPr>
            <a:r>
              <a:rPr lang="en-GB" dirty="0">
                <a:latin typeface="NTPreCursivefk" panose="03000400000000000000" pitchFamily="66" charset="0"/>
              </a:rPr>
              <a:t>1-2 times per week, 63,570 words</a:t>
            </a:r>
          </a:p>
          <a:p>
            <a:pPr algn="ctr">
              <a:buFontTx/>
              <a:buChar char="-"/>
            </a:pPr>
            <a:r>
              <a:rPr lang="en-GB" dirty="0">
                <a:latin typeface="NTPreCursivefk" panose="03000400000000000000" pitchFamily="66" charset="0"/>
              </a:rPr>
              <a:t>3-5 times per week, 169,520 words</a:t>
            </a:r>
          </a:p>
          <a:p>
            <a:pPr algn="ctr">
              <a:buFontTx/>
              <a:buChar char="-"/>
            </a:pPr>
            <a:r>
              <a:rPr lang="en-GB" dirty="0">
                <a:latin typeface="NTPreCursivefk" panose="03000400000000000000" pitchFamily="66" charset="0"/>
              </a:rPr>
              <a:t>daily, 296,660 words</a:t>
            </a:r>
          </a:p>
          <a:p>
            <a:pPr algn="ctr">
              <a:buFontTx/>
              <a:buChar char="-"/>
            </a:pPr>
            <a:r>
              <a:rPr lang="en-GB" dirty="0">
                <a:latin typeface="NTPreCursivefk" panose="03000400000000000000" pitchFamily="66" charset="0"/>
              </a:rPr>
              <a:t>five books a day, 1,483,300 words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80112" y="5157192"/>
            <a:ext cx="3294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33333"/>
                </a:solidFill>
                <a:latin typeface="NTPreCursivefk" panose="03000400000000000000" pitchFamily="66" charset="0"/>
              </a:rPr>
              <a:t>Jessica Logan, lead author of the study and assistant professor of educational studies at The Ohio State University.</a:t>
            </a:r>
            <a:endParaRPr lang="en-US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088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124744"/>
            <a:ext cx="6182816" cy="410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62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Phonics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latin typeface="NTPreCursivefk" panose="03000400000000000000" pitchFamily="66" charset="0"/>
              </a:rPr>
              <a:t>Phoneme - sound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Grapheme – written representation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Segment – break the word apart </a:t>
            </a:r>
            <a:r>
              <a:rPr lang="en-GB" sz="2400" dirty="0" err="1">
                <a:latin typeface="NTPreCursivefk" panose="03000400000000000000" pitchFamily="66" charset="0"/>
              </a:rPr>
              <a:t>e.g</a:t>
            </a:r>
            <a:r>
              <a:rPr lang="en-GB" sz="2400" dirty="0">
                <a:latin typeface="NTPreCursivefk" panose="03000400000000000000" pitchFamily="66" charset="0"/>
              </a:rPr>
              <a:t> cat c-a-t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Blend – put sounds/phoneme together to make the word </a:t>
            </a:r>
          </a:p>
          <a:p>
            <a:pPr marL="0" indent="0">
              <a:buNone/>
            </a:pPr>
            <a:r>
              <a:rPr lang="en-GB" sz="2400" dirty="0" err="1">
                <a:latin typeface="NTPreCursivefk" panose="03000400000000000000" pitchFamily="66" charset="0"/>
              </a:rPr>
              <a:t>e.g</a:t>
            </a:r>
            <a:r>
              <a:rPr lang="en-GB" sz="2400" dirty="0">
                <a:latin typeface="NTPreCursivefk" panose="03000400000000000000" pitchFamily="66" charset="0"/>
              </a:rPr>
              <a:t> c-a-t cat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Digraph – 2 letters that represent 1 sound </a:t>
            </a:r>
            <a:r>
              <a:rPr lang="en-GB" sz="2400" dirty="0" err="1">
                <a:latin typeface="NTPreCursivefk" panose="03000400000000000000" pitchFamily="66" charset="0"/>
              </a:rPr>
              <a:t>e.g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ck</a:t>
            </a:r>
            <a:r>
              <a:rPr lang="en-GB" sz="2400" dirty="0">
                <a:latin typeface="NTPreCursivefk" panose="03000400000000000000" pitchFamily="66" charset="0"/>
              </a:rPr>
              <a:t>, </a:t>
            </a:r>
            <a:r>
              <a:rPr lang="en-GB" sz="2400" dirty="0" err="1">
                <a:latin typeface="NTPreCursivefk" panose="03000400000000000000" pitchFamily="66" charset="0"/>
              </a:rPr>
              <a:t>ch</a:t>
            </a:r>
            <a:r>
              <a:rPr lang="en-GB" sz="2400" dirty="0">
                <a:latin typeface="NTPreCursivefk" panose="03000400000000000000" pitchFamily="66" charset="0"/>
              </a:rPr>
              <a:t>, </a:t>
            </a:r>
            <a:r>
              <a:rPr lang="en-GB" sz="2400" dirty="0" err="1">
                <a:latin typeface="NTPreCursivefk" panose="03000400000000000000" pitchFamily="66" charset="0"/>
              </a:rPr>
              <a:t>sh</a:t>
            </a:r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 err="1">
                <a:latin typeface="NTPreCursivefk" panose="03000400000000000000" pitchFamily="66" charset="0"/>
              </a:rPr>
              <a:t>Trigraph</a:t>
            </a:r>
            <a:r>
              <a:rPr lang="en-GB" sz="2400" dirty="0">
                <a:latin typeface="NTPreCursivefk" panose="03000400000000000000" pitchFamily="66" charset="0"/>
              </a:rPr>
              <a:t> – 3 letters that represent 1 sound </a:t>
            </a:r>
            <a:r>
              <a:rPr lang="en-GB" sz="2400" dirty="0" err="1">
                <a:latin typeface="NTPreCursivefk" panose="03000400000000000000" pitchFamily="66" charset="0"/>
              </a:rPr>
              <a:t>e.g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err="1">
                <a:latin typeface="NTPreCursivefk" panose="03000400000000000000" pitchFamily="66" charset="0"/>
              </a:rPr>
              <a:t>igh</a:t>
            </a:r>
            <a:r>
              <a:rPr lang="en-GB" sz="2400" dirty="0">
                <a:latin typeface="NTPreCursivefk" panose="03000400000000000000" pitchFamily="66" charset="0"/>
              </a:rPr>
              <a:t>, ear, air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Look and say word – words that cannot be segmented or blended phonetically. Sometimes known as tricky words or irregular words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Vowel and consonants VC – up, it   CVC- dog, mug  CVCC – tent CCVC - stop, spoon, bring  CCVCC - trust, crept  CCCVC – street, spring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Syllable – a unit of organisation for a sequence of speech sounds </a:t>
            </a:r>
            <a:r>
              <a:rPr lang="en-GB" sz="2400" dirty="0" err="1">
                <a:latin typeface="NTPreCursivefk" panose="03000400000000000000" pitchFamily="66" charset="0"/>
              </a:rPr>
              <a:t>e.g</a:t>
            </a:r>
            <a:r>
              <a:rPr lang="en-GB" sz="2400" dirty="0">
                <a:latin typeface="NTPreCursivefk" panose="03000400000000000000" pitchFamily="66" charset="0"/>
              </a:rPr>
              <a:t> Max- 1 syllable Leon- 2 syllables Savannah- 3 syllables Alexander- 4 syllables we encourage the children to clap the syllables in their name and other words</a:t>
            </a:r>
          </a:p>
        </p:txBody>
      </p:sp>
    </p:spTree>
    <p:extLst>
      <p:ext uri="{BB962C8B-B14F-4D97-AF65-F5344CB8AC3E}">
        <p14:creationId xmlns:p14="http://schemas.microsoft.com/office/powerpoint/2010/main" val="3336799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Phonics Scheme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At Eastover we follow Unlocking Letters and Sounds to teach phonics.</a:t>
            </a:r>
          </a:p>
          <a:p>
            <a:r>
              <a:rPr lang="en-GB" dirty="0">
                <a:latin typeface="NTPreCursivefk" panose="03000400000000000000" pitchFamily="66" charset="0"/>
              </a:rPr>
              <a:t>There are 6 phases from Nursery to Year 2.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555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Phase 1 - Nursery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There are 7 aspects within phase 1.  The main focus is to tune children into listening to the various sounds around them, such as:</a:t>
            </a:r>
          </a:p>
          <a:p>
            <a:r>
              <a:rPr lang="en-GB" dirty="0">
                <a:latin typeface="NTPreCursivefk" panose="03000400000000000000" pitchFamily="66" charset="0"/>
              </a:rPr>
              <a:t>Environmental sounds, musical sounds, speech sounds (rhyme and alliteration).</a:t>
            </a:r>
          </a:p>
          <a:p>
            <a:r>
              <a:rPr lang="en-GB" dirty="0">
                <a:latin typeface="NTPreCursivefk" panose="03000400000000000000" pitchFamily="66" charset="0"/>
              </a:rPr>
              <a:t>Aspect 7 within Phase 1 teaches children to listen through a simple CVC word.  When children can do this, they are Phase 2 ready. </a:t>
            </a:r>
          </a:p>
          <a:p>
            <a:pPr marL="0" indent="0">
              <a:buNone/>
            </a:pPr>
            <a:endParaRPr lang="en-GB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413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Phase 2 – 6 weeks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Children learn 23 phonemes in this phase: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s, a, t, p,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i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n, m, d, g, o, c, k,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ck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e, u, r, h, b, l, f,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ff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ll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ss.  </a:t>
            </a:r>
            <a:r>
              <a:rPr lang="en-GB" b="1" dirty="0">
                <a:latin typeface="NTPreCursivefk" panose="03000400000000000000" pitchFamily="66" charset="0"/>
              </a:rPr>
              <a:t>(It is essential that these are pronounced correctly). 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It is important that children learn these phonemes to enable them to blend to read and segment to spell. 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There are also </a:t>
            </a:r>
            <a:r>
              <a:rPr lang="en-GB" dirty="0">
                <a:solidFill>
                  <a:srgbClr val="7030A0"/>
                </a:solidFill>
                <a:latin typeface="NTPreCursivefk" panose="03000400000000000000" pitchFamily="66" charset="0"/>
              </a:rPr>
              <a:t>‘look and say words’ (tricky words) </a:t>
            </a:r>
            <a:r>
              <a:rPr lang="en-GB" dirty="0">
                <a:latin typeface="NTPreCursivefk" panose="03000400000000000000" pitchFamily="66" charset="0"/>
              </a:rPr>
              <a:t>to learn in this phase!</a:t>
            </a:r>
          </a:p>
          <a:p>
            <a:pPr marL="0" indent="0">
              <a:buNone/>
            </a:pPr>
            <a:endParaRPr lang="en-GB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.</a:t>
            </a:r>
          </a:p>
          <a:p>
            <a:pPr marL="0" indent="0">
              <a:buNone/>
            </a:pPr>
            <a:r>
              <a:rPr lang="en-GB" dirty="0">
                <a:latin typeface="SassoonPrimaryInfant" pitchFamily="2" charset="0"/>
              </a:rPr>
              <a:t> 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7426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Phase 3 – 12 weeks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A further 25 phonemes are learnt in this phase: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j, v, w, x, y, z,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zz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qu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ch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sh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th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ng,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ai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ee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igh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oa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oo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ar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, or, ur, ow, oi, ear, air,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ure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 and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er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.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These are used in the same way as Phase 2 for blending and segmenting. 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There are also more </a:t>
            </a:r>
            <a:r>
              <a:rPr lang="en-GB" dirty="0">
                <a:solidFill>
                  <a:srgbClr val="7030A0"/>
                </a:solidFill>
                <a:latin typeface="NTPreCursivefk" panose="03000400000000000000" pitchFamily="66" charset="0"/>
              </a:rPr>
              <a:t>‘l</a:t>
            </a:r>
            <a:r>
              <a:rPr lang="en-GB" b="1" dirty="0">
                <a:solidFill>
                  <a:srgbClr val="7030A0"/>
                </a:solidFill>
                <a:latin typeface="NTPreCursivefk" panose="03000400000000000000" pitchFamily="66" charset="0"/>
              </a:rPr>
              <a:t>ook and say’ (tricky words) </a:t>
            </a:r>
            <a:r>
              <a:rPr lang="en-GB" dirty="0">
                <a:latin typeface="NTPreCursivefk" panose="03000400000000000000" pitchFamily="66" charset="0"/>
              </a:rPr>
              <a:t>words to learn in this phase.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344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Phase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No new phonemes are learnt during this phase. Children will learn to read and spell ‘longer’ words, i.e.</a:t>
            </a:r>
          </a:p>
          <a:p>
            <a:pPr marL="0" indent="0">
              <a:buNone/>
            </a:pPr>
            <a:endParaRPr lang="en-GB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c-a-m-p, 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b-</a:t>
            </a:r>
            <a:r>
              <a:rPr lang="en-GB" dirty="0" err="1">
                <a:latin typeface="NTPreCursivefk" panose="03000400000000000000" pitchFamily="66" charset="0"/>
              </a:rPr>
              <a:t>oo</a:t>
            </a:r>
            <a:r>
              <a:rPr lang="en-GB" dirty="0">
                <a:latin typeface="NTPreCursivefk" panose="03000400000000000000" pitchFamily="66" charset="0"/>
              </a:rPr>
              <a:t>-s-t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r-</a:t>
            </a:r>
            <a:r>
              <a:rPr lang="en-GB" dirty="0" err="1">
                <a:latin typeface="NTPreCursivefk" panose="03000400000000000000" pitchFamily="66" charset="0"/>
              </a:rPr>
              <a:t>oa</a:t>
            </a:r>
            <a:r>
              <a:rPr lang="en-GB" dirty="0">
                <a:latin typeface="NTPreCursivefk" panose="03000400000000000000" pitchFamily="66" charset="0"/>
              </a:rPr>
              <a:t>-s-t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s-a-n-d-w-</a:t>
            </a:r>
            <a:r>
              <a:rPr lang="en-GB" dirty="0" err="1">
                <a:latin typeface="NTPreCursivefk" panose="03000400000000000000" pitchFamily="66" charset="0"/>
              </a:rPr>
              <a:t>i</a:t>
            </a:r>
            <a:r>
              <a:rPr lang="en-GB" dirty="0">
                <a:latin typeface="NTPreCursivefk" panose="03000400000000000000" pitchFamily="66" charset="0"/>
              </a:rPr>
              <a:t>-</a:t>
            </a:r>
            <a:r>
              <a:rPr lang="en-GB" dirty="0" err="1">
                <a:latin typeface="NTPreCursivefk" panose="03000400000000000000" pitchFamily="66" charset="0"/>
              </a:rPr>
              <a:t>ch</a:t>
            </a:r>
            <a:r>
              <a:rPr lang="en-GB" dirty="0">
                <a:latin typeface="NTPreCursivefk" panose="03000400000000000000" pitchFamily="66" charset="0"/>
              </a:rPr>
              <a:t>, 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s-a-n-d-p-</a:t>
            </a:r>
            <a:r>
              <a:rPr lang="en-GB" dirty="0" err="1">
                <a:latin typeface="NTPreCursivefk" panose="03000400000000000000" pitchFamily="66" charset="0"/>
              </a:rPr>
              <a:t>i</a:t>
            </a:r>
            <a:r>
              <a:rPr lang="en-GB" dirty="0">
                <a:latin typeface="NTPreCursivefk" panose="03000400000000000000" pitchFamily="66" charset="0"/>
              </a:rPr>
              <a:t>-t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l-u-n-</a:t>
            </a:r>
            <a:r>
              <a:rPr lang="en-GB" dirty="0" err="1">
                <a:latin typeface="NTPreCursivefk" panose="03000400000000000000" pitchFamily="66" charset="0"/>
              </a:rPr>
              <a:t>ch</a:t>
            </a:r>
            <a:r>
              <a:rPr lang="en-GB" dirty="0">
                <a:latin typeface="NTPreCursivefk" panose="03000400000000000000" pitchFamily="66" charset="0"/>
              </a:rPr>
              <a:t>-b-o-x</a:t>
            </a:r>
          </a:p>
          <a:p>
            <a:pPr marL="0" indent="0">
              <a:buNone/>
            </a:pPr>
            <a:endParaRPr lang="en-GB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There are more </a:t>
            </a:r>
            <a:r>
              <a:rPr lang="en-GB" dirty="0">
                <a:solidFill>
                  <a:srgbClr val="7030A0"/>
                </a:solidFill>
                <a:latin typeface="NTPreCursivefk" panose="03000400000000000000" pitchFamily="66" charset="0"/>
              </a:rPr>
              <a:t>‘look and say’ words (tricky words)</a:t>
            </a:r>
            <a:r>
              <a:rPr lang="en-GB" dirty="0">
                <a:latin typeface="NTPreCursivefk" panose="03000400000000000000" pitchFamily="66" charset="0"/>
              </a:rPr>
              <a:t>. 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1262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Phase 5 – Year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This phase consists of new graphemes and alternative pronunciations for these and spellings:</a:t>
            </a:r>
          </a:p>
          <a:p>
            <a:pPr marL="0" indent="0">
              <a:buNone/>
            </a:pPr>
            <a:endParaRPr lang="en-GB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ie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 (tie)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igh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 (light) y (my) </a:t>
            </a:r>
            <a:r>
              <a:rPr lang="en-GB" dirty="0" err="1">
                <a:solidFill>
                  <a:srgbClr val="FF0000"/>
                </a:solidFill>
                <a:latin typeface="NTPreCursivefk" panose="03000400000000000000" pitchFamily="66" charset="0"/>
              </a:rPr>
              <a:t>i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-e (bike) split digraph!</a:t>
            </a:r>
          </a:p>
          <a:p>
            <a:pPr marL="0" indent="0">
              <a:buNone/>
            </a:pPr>
            <a:r>
              <a:rPr lang="en-GB" dirty="0" err="1">
                <a:solidFill>
                  <a:srgbClr val="7030A0"/>
                </a:solidFill>
                <a:latin typeface="NTPreCursivefk" panose="03000400000000000000" pitchFamily="66" charset="0"/>
              </a:rPr>
              <a:t>ai</a:t>
            </a:r>
            <a:r>
              <a:rPr lang="en-GB" dirty="0">
                <a:solidFill>
                  <a:srgbClr val="7030A0"/>
                </a:solidFill>
                <a:latin typeface="NTPreCursivefk" panose="03000400000000000000" pitchFamily="66" charset="0"/>
              </a:rPr>
              <a:t> (rain) ay (day) a-e (cake) </a:t>
            </a:r>
            <a:r>
              <a:rPr lang="en-GB" dirty="0" err="1">
                <a:solidFill>
                  <a:srgbClr val="7030A0"/>
                </a:solidFill>
                <a:latin typeface="NTPreCursivefk" panose="03000400000000000000" pitchFamily="66" charset="0"/>
              </a:rPr>
              <a:t>ea</a:t>
            </a:r>
            <a:r>
              <a:rPr lang="en-GB" dirty="0">
                <a:solidFill>
                  <a:srgbClr val="7030A0"/>
                </a:solidFill>
                <a:latin typeface="NTPreCursivefk" panose="03000400000000000000" pitchFamily="66" charset="0"/>
              </a:rPr>
              <a:t> (great) </a:t>
            </a:r>
            <a:r>
              <a:rPr lang="en-GB" dirty="0" err="1">
                <a:solidFill>
                  <a:srgbClr val="7030A0"/>
                </a:solidFill>
                <a:latin typeface="NTPreCursivefk" panose="03000400000000000000" pitchFamily="66" charset="0"/>
              </a:rPr>
              <a:t>aigh</a:t>
            </a:r>
            <a:r>
              <a:rPr lang="en-GB" dirty="0">
                <a:solidFill>
                  <a:srgbClr val="7030A0"/>
                </a:solidFill>
                <a:latin typeface="NTPreCursivefk" panose="03000400000000000000" pitchFamily="66" charset="0"/>
              </a:rPr>
              <a:t> (straight) </a:t>
            </a:r>
            <a:r>
              <a:rPr lang="en-GB" dirty="0" err="1">
                <a:solidFill>
                  <a:srgbClr val="7030A0"/>
                </a:solidFill>
                <a:latin typeface="NTPreCursivefk" panose="03000400000000000000" pitchFamily="66" charset="0"/>
              </a:rPr>
              <a:t>eigh</a:t>
            </a:r>
            <a:r>
              <a:rPr lang="en-GB" dirty="0">
                <a:solidFill>
                  <a:srgbClr val="7030A0"/>
                </a:solidFill>
                <a:latin typeface="NTPreCursivefk" panose="03000400000000000000" pitchFamily="66" charset="0"/>
              </a:rPr>
              <a:t> (eight)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06245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MC900071183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270" y="5495146"/>
            <a:ext cx="1145558" cy="1270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4" descr="MC900134551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843229"/>
            <a:ext cx="1535697" cy="1746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latin typeface="NTPreCursivefk" panose="03000400000000000000" pitchFamily="66" charset="0"/>
              </a:rPr>
              <a:t>Teaching reading at school</a:t>
            </a:r>
            <a:endParaRPr lang="en-US" altLang="en-US" b="1" u="sng" dirty="0">
              <a:latin typeface="NTPreCursivefk" panose="03000400000000000000" pitchFamily="66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8475" y="1417638"/>
            <a:ext cx="8147050" cy="420528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 dirty="0">
                <a:latin typeface="NTPreCursivefk" panose="03000400000000000000" pitchFamily="66" charset="0"/>
              </a:rPr>
              <a:t>Guided reading once or twice a week, once looking at decoding and once to look at comprehension and understanding of text.</a:t>
            </a:r>
          </a:p>
          <a:p>
            <a:pPr eaLnBrk="1" hangingPunct="1"/>
            <a:r>
              <a:rPr lang="en-GB" altLang="en-US" sz="2800" dirty="0">
                <a:latin typeface="NTPreCursivefk" panose="03000400000000000000" pitchFamily="66" charset="0"/>
              </a:rPr>
              <a:t>Daily phonics lesson. The children are taught in small groups across the foundation stage.</a:t>
            </a:r>
          </a:p>
          <a:p>
            <a:pPr eaLnBrk="1" hangingPunct="1"/>
            <a:r>
              <a:rPr lang="en-GB" altLang="en-US" sz="2800" dirty="0">
                <a:latin typeface="NTPreCursivefk" panose="03000400000000000000" pitchFamily="66" charset="0"/>
              </a:rPr>
              <a:t>Shared reading and writing.</a:t>
            </a:r>
          </a:p>
          <a:p>
            <a:pPr eaLnBrk="1" hangingPunct="1"/>
            <a:r>
              <a:rPr lang="en-GB" altLang="en-US" sz="2800" dirty="0">
                <a:latin typeface="NTPreCursivefk" panose="03000400000000000000" pitchFamily="66" charset="0"/>
              </a:rPr>
              <a:t>Story time twice a day or more.</a:t>
            </a:r>
          </a:p>
          <a:p>
            <a:pPr eaLnBrk="1" hangingPunct="1"/>
            <a:r>
              <a:rPr lang="en-GB" altLang="en-US" sz="2800" dirty="0">
                <a:latin typeface="NTPreCursivefk" panose="03000400000000000000" pitchFamily="66" charset="0"/>
              </a:rPr>
              <a:t>Reading through all the areas of learning and in their play.</a:t>
            </a:r>
          </a:p>
          <a:p>
            <a:pPr eaLnBrk="1" hangingPunct="1"/>
            <a:r>
              <a:rPr lang="en-GB" altLang="en-US" sz="2800" dirty="0">
                <a:latin typeface="NTPreCursivefk" panose="03000400000000000000" pitchFamily="66" charset="0"/>
              </a:rPr>
              <a:t>Poetry basket</a:t>
            </a:r>
            <a:endParaRPr lang="en-US" altLang="en-US" sz="28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3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4000" b="1" u="sng" dirty="0">
                <a:latin typeface="NTPreCursivefk" panose="03000400000000000000" pitchFamily="66" charset="0"/>
              </a:rPr>
              <a:t>What your child will be bringing home!</a:t>
            </a:r>
            <a:endParaRPr lang="en-US" altLang="en-US" sz="4000" b="1" u="sng" dirty="0">
              <a:latin typeface="NTPreCursivefk" panose="03000400000000000000" pitchFamily="66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402138" cy="48529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4 sounds/phonemes taught a week and each child has a sound mat to help you learn these at home.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When we feel your child is confidently blending sounds together keyword cards will be sent home.  These have de-</a:t>
            </a:r>
            <a:r>
              <a:rPr lang="en-GB" altLang="en-US" sz="2400" dirty="0" err="1">
                <a:latin typeface="NTPreCursivefk" panose="03000400000000000000" pitchFamily="66" charset="0"/>
              </a:rPr>
              <a:t>codable</a:t>
            </a:r>
            <a:r>
              <a:rPr lang="en-GB" altLang="en-US" sz="2400" dirty="0">
                <a:latin typeface="NTPreCursivefk" panose="03000400000000000000" pitchFamily="66" charset="0"/>
              </a:rPr>
              <a:t> words and 1 or 2 ‘</a:t>
            </a:r>
            <a:r>
              <a:rPr lang="en-GB" altLang="en-US" sz="2400" dirty="0">
                <a:solidFill>
                  <a:srgbClr val="7030A0"/>
                </a:solidFill>
                <a:latin typeface="NTPreCursivefk" panose="03000400000000000000" pitchFamily="66" charset="0"/>
              </a:rPr>
              <a:t>look and say words’ (tricky words)</a:t>
            </a:r>
            <a:r>
              <a:rPr lang="en-GB" altLang="en-US" sz="2400" dirty="0">
                <a:latin typeface="NTPreCursivefk" panose="03000400000000000000" pitchFamily="66" charset="0"/>
              </a:rPr>
              <a:t> e.g. </a:t>
            </a:r>
            <a:r>
              <a:rPr lang="en-GB" altLang="en-US" sz="2400" b="1" dirty="0">
                <a:latin typeface="NTPreCursivefk" panose="03000400000000000000" pitchFamily="66" charset="0"/>
              </a:rPr>
              <a:t>the, to, go, my..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Children will reach these stages at </a:t>
            </a:r>
            <a:r>
              <a:rPr lang="en-GB" altLang="en-US" sz="2400" b="1" dirty="0">
                <a:latin typeface="NTPreCursivefk" panose="03000400000000000000" pitchFamily="66" charset="0"/>
              </a:rPr>
              <a:t>varying</a:t>
            </a:r>
            <a:r>
              <a:rPr lang="en-GB" altLang="en-US" sz="2400" dirty="0">
                <a:latin typeface="NTPreCursivefk" panose="03000400000000000000" pitchFamily="66" charset="0"/>
              </a:rPr>
              <a:t> rates.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>
              <a:latin typeface="NTPreCursivefk" panose="03000400000000000000" pitchFamily="66" charset="0"/>
            </a:endParaRPr>
          </a:p>
          <a:p>
            <a:pPr eaLnBrk="1" hangingPunct="1">
              <a:lnSpc>
                <a:spcPct val="90000"/>
              </a:lnSpc>
            </a:pPr>
            <a:endParaRPr lang="en-US" altLang="en-US" sz="2400" dirty="0">
              <a:latin typeface="SassoonPrimaryInfant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54" r="27947"/>
          <a:stretch/>
        </p:blipFill>
        <p:spPr>
          <a:xfrm>
            <a:off x="5669491" y="1208720"/>
            <a:ext cx="1344737" cy="17008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1" t="7692" r="17308"/>
          <a:stretch/>
        </p:blipFill>
        <p:spPr>
          <a:xfrm>
            <a:off x="7308304" y="2298502"/>
            <a:ext cx="1584176" cy="17281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5" t="27048" r="15088" b="5730"/>
          <a:stretch/>
        </p:blipFill>
        <p:spPr>
          <a:xfrm>
            <a:off x="7000797" y="1202055"/>
            <a:ext cx="1800200" cy="13681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107" y="4054437"/>
            <a:ext cx="1931379" cy="1448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730" y="5123141"/>
            <a:ext cx="1799511" cy="134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63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b="1" u="sng" dirty="0">
                <a:latin typeface="NTPreCursivefk" panose="03000400000000000000" pitchFamily="66" charset="0"/>
              </a:rPr>
              <a:t>Home School schemed reading books</a:t>
            </a:r>
            <a:endParaRPr lang="en-US" altLang="en-US" b="1" u="sng" dirty="0">
              <a:latin typeface="NTPreCursivefk" panose="03000400000000000000" pitchFamily="66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2816"/>
            <a:ext cx="8229600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NTPreCursivefk" panose="03000400000000000000" pitchFamily="66" charset="0"/>
              </a:rPr>
              <a:t>When your child has a bank of keywords they will have a schemed reading book to read at home.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GB" altLang="en-US" sz="2800" dirty="0">
              <a:latin typeface="NTPreCursivefk" panose="03000400000000000000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NTPreCursivefk" panose="03000400000000000000" pitchFamily="66" charset="0"/>
              </a:rPr>
              <a:t>When ready, each child will be given 1/2 reading books a week.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latin typeface="NTPreCursivefk" panose="03000400000000000000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NTPreCursivefk" panose="03000400000000000000" pitchFamily="66" charset="0"/>
              </a:rPr>
              <a:t>We do expect the children to read these books through the week ready to be changed the following week.</a:t>
            </a:r>
          </a:p>
        </p:txBody>
      </p:sp>
      <p:pic>
        <p:nvPicPr>
          <p:cNvPr id="11268" name="Picture 5" descr="oxford-reading-tree-stage-1-floppy-s-phonics-pack-of-6-books-1-of-each-title-129351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" y="1019175"/>
            <a:ext cx="700087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7" descr="resize?sq=80&amp;uid=11714670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75" y="1347787"/>
            <a:ext cx="9366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723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4525963"/>
          </a:xfrm>
        </p:spPr>
        <p:txBody>
          <a:bodyPr>
            <a:normAutofit/>
          </a:bodyPr>
          <a:lstStyle/>
          <a:p>
            <a:r>
              <a:rPr lang="en-GB" altLang="en-US" dirty="0">
                <a:latin typeface="NTPreCursivefk" panose="03000400000000000000" pitchFamily="66" charset="0"/>
              </a:rPr>
              <a:t>We will look in the Reading Record’s </a:t>
            </a:r>
            <a:r>
              <a:rPr lang="en-GB" altLang="en-US" b="1" dirty="0">
                <a:latin typeface="NTPreCursivefk" panose="03000400000000000000" pitchFamily="66" charset="0"/>
              </a:rPr>
              <a:t>each week</a:t>
            </a:r>
            <a:r>
              <a:rPr lang="en-GB" altLang="en-US" dirty="0">
                <a:latin typeface="NTPreCursivefk" panose="03000400000000000000" pitchFamily="66" charset="0"/>
              </a:rPr>
              <a:t> to check keywords and comments for how they have coped with reading. Only when the book has been signed/ commented on will we change the reading book.</a:t>
            </a:r>
          </a:p>
          <a:p>
            <a:r>
              <a:rPr lang="en-GB" altLang="en-US" dirty="0">
                <a:latin typeface="NTPreCursivefk" panose="03000400000000000000" pitchFamily="66" charset="0"/>
              </a:rPr>
              <a:t>Children are rewarded in school for reading at home.  </a:t>
            </a:r>
          </a:p>
        </p:txBody>
      </p:sp>
    </p:spTree>
    <p:extLst>
      <p:ext uri="{BB962C8B-B14F-4D97-AF65-F5344CB8AC3E}">
        <p14:creationId xmlns:p14="http://schemas.microsoft.com/office/powerpoint/2010/main" val="12205992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latin typeface="NTPreCursivefk" panose="03000400000000000000" pitchFamily="66" charset="0"/>
              </a:rPr>
              <a:t>How you can help at home</a:t>
            </a:r>
            <a:endParaRPr lang="en-US" altLang="en-US" b="1" u="sng" dirty="0">
              <a:latin typeface="NTPreCursivefk" panose="03000400000000000000" pitchFamily="66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SassoonPrimaryInfant" pitchFamily="2" charset="0"/>
              </a:rPr>
              <a:t>‘</a:t>
            </a:r>
            <a:r>
              <a:rPr lang="en-GB" altLang="en-US" sz="2400" dirty="0">
                <a:latin typeface="NTPreCursivefk" panose="03000400000000000000" pitchFamily="66" charset="0"/>
              </a:rPr>
              <a:t>Real’ books are equally important to share with your child on a daily basis if possible. Your child will choose  books each week to share with you at the present time.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Choose the right time for you and your child!!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Little and often is better than none at all.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If you can practice phonics and keyword picture cards every day.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Please keep us up dated in the Reading Record or if you have any serious concerns please let a member of staff know.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Notice and celebrate when your child uses their phonic/letter knowledge in the real world!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Allow your child to see you reading.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Visit the library.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NTPreCursivefk" panose="03000400000000000000" pitchFamily="66" charset="0"/>
              </a:rPr>
              <a:t>They don’t have to just read a reading book- magazines, newspapers, shopping lists, birthday cards, signs, leaflets…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>
              <a:latin typeface="SassoonPrimaryInfant" pitchFamily="2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>
              <a:latin typeface="SassoonPrimaryInfant" pitchFamily="2" charset="0"/>
            </a:endParaRPr>
          </a:p>
          <a:p>
            <a:pPr eaLnBrk="1" hangingPunct="1">
              <a:lnSpc>
                <a:spcPct val="90000"/>
              </a:lnSpc>
            </a:pPr>
            <a:endParaRPr lang="en-US" altLang="en-US" sz="2400" dirty="0"/>
          </a:p>
        </p:txBody>
      </p:sp>
      <p:pic>
        <p:nvPicPr>
          <p:cNvPr id="2050" name="Picture 2" descr="Child reading sign at Chester Zoo, England, UK Stock Photo - Alam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551526"/>
            <a:ext cx="1784225" cy="1262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airy Maclary And Zachary Quack (Hairy Maclary and Friends): Amazon.co.uk:  Dodd, Lynley: 9780141381138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583750"/>
            <a:ext cx="1479203" cy="112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09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Book talk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179512" y="473078"/>
            <a:ext cx="3024336" cy="1296144"/>
          </a:xfrm>
          <a:prstGeom prst="wedgeEllipseCallout">
            <a:avLst>
              <a:gd name="adj1" fmla="val 73615"/>
              <a:gd name="adj2" fmla="val 38312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B050"/>
                </a:solidFill>
                <a:latin typeface="SassoonPrimaryInfant" panose="00000400000000000000" pitchFamily="2" charset="0"/>
              </a:rPr>
              <a:t>Where is the title? What is the book called?</a:t>
            </a:r>
            <a:endParaRPr lang="en-US" b="1" dirty="0">
              <a:solidFill>
                <a:srgbClr val="00B05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6012160" y="1849587"/>
            <a:ext cx="3024336" cy="1296144"/>
          </a:xfrm>
          <a:prstGeom prst="wedgeEllipseCallout">
            <a:avLst>
              <a:gd name="adj1" fmla="val -67768"/>
              <a:gd name="adj2" fmla="val -3345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7030A0"/>
                </a:solidFill>
                <a:latin typeface="SassoonPrimaryInfant" panose="00000400000000000000" pitchFamily="2" charset="0"/>
              </a:rPr>
              <a:t>What can you see in the pictures?</a:t>
            </a:r>
            <a:endParaRPr lang="en-US" b="1" dirty="0">
              <a:solidFill>
                <a:srgbClr val="7030A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457200" y="3598668"/>
            <a:ext cx="3024336" cy="1296144"/>
          </a:xfrm>
          <a:prstGeom prst="wedgeEllipseCallout">
            <a:avLst>
              <a:gd name="adj1" fmla="val 60945"/>
              <a:gd name="adj2" fmla="val -1947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3399"/>
                </a:solidFill>
                <a:latin typeface="SassoonPrimaryInfant" panose="00000400000000000000" pitchFamily="2" charset="0"/>
              </a:rPr>
              <a:t>Can you tell me what it is like there?</a:t>
            </a:r>
            <a:endParaRPr lang="en-US" b="1" dirty="0">
              <a:solidFill>
                <a:srgbClr val="FF3399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5868144" y="297286"/>
            <a:ext cx="3024336" cy="1296144"/>
          </a:xfrm>
          <a:prstGeom prst="wedgeEllipseCallout">
            <a:avLst>
              <a:gd name="adj1" fmla="val -54523"/>
              <a:gd name="adj2" fmla="val 55781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SassoonPrimaryInfant" panose="00000400000000000000" pitchFamily="2" charset="0"/>
              </a:rPr>
              <a:t>What do you think this story might be about?</a:t>
            </a:r>
            <a:endParaRPr lang="en-US" b="1" dirty="0">
              <a:solidFill>
                <a:srgbClr val="0070C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5680138" y="5281087"/>
            <a:ext cx="3024336" cy="1296144"/>
          </a:xfrm>
          <a:prstGeom prst="wedgeEllipseCallout">
            <a:avLst>
              <a:gd name="adj1" fmla="val -69208"/>
              <a:gd name="adj2" fmla="val -28876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  <a:latin typeface="SassoonPrimaryInfant" panose="00000400000000000000" pitchFamily="2" charset="0"/>
              </a:rPr>
              <a:t>Why do you think they did that?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457200" y="5281087"/>
            <a:ext cx="3024336" cy="1296144"/>
          </a:xfrm>
          <a:prstGeom prst="wedgeEllipseCallout">
            <a:avLst>
              <a:gd name="adj1" fmla="val 56338"/>
              <a:gd name="adj2" fmla="val -45001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SassoonPrimaryInfant" panose="00000400000000000000" pitchFamily="2" charset="0"/>
              </a:rPr>
              <a:t>I wonder why they did that……</a:t>
            </a:r>
            <a:endParaRPr lang="en-US" b="1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198497" y="1916250"/>
            <a:ext cx="3024336" cy="1296144"/>
          </a:xfrm>
          <a:prstGeom prst="wedgeEllipseCallout">
            <a:avLst>
              <a:gd name="adj1" fmla="val 74191"/>
              <a:gd name="adj2" fmla="val 14124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SassoonPrimaryInfant" panose="00000400000000000000" pitchFamily="2" charset="0"/>
              </a:rPr>
              <a:t>Where do we need to start reading? Can you turn the page?</a:t>
            </a:r>
            <a:endParaRPr lang="en-US" b="1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1" name="Oval Callout 10"/>
          <p:cNvSpPr/>
          <p:nvPr/>
        </p:nvSpPr>
        <p:spPr>
          <a:xfrm>
            <a:off x="6012160" y="3544705"/>
            <a:ext cx="3024336" cy="1296144"/>
          </a:xfrm>
          <a:prstGeom prst="wedgeEllipseCallout">
            <a:avLst>
              <a:gd name="adj1" fmla="val -79862"/>
              <a:gd name="adj2" fmla="val -4433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B050"/>
                </a:solidFill>
                <a:latin typeface="SassoonPrimaryInfant" panose="00000400000000000000" pitchFamily="2" charset="0"/>
              </a:rPr>
              <a:t>What do you think might happen next?</a:t>
            </a:r>
            <a:endParaRPr lang="en-US" b="1" dirty="0">
              <a:solidFill>
                <a:srgbClr val="00B05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79912" y="2759759"/>
            <a:ext cx="14401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PrimaryInfant" panose="00000400000000000000" pitchFamily="2" charset="0"/>
              </a:rPr>
              <a:t>Characters</a:t>
            </a:r>
          </a:p>
          <a:p>
            <a:pPr algn="ctr"/>
            <a:endParaRPr lang="en-GB" b="1" dirty="0">
              <a:latin typeface="SassoonPrimaryInfant" panose="00000400000000000000" pitchFamily="2" charset="0"/>
            </a:endParaRPr>
          </a:p>
          <a:p>
            <a:pPr algn="ctr"/>
            <a:r>
              <a:rPr lang="en-GB" b="1" dirty="0">
                <a:latin typeface="SassoonPrimaryInfant" panose="00000400000000000000" pitchFamily="2" charset="0"/>
              </a:rPr>
              <a:t>Setting</a:t>
            </a:r>
          </a:p>
          <a:p>
            <a:pPr algn="ctr"/>
            <a:endParaRPr lang="en-GB" b="1" dirty="0">
              <a:latin typeface="SassoonPrimaryInfant" panose="00000400000000000000" pitchFamily="2" charset="0"/>
            </a:endParaRPr>
          </a:p>
          <a:p>
            <a:pPr algn="ctr"/>
            <a:r>
              <a:rPr lang="en-GB" b="1" dirty="0">
                <a:latin typeface="SassoonPrimaryInfant" panose="00000400000000000000" pitchFamily="2" charset="0"/>
              </a:rPr>
              <a:t>Fiction</a:t>
            </a:r>
          </a:p>
          <a:p>
            <a:pPr algn="ctr"/>
            <a:r>
              <a:rPr lang="en-GB" b="1" dirty="0">
                <a:latin typeface="SassoonPrimaryInfant" panose="00000400000000000000" pitchFamily="2" charset="0"/>
              </a:rPr>
              <a:t>Non- Fiction</a:t>
            </a:r>
            <a:endParaRPr lang="en-US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4216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649" y="-993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Games to play to support reading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575" y="908720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u="sng" dirty="0">
                <a:latin typeface="NTPreCursivefk" panose="03000400000000000000" pitchFamily="66" charset="0"/>
              </a:rPr>
              <a:t>These games can be used to support look and say word recognition or to learn the key word cards.</a:t>
            </a:r>
          </a:p>
          <a:p>
            <a:pPr marL="0" indent="0">
              <a:buNone/>
            </a:pPr>
            <a:r>
              <a:rPr lang="en-GB" sz="1800" b="1" u="sng" dirty="0">
                <a:latin typeface="NTPreCursivefk" panose="03000400000000000000" pitchFamily="66" charset="0"/>
              </a:rPr>
              <a:t>Flash Cards </a:t>
            </a:r>
            <a:r>
              <a:rPr lang="en-GB" sz="1800" b="1" dirty="0">
                <a:latin typeface="NTPreCursivefk" panose="03000400000000000000" pitchFamily="66" charset="0"/>
              </a:rPr>
              <a:t>-</a:t>
            </a:r>
            <a:r>
              <a:rPr lang="en-GB" sz="1800" dirty="0">
                <a:latin typeface="NTPreCursivefk" panose="03000400000000000000" pitchFamily="66" charset="0"/>
              </a:rPr>
              <a:t> use them to “flash &amp; read” with your child.</a:t>
            </a:r>
          </a:p>
          <a:p>
            <a:pPr marL="0" indent="0">
              <a:buNone/>
            </a:pPr>
            <a:r>
              <a:rPr lang="en-GB" sz="1800" b="1" u="sng" dirty="0">
                <a:latin typeface="NTPreCursivefk" panose="03000400000000000000" pitchFamily="66" charset="0"/>
              </a:rPr>
              <a:t>S</a:t>
            </a:r>
            <a:r>
              <a:rPr lang="en-US" sz="1800" b="1" u="sng" dirty="0">
                <a:latin typeface="NTPreCursivefk" panose="03000400000000000000" pitchFamily="66" charset="0"/>
              </a:rPr>
              <a:t>nap</a:t>
            </a:r>
            <a:r>
              <a:rPr lang="en-US" sz="1800" b="1" dirty="0">
                <a:latin typeface="NTPreCursivefk" panose="03000400000000000000" pitchFamily="66" charset="0"/>
              </a:rPr>
              <a:t>-</a:t>
            </a:r>
            <a:r>
              <a:rPr lang="en-US" sz="1800" dirty="0">
                <a:latin typeface="NTPreCursivefk" panose="03000400000000000000" pitchFamily="66" charset="0"/>
              </a:rPr>
              <a:t>use two sets to play snap</a:t>
            </a:r>
          </a:p>
          <a:p>
            <a:pPr marL="0" indent="0">
              <a:buNone/>
            </a:pPr>
            <a:r>
              <a:rPr lang="en-US" sz="1800" b="1" u="sng" dirty="0">
                <a:latin typeface="NTPreCursivefk" panose="03000400000000000000" pitchFamily="66" charset="0"/>
              </a:rPr>
              <a:t>Matching Pairs Game</a:t>
            </a:r>
            <a:r>
              <a:rPr lang="en-US" sz="1800" b="1" dirty="0">
                <a:latin typeface="NTPreCursivefk" panose="03000400000000000000" pitchFamily="66" charset="0"/>
              </a:rPr>
              <a:t>-</a:t>
            </a:r>
            <a:r>
              <a:rPr lang="en-US" sz="1800" dirty="0">
                <a:latin typeface="NTPreCursivefk" panose="03000400000000000000" pitchFamily="66" charset="0"/>
              </a:rPr>
              <a:t>Lay the cards face down, turn over two at a time, if they match make a pair. Keep going till all cards are gone.</a:t>
            </a:r>
            <a:endParaRPr lang="en-GB" sz="1800" b="1" dirty="0">
              <a:latin typeface="NTPreCursivefk" panose="03000400000000000000" pitchFamily="66" charset="0"/>
            </a:endParaRPr>
          </a:p>
          <a:p>
            <a:pPr marL="0" lvl="0" indent="0">
              <a:buNone/>
            </a:pPr>
            <a:r>
              <a:rPr lang="en-GB" sz="1800" b="1" u="sng" dirty="0">
                <a:latin typeface="NTPreCursivefk" panose="03000400000000000000" pitchFamily="66" charset="0"/>
              </a:rPr>
              <a:t>Word Collage</a:t>
            </a:r>
            <a:r>
              <a:rPr lang="en-GB" sz="1800" u="sng" dirty="0">
                <a:latin typeface="NTPreCursivefk" panose="03000400000000000000" pitchFamily="66" charset="0"/>
              </a:rPr>
              <a:t> </a:t>
            </a:r>
            <a:r>
              <a:rPr lang="en-GB" sz="1800" dirty="0">
                <a:latin typeface="NTPreCursivefk" panose="03000400000000000000" pitchFamily="66" charset="0"/>
              </a:rPr>
              <a:t>- Find the words in newspapers and magazines and make a word collage (keep a scrapbook!)</a:t>
            </a:r>
          </a:p>
          <a:p>
            <a:pPr marL="0" lvl="0" indent="0">
              <a:buNone/>
            </a:pPr>
            <a:r>
              <a:rPr lang="en-GB" sz="1800" dirty="0">
                <a:latin typeface="NTPreCursivefk" panose="03000400000000000000" pitchFamily="66" charset="0"/>
              </a:rPr>
              <a:t>Play </a:t>
            </a:r>
            <a:r>
              <a:rPr lang="en-GB" sz="1800" b="1" u="sng" dirty="0">
                <a:latin typeface="NTPreCursivefk" panose="03000400000000000000" pitchFamily="66" charset="0"/>
              </a:rPr>
              <a:t>stepping stones</a:t>
            </a:r>
            <a:r>
              <a:rPr lang="en-GB" sz="1800" u="sng" dirty="0">
                <a:latin typeface="NTPreCursivefk" panose="03000400000000000000" pitchFamily="66" charset="0"/>
              </a:rPr>
              <a:t> </a:t>
            </a:r>
            <a:r>
              <a:rPr lang="en-GB" sz="1800" dirty="0">
                <a:latin typeface="NTPreCursivefk" panose="03000400000000000000" pitchFamily="66" charset="0"/>
              </a:rPr>
              <a:t>- place words on the floor and children walk over them saying the word as they go to the other side of the room.</a:t>
            </a:r>
          </a:p>
          <a:p>
            <a:pPr marL="0" indent="0">
              <a:buNone/>
            </a:pPr>
            <a:r>
              <a:rPr lang="en-GB" sz="1800" dirty="0">
                <a:latin typeface="NTPreCursivefk" panose="03000400000000000000" pitchFamily="66" charset="0"/>
              </a:rPr>
              <a:t>Make words using </a:t>
            </a:r>
            <a:r>
              <a:rPr lang="en-GB" sz="1800" b="1" u="sng" dirty="0">
                <a:latin typeface="NTPreCursivefk" panose="03000400000000000000" pitchFamily="66" charset="0"/>
              </a:rPr>
              <a:t>magnetic letters</a:t>
            </a:r>
            <a:endParaRPr lang="en-GB" sz="1800" u="sng" dirty="0">
              <a:latin typeface="NTPreCursivefk" panose="03000400000000000000" pitchFamily="66" charset="0"/>
            </a:endParaRPr>
          </a:p>
          <a:p>
            <a:pPr marL="0" lvl="0" indent="0">
              <a:buNone/>
            </a:pPr>
            <a:r>
              <a:rPr lang="en-GB" sz="1800" b="1" u="sng" dirty="0">
                <a:latin typeface="NTPreCursivefk" panose="03000400000000000000" pitchFamily="66" charset="0"/>
              </a:rPr>
              <a:t>Highlighter</a:t>
            </a:r>
            <a:r>
              <a:rPr lang="en-GB" sz="1800" b="1" dirty="0">
                <a:latin typeface="NTPreCursivefk" panose="03000400000000000000" pitchFamily="66" charset="0"/>
              </a:rPr>
              <a:t> </a:t>
            </a:r>
            <a:r>
              <a:rPr lang="en-GB" sz="1800" dirty="0">
                <a:latin typeface="NTPreCursivefk" panose="03000400000000000000" pitchFamily="66" charset="0"/>
              </a:rPr>
              <a:t>– give your child a highlighter and ask them to highlight a chosen sight word. How many times can you find it? </a:t>
            </a:r>
          </a:p>
          <a:p>
            <a:pPr marL="0" lvl="0" indent="0">
              <a:buNone/>
            </a:pPr>
            <a:r>
              <a:rPr lang="en-GB" sz="1800" b="1" u="sng" dirty="0">
                <a:latin typeface="NTPreCursivefk" panose="03000400000000000000" pitchFamily="66" charset="0"/>
              </a:rPr>
              <a:t>Flashlight words</a:t>
            </a:r>
            <a:r>
              <a:rPr lang="en-GB" sz="1800" u="sng" dirty="0">
                <a:latin typeface="NTPreCursivefk" panose="03000400000000000000" pitchFamily="66" charset="0"/>
              </a:rPr>
              <a:t> </a:t>
            </a:r>
            <a:r>
              <a:rPr lang="en-GB" sz="1800" dirty="0">
                <a:latin typeface="NTPreCursivefk" panose="03000400000000000000" pitchFamily="66" charset="0"/>
              </a:rPr>
              <a:t>– turn off lights – flash a torch on words on display for look and say (good before bed!)</a:t>
            </a:r>
          </a:p>
          <a:p>
            <a:pPr marL="0" lvl="0" indent="0">
              <a:buNone/>
            </a:pPr>
            <a:r>
              <a:rPr lang="en-GB" sz="1800" b="1" u="sng" dirty="0">
                <a:latin typeface="NTPreCursivefk" panose="03000400000000000000" pitchFamily="66" charset="0"/>
              </a:rPr>
              <a:t>Nought and crosses/Hug and kisses – </a:t>
            </a:r>
            <a:r>
              <a:rPr lang="en-GB" sz="1800" dirty="0">
                <a:latin typeface="NTPreCursivefk" panose="03000400000000000000" pitchFamily="66" charset="0"/>
              </a:rPr>
              <a:t>select words to lay out in a 9x9 grid take turns to choose one and read and place your o x</a:t>
            </a:r>
          </a:p>
          <a:p>
            <a:pPr marL="0" lvl="0" indent="0">
              <a:buNone/>
            </a:pPr>
            <a:r>
              <a:rPr lang="en-GB" sz="1800" b="1" u="sng" dirty="0">
                <a:latin typeface="NTPreCursivefk" panose="03000400000000000000" pitchFamily="66" charset="0"/>
              </a:rPr>
              <a:t>Hangman- </a:t>
            </a:r>
            <a:r>
              <a:rPr lang="en-GB" sz="1800" dirty="0">
                <a:latin typeface="NTPreCursivefk" panose="03000400000000000000" pitchFamily="66" charset="0"/>
              </a:rPr>
              <a:t>guess the letters that the word contains</a:t>
            </a:r>
          </a:p>
        </p:txBody>
      </p:sp>
    </p:spTree>
    <p:extLst>
      <p:ext uri="{BB962C8B-B14F-4D97-AF65-F5344CB8AC3E}">
        <p14:creationId xmlns:p14="http://schemas.microsoft.com/office/powerpoint/2010/main" val="42702465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Books</a:t>
            </a:r>
            <a:endParaRPr lang="en-US" dirty="0">
              <a:latin typeface="NTPreCursivefk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042"/>
            <a:ext cx="2828329" cy="28283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183" y="281684"/>
            <a:ext cx="2847418" cy="19951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293096"/>
            <a:ext cx="5165080" cy="24571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41" y="4365104"/>
            <a:ext cx="3177585" cy="23850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2387736"/>
            <a:ext cx="1794495" cy="17944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342652"/>
            <a:ext cx="1631386" cy="18846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106" y="1977367"/>
            <a:ext cx="2201717" cy="22048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01" r="13775" b="5901"/>
          <a:stretch/>
        </p:blipFill>
        <p:spPr>
          <a:xfrm>
            <a:off x="442187" y="2891371"/>
            <a:ext cx="2058392" cy="150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180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br>
              <a:rPr lang="en-GB" altLang="en-US" sz="4000" b="1" u="sng" dirty="0">
                <a:latin typeface="SassoonPrimaryInfant" pitchFamily="2" charset="0"/>
              </a:rPr>
            </a:br>
            <a:r>
              <a:rPr lang="en-GB" altLang="en-US" sz="4000" b="1" u="sng" dirty="0">
                <a:latin typeface="NTPreCursivefk" panose="03000400000000000000" pitchFamily="66" charset="0"/>
              </a:rPr>
              <a:t>Thank you for coming!</a:t>
            </a:r>
            <a:br>
              <a:rPr lang="en-GB" altLang="en-US" sz="4000" b="1" u="sng" dirty="0">
                <a:latin typeface="NTPreCursivefk" panose="03000400000000000000" pitchFamily="66" charset="0"/>
              </a:rPr>
            </a:br>
            <a:r>
              <a:rPr lang="en-GB" altLang="en-US" sz="4000" b="1" u="sng" dirty="0">
                <a:latin typeface="NTPreCursivefk" panose="03000400000000000000" pitchFamily="66" charset="0"/>
              </a:rPr>
              <a:t>We hope you have found it useful.</a:t>
            </a:r>
            <a:endParaRPr lang="en-US" altLang="en-US" sz="4000" b="1" u="sng" dirty="0">
              <a:latin typeface="NTPreCursivefk" panose="03000400000000000000" pitchFamily="66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endParaRPr lang="en-GB" altLang="en-US" sz="5400">
              <a:latin typeface="SassoonPrimaryInfant" pitchFamily="2" charset="0"/>
            </a:endParaRPr>
          </a:p>
          <a:p>
            <a:pPr algn="ctr" eaLnBrk="1" hangingPunct="1">
              <a:buFontTx/>
              <a:buNone/>
            </a:pPr>
            <a:endParaRPr lang="en-US" altLang="en-US" sz="5400">
              <a:latin typeface="SassoonPrimaryInfant" pitchFamily="2" charset="0"/>
            </a:endParaRPr>
          </a:p>
        </p:txBody>
      </p:sp>
      <p:pic>
        <p:nvPicPr>
          <p:cNvPr id="14341" name="Picture 8" descr="Smiley, Cartoon Smile design, logo Illustrat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437112"/>
            <a:ext cx="1029286" cy="101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325" y="1972221"/>
            <a:ext cx="4140572" cy="2092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2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1824</TotalTime>
  <Words>1731</Words>
  <Application>Microsoft Office PowerPoint</Application>
  <PresentationFormat>On-screen Show (4:3)</PresentationFormat>
  <Paragraphs>131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NTPreCursivefk</vt:lpstr>
      <vt:lpstr>SassoonPrimaryInfant</vt:lpstr>
      <vt:lpstr>Office Theme</vt:lpstr>
      <vt:lpstr>Welcome to the Foundation Stage Reading Workshop</vt:lpstr>
      <vt:lpstr>Research says…….</vt:lpstr>
      <vt:lpstr>BookTrust- reading with children</vt:lpstr>
      <vt:lpstr>Alison David - Help Your Child Love Reading </vt:lpstr>
      <vt:lpstr>Number of words</vt:lpstr>
      <vt:lpstr>PowerPoint Presentation</vt:lpstr>
      <vt:lpstr>Phonics Terminology</vt:lpstr>
      <vt:lpstr>Phonics Scheme</vt:lpstr>
      <vt:lpstr>Phase 1 - Nursery</vt:lpstr>
      <vt:lpstr>Phase 2 – 6 weeks</vt:lpstr>
      <vt:lpstr>Phase 3 – 12 weeks</vt:lpstr>
      <vt:lpstr>Phase 4</vt:lpstr>
      <vt:lpstr>Phase 5 – Year 1</vt:lpstr>
      <vt:lpstr>Teaching reading at school</vt:lpstr>
      <vt:lpstr>What your child will be bringing home!</vt:lpstr>
      <vt:lpstr>Home School schemed reading books</vt:lpstr>
      <vt:lpstr>PowerPoint Presentation</vt:lpstr>
      <vt:lpstr>How you can help at home</vt:lpstr>
      <vt:lpstr>Book talk</vt:lpstr>
      <vt:lpstr>Games to play to support reading</vt:lpstr>
      <vt:lpstr>Books</vt:lpstr>
      <vt:lpstr> Thank you for coming! We hope you have found it useful.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Foundation Stage reading workshop</dc:title>
  <dc:creator>Lisa Phillips</dc:creator>
  <cp:lastModifiedBy>Lynsey Irish</cp:lastModifiedBy>
  <cp:revision>54</cp:revision>
  <dcterms:created xsi:type="dcterms:W3CDTF">2015-09-28T17:50:13Z</dcterms:created>
  <dcterms:modified xsi:type="dcterms:W3CDTF">2022-09-22T09:58:10Z</dcterms:modified>
</cp:coreProperties>
</file>