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purl.oclc.org/ooxml/officeDocument/relationships/metadata/thumbnail" Target="docProps/thumbnail.jpeg"/><Relationship Id="rId1" Type="http://purl.oclc.org/ooxml/officeDocument/relationships/officeDocument" Target="ppt/presentation.xml"/><Relationship Id="rId5" Type="http://purl.oclc.org/ooxml/officeDocument/relationships/customProperties" Target="docProps/custom.xml"/><Relationship Id="rId4" Type="http://purl.oclc.org/ooxml/officeDocument/relationships/extendedProperties" Target="docProps/app.xml"/></Relationships>
</file>

<file path=ppt/presentation.xml><?xml version="1.0" encoding="utf-8"?>
<p:presentation xmlns:a="http://purl.oclc.org/ooxml/drawingml/main" xmlns:r="http://purl.oclc.org/ooxml/officeDocument/relationships" xmlns:p="http://purl.oclc.org/ooxml/presentationml/main" saveSubsetFonts="1" conformance="strict">
  <p:sldMasterIdLst>
    <p:sldMasterId id="2147483761" r:id="rId4"/>
  </p:sldMasterIdLst>
  <p:sldIdLst>
    <p:sldId id="256" r:id="rId5"/>
    <p:sldId id="289" r:id="rId6"/>
    <p:sldId id="290" r:id="rId7"/>
    <p:sldId id="291" r:id="rId8"/>
    <p:sldId id="282" r:id="rId9"/>
    <p:sldId id="280" r:id="rId10"/>
    <p:sldId id="295" r:id="rId11"/>
    <p:sldId id="296" r:id="rId12"/>
    <p:sldId id="297" r:id="rId13"/>
    <p:sldId id="293" r:id="rId14"/>
    <p:sldId id="277" r:id="rId15"/>
    <p:sldId id="27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purl.oclc.org/ooxml/drawingml/main" xmlns:r="http://purl.oclc.org/ooxml/officeDocument/relationships" xmlns:p="http://purl.oclc.org/ooxml/presentationml/main">
  <p:clrMru>
    <a:srgbClr val="99CC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purl.oclc.org/ooxml/drawingml/main" def="{5C22544A-7EE6-4342-B048-85BDC9FD1C3A}"/>
</file>

<file path=ppt/viewProps.xml><?xml version="1.0" encoding="utf-8"?>
<p:viewPr xmlns:a="http://purl.oclc.org/ooxml/drawingml/main" xmlns:r="http://purl.oclc.org/ooxml/officeDocument/relationships" xmlns:p="http://purl.oclc.org/ooxml/presentationml/main">
  <p:normalViewPr horzBarState="maximized">
    <p:restoredLeft sz="14.995%" autoAdjust="0"/>
    <p:restoredTop sz="94.66%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purl.oclc.org/ooxml/officeDocument/relationships/slide" Target="slides/slide4.xml"/><Relationship Id="rId13" Type="http://purl.oclc.org/ooxml/officeDocument/relationships/slide" Target="slides/slide9.xml"/><Relationship Id="rId18" Type="http://purl.oclc.org/ooxml/officeDocument/relationships/viewProps" Target="viewProps.xml"/><Relationship Id="rId3" Type="http://purl.oclc.org/ooxml/officeDocument/relationships/customXml" Target="../customXml/item3.xml"/><Relationship Id="rId7" Type="http://purl.oclc.org/ooxml/officeDocument/relationships/slide" Target="slides/slide3.xml"/><Relationship Id="rId12" Type="http://purl.oclc.org/ooxml/officeDocument/relationships/slide" Target="slides/slide8.xml"/><Relationship Id="rId17" Type="http://purl.oclc.org/ooxml/officeDocument/relationships/presProps" Target="presProps.xml"/><Relationship Id="rId2" Type="http://purl.oclc.org/ooxml/officeDocument/relationships/customXml" Target="../customXml/item2.xml"/><Relationship Id="rId16" Type="http://purl.oclc.org/ooxml/officeDocument/relationships/slide" Target="slides/slide12.xml"/><Relationship Id="rId20" Type="http://purl.oclc.org/ooxml/officeDocument/relationships/tableStyles" Target="tableStyles.xml"/><Relationship Id="rId1" Type="http://purl.oclc.org/ooxml/officeDocument/relationships/customXml" Target="../customXml/item1.xml"/><Relationship Id="rId6" Type="http://purl.oclc.org/ooxml/officeDocument/relationships/slide" Target="slides/slide2.xml"/><Relationship Id="rId11" Type="http://purl.oclc.org/ooxml/officeDocument/relationships/slide" Target="slides/slide7.xml"/><Relationship Id="rId5" Type="http://purl.oclc.org/ooxml/officeDocument/relationships/slide" Target="slides/slide1.xml"/><Relationship Id="rId15" Type="http://purl.oclc.org/ooxml/officeDocument/relationships/slide" Target="slides/slide11.xml"/><Relationship Id="rId10" Type="http://purl.oclc.org/ooxml/officeDocument/relationships/slide" Target="slides/slide6.xml"/><Relationship Id="rId19" Type="http://purl.oclc.org/ooxml/officeDocument/relationships/theme" Target="theme/theme1.xml"/><Relationship Id="rId4" Type="http://purl.oclc.org/ooxml/officeDocument/relationships/slideMaster" Target="slideMasters/slideMaster1.xml"/><Relationship Id="rId9" Type="http://purl.oclc.org/ooxml/officeDocument/relationships/slide" Target="slides/slide5.xml"/><Relationship Id="rId14" Type="http://purl.oclc.org/ooxml/officeDocument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slideLayout1.xml><?xml version="1.0" encoding="utf-8"?>
<p:sldLayout xmlns:a="http://purl.oclc.org/ooxml/drawingml/main" xmlns:r="http://purl.oclc.org/ooxml/officeDocument/relationships" xmlns:p="http://purl.oclc.org/ooxml/presentationml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300371"/>
      </p:ext>
    </p:extLst>
  </p:cSld>
  <p:clrMapOvr>
    <a:masterClrMapping/>
  </p:clrMapOvr>
</p:sldLayout>
</file>

<file path=ppt/slideLayouts/slideLayout2.xml><?xml version="1.0" encoding="utf-8"?>
<p:sldLayout xmlns:a="http://purl.oclc.org/ooxml/drawingml/main" xmlns:r="http://purl.oclc.org/ooxml/officeDocument/relationships" xmlns:p="http://purl.oclc.org/ooxml/presentationml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504399"/>
      </p:ext>
    </p:extLst>
  </p:cSld>
  <p:clrMapOvr>
    <a:masterClrMapping/>
  </p:clrMapOvr>
</p:sldLayout>
</file>

<file path=ppt/slideLayouts/slideLayout3.xml><?xml version="1.0" encoding="utf-8"?>
<p:sldLayout xmlns:a="http://purl.oclc.org/ooxml/drawingml/main" xmlns:r="http://purl.oclc.org/ooxml/officeDocument/relationships" xmlns:p="http://purl.oclc.org/ooxml/presentationml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%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%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%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%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%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%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%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%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%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632642"/>
      </p:ext>
    </p:extLst>
  </p:cSld>
  <p:clrMapOvr>
    <a:masterClrMapping/>
  </p:clrMapOvr>
</p:sldLayout>
</file>

<file path=ppt/slideLayouts/slideLayout4.xml><?xml version="1.0" encoding="utf-8"?>
<p:sldLayout xmlns:a="http://purl.oclc.org/ooxml/drawingml/main" xmlns:r="http://purl.oclc.org/ooxml/officeDocument/relationships" xmlns:p="http://purl.oclc.org/ooxml/presentationml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024009"/>
      </p:ext>
    </p:extLst>
  </p:cSld>
  <p:clrMapOvr>
    <a:masterClrMapping/>
  </p:clrMapOvr>
</p:sldLayout>
</file>

<file path=ppt/slideLayouts/slideLayout5.xml><?xml version="1.0" encoding="utf-8"?>
<p:sldLayout xmlns:a="http://purl.oclc.org/ooxml/drawingml/main" xmlns:r="http://purl.oclc.org/ooxml/officeDocument/relationships" xmlns:p="http://purl.oclc.org/ooxml/presentationml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642099"/>
      </p:ext>
    </p:extLst>
  </p:cSld>
  <p:clrMapOvr>
    <a:masterClrMapping/>
  </p:clrMapOvr>
</p:sldLayout>
</file>

<file path=ppt/slideLayouts/slideLayout6.xml><?xml version="1.0" encoding="utf-8"?>
<p:sldLayout xmlns:a="http://purl.oclc.org/ooxml/drawingml/main" xmlns:r="http://purl.oclc.org/ooxml/officeDocument/relationships" xmlns:p="http://purl.oclc.org/ooxml/presentationml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606291"/>
      </p:ext>
    </p:extLst>
  </p:cSld>
  <p:clrMapOvr>
    <a:masterClrMapping/>
  </p:clrMapOvr>
</p:sldLayout>
</file>

<file path=ppt/slideLayouts/slideLayout7.xml><?xml version="1.0" encoding="utf-8"?>
<p:sldLayout xmlns:a="http://purl.oclc.org/ooxml/drawingml/main" xmlns:r="http://purl.oclc.org/ooxml/officeDocument/relationships" xmlns:p="http://purl.oclc.org/ooxml/presentationml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417080"/>
      </p:ext>
    </p:extLst>
  </p:cSld>
  <p:clrMapOvr>
    <a:masterClrMapping/>
  </p:clrMapOvr>
</p:sldLayout>
</file>

<file path=ppt/slideLayouts/slideLayout8.xml><?xml version="1.0" encoding="utf-8"?>
<p:sldLayout xmlns:a="http://purl.oclc.org/ooxml/drawingml/main" xmlns:r="http://purl.oclc.org/ooxml/officeDocument/relationships" xmlns:p="http://purl.oclc.org/ooxml/presentationml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76926"/>
      </p:ext>
    </p:extLst>
  </p:cSld>
  <p:clrMapOvr>
    <a:masterClrMapping/>
  </p:clrMapOvr>
</p:sldLayout>
</file>

<file path=ppt/slideLayouts/slideLayout9.xml><?xml version="1.0" encoding="utf-8"?>
<p:sldLayout xmlns:a="http://purl.oclc.org/ooxml/drawingml/main" xmlns:r="http://purl.oclc.org/ooxml/officeDocument/relationships" xmlns:p="http://purl.oclc.org/ooxml/presentationml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855633"/>
      </p:ext>
    </p:extLst>
  </p:cSld>
  <p:clrMapOvr>
    <a:masterClrMapping/>
  </p:clrMapOvr>
</p:sldLayout>
</file>

<file path=ppt/slideLayouts/slideLayout10.xml><?xml version="1.0" encoding="utf-8"?>
<p:sldLayout xmlns:a="http://purl.oclc.org/ooxml/drawingml/main" xmlns:r="http://purl.oclc.org/ooxml/officeDocument/relationships" xmlns:p="http://purl.oclc.org/ooxml/presentationml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501006"/>
      </p:ext>
    </p:extLst>
  </p:cSld>
  <p:clrMapOvr>
    <a:masterClrMapping/>
  </p:clrMapOvr>
</p:sldLayout>
</file>

<file path=ppt/slideLayouts/slideLayout11.xml><?xml version="1.0" encoding="utf-8"?>
<p:sldLayout xmlns:a="http://purl.oclc.org/ooxml/drawingml/main" xmlns:r="http://purl.oclc.org/ooxml/officeDocument/relationships" xmlns:p="http://purl.oclc.org/ooxml/presentationml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894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purl.oclc.org/ooxml/officeDocument/relationships/slideLayout" Target="../slideLayouts/slideLayout8.xml"/><Relationship Id="rId3" Type="http://purl.oclc.org/ooxml/officeDocument/relationships/slideLayout" Target="../slideLayouts/slideLayout3.xml"/><Relationship Id="rId7" Type="http://purl.oclc.org/ooxml/officeDocument/relationships/slideLayout" Target="../slideLayouts/slideLayout7.xml"/><Relationship Id="rId12" Type="http://purl.oclc.org/ooxml/officeDocument/relationships/theme" Target="../theme/theme1.xml"/><Relationship Id="rId2" Type="http://purl.oclc.org/ooxml/officeDocument/relationships/slideLayout" Target="../slideLayouts/slideLayout2.xml"/><Relationship Id="rId1" Type="http://purl.oclc.org/ooxml/officeDocument/relationships/slideLayout" Target="../slideLayouts/slideLayout1.xml"/><Relationship Id="rId6" Type="http://purl.oclc.org/ooxml/officeDocument/relationships/slideLayout" Target="../slideLayouts/slideLayout6.xml"/><Relationship Id="rId11" Type="http://purl.oclc.org/ooxml/officeDocument/relationships/slideLayout" Target="../slideLayouts/slideLayout11.xml"/><Relationship Id="rId5" Type="http://purl.oclc.org/ooxml/officeDocument/relationships/slideLayout" Target="../slideLayouts/slideLayout5.xml"/><Relationship Id="rId10" Type="http://purl.oclc.org/ooxml/officeDocument/relationships/slideLayout" Target="../slideLayouts/slideLayout10.xml"/><Relationship Id="rId4" Type="http://purl.oclc.org/ooxml/officeDocument/relationships/slideLayout" Target="../slideLayouts/slideLayout4.xml"/><Relationship Id="rId9" Type="http://purl.oclc.org/ooxml/officeDocument/relationships/slideLayout" Target="../slideLayouts/slideLayout9.xml"/></Relationships>
</file>

<file path=ppt/slideMasters/slideMaster1.xml><?xml version="1.0" encoding="utf-8"?>
<p:sldMaster xmlns:a="http://purl.oclc.org/ooxml/drawingml/main" xmlns:r="http://purl.oclc.org/ooxml/officeDocument/relationships" xmlns:p="http://purl.oclc.org/ooxml/presentationml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%"/>
                  </a:schemeClr>
                </a:solidFill>
              </a:defRPr>
            </a:lvl1pPr>
          </a:lstStyle>
          <a:p>
            <a:fld id="{866211C7-4CB5-4E8A-9DF2-9AFB4796490D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%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%"/>
                  </a:schemeClr>
                </a:solidFill>
              </a:defRPr>
            </a:lvl1pPr>
          </a:lstStyle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63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l" defTabSz="914400" rtl="0" eaLnBrk="1" latinLnBrk="0" hangingPunct="1">
        <a:lnSpc>
          <a:spcPct val="90%"/>
        </a:lnSpc>
        <a:spcBef>
          <a:spcPct val="0%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%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purl.oclc.org/ooxml/officeDocument/relationships/image" Target="../media/image1.jpeg"/><Relationship Id="rId1" Type="http://purl.oclc.org/ooxml/officeDocument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purl.oclc.org/ooxml/officeDocument/relationships/image" Target="../media/image2.jpeg"/><Relationship Id="rId1" Type="http://purl.oclc.org/ooxml/officeDocument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purl.oclc.org/ooxml/officeDocument/relationships/image" Target="../media/image2.jpeg"/><Relationship Id="rId2" Type="http://purl.oclc.org/ooxml/officeDocument/relationships/image" Target="../media/image3.png"/><Relationship Id="rId1" Type="http://purl.oclc.org/ooxml/officeDocument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purl.oclc.org/ooxml/officeDocument/relationships/image" Target="../media/image2.jpeg"/><Relationship Id="rId1" Type="http://purl.oclc.org/ooxml/officeDocument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purl.oclc.org/ooxml/officeDocument/relationships/image" Target="../media/image2.jpeg"/><Relationship Id="rId1" Type="http://purl.oclc.org/ooxml/officeDocument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purl.oclc.org/ooxml/officeDocument/relationships/image" Target="../media/image5.jpeg"/><Relationship Id="rId2" Type="http://purl.oclc.org/ooxml/officeDocument/relationships/image" Target="../media/image4.png"/><Relationship Id="rId1" Type="http://purl.oclc.org/ooxml/officeDocument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purl.oclc.org/ooxml/officeDocument/relationships/image" Target="../media/image6.jpeg"/><Relationship Id="rId1" Type="http://purl.oclc.org/ooxml/officeDocument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purl.oclc.org/ooxml/officeDocument/relationships/image" Target="../media/image6.jpeg"/><Relationship Id="rId1" Type="http://purl.oclc.org/ooxml/officeDocument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purl.oclc.org/ooxml/officeDocument/relationships/image" Target="../media/image6.jpeg"/><Relationship Id="rId1" Type="http://purl.oclc.org/ooxml/officeDocument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purl.oclc.org/ooxml/officeDocument/relationships/image" Target="../media/image2.jpeg"/><Relationship Id="rId1" Type="http://purl.oclc.org/ooxml/officeDocument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purl.oclc.org/ooxml/officeDocument/relationships/hyperlink" Target="mailto:jmarsh@eastoverschool.co.uk" TargetMode="External"/><Relationship Id="rId2" Type="http://purl.oclc.org/ooxml/officeDocument/relationships/hyperlink" Target="mailto:hedgehogs@eastoverschool.co.uk" TargetMode="External"/><Relationship Id="rId1" Type="http://purl.oclc.org/ooxml/officeDocument/relationships/slideLayout" Target="../slideLayouts/slideLayout1.xml"/><Relationship Id="rId4" Type="http://purl.oclc.org/ooxml/officeDocument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2" Type="http://purl.oclc.org/ooxml/officeDocument/relationships/image" Target="../media/image1.jpeg"/><Relationship Id="rId1" Type="http://purl.oclc.org/ooxml/officeDocument/relationships/slideLayout" Target="../slideLayouts/slideLayout1.xml"/></Relationships>
</file>

<file path=ppt/slides/slide1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8222" y="5199888"/>
            <a:ext cx="8940088" cy="1658112"/>
          </a:xfrm>
        </p:spPr>
        <p:txBody>
          <a:bodyPr>
            <a:normAutofit fontScale="90%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</a:t>
            </a:r>
            <a:b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</a:t>
            </a:r>
            <a:r>
              <a:rPr lang="en-GB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Welcome to Year 1  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1398" y="3826259"/>
            <a:ext cx="6399033" cy="1096899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1ECF6F-5824-4C68-8E2F-74972CF03F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680" y="731997"/>
            <a:ext cx="2397172" cy="318303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78266949"/>
      </p:ext>
    </p:extLst>
  </p:cSld>
  <p:clrMapOvr>
    <a:masterClrMapping/>
  </p:clrMapOvr>
</p:sld>
</file>

<file path=ppt/slides/slide2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38635" y="1966296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     </a:t>
            </a:r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Attendance</a:t>
            </a: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Gates open at 8:35</a:t>
            </a: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School starts at 8:45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No authorised holidays unless exceptional circumstances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57BBB6-F958-4CF3-B817-79248B9C3C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69" y="366715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77E19F-4AF6-41D6-B68C-80DE95F3B2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6959" y="335518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6441259"/>
      </p:ext>
    </p:extLst>
  </p:cSld>
  <p:clrMapOvr>
    <a:masterClrMapping/>
  </p:clrMapOvr>
</p:sld>
</file>

<file path=ppt/slides/slide3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6679" y="325419"/>
            <a:ext cx="9487399" cy="5958840"/>
          </a:xfrm>
        </p:spPr>
        <p:txBody>
          <a:bodyPr>
            <a:noAutofit/>
          </a:bodyPr>
          <a:lstStyle/>
          <a:p>
            <a:pPr algn="ctr"/>
            <a:r>
              <a:rPr lang="en-GB" sz="20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Uniform</a:t>
            </a:r>
          </a:p>
          <a:p>
            <a:pPr algn="l"/>
            <a:r>
              <a:rPr lang="en-GB" sz="20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Knee length grey skirt/pinafore dress can be worn with black or grey tights</a:t>
            </a:r>
          </a:p>
          <a:p>
            <a:pPr algn="l"/>
            <a:r>
              <a:rPr lang="en-GB" sz="20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Smart grey trousers or tailored shorts (No jeans style trousers)</a:t>
            </a:r>
          </a:p>
          <a:p>
            <a:pPr algn="l"/>
            <a:r>
              <a:rPr lang="en-GB" sz="20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White polo shirt</a:t>
            </a:r>
          </a:p>
          <a:p>
            <a:pPr algn="l"/>
            <a:r>
              <a:rPr lang="en-GB" sz="20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Red </a:t>
            </a: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jumper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/cardigan</a:t>
            </a:r>
          </a:p>
          <a:p>
            <a:pPr algn="l"/>
            <a:r>
              <a:rPr lang="en-GB" sz="20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White socks</a:t>
            </a:r>
          </a:p>
          <a:p>
            <a:pPr algn="l"/>
            <a:r>
              <a:rPr lang="en-GB" sz="20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Sensible black shoes with low heels to give firm support. </a:t>
            </a:r>
          </a:p>
          <a:p>
            <a:pPr algn="l"/>
            <a:endParaRPr lang="en-GB" sz="2000" dirty="0">
              <a:latin typeface="Century Gothic" panose="020B0502020202020204" pitchFamily="34" charset="0"/>
            </a:endParaRPr>
          </a:p>
          <a:p>
            <a:pPr lvl="0" algn="just">
              <a:lnSpc>
                <a:spcPct val="115%"/>
              </a:lnSpc>
              <a:spcBef>
                <a:spcPts val="1000"/>
              </a:spcBef>
            </a:pPr>
            <a:r>
              <a:rPr lang="en-GB" sz="20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Hair should be tied back and cut neatly so it is away from the  child’s face. No </a:t>
            </a:r>
            <a:r>
              <a:rPr lang="en-GB" sz="2000" dirty="0">
                <a:effectLst/>
                <a:latin typeface="Century Gothic" panose="020B0502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Brightly-coloured, dyed hair, no headwear with bold patterns or colours and no </a:t>
            </a:r>
            <a:r>
              <a:rPr lang="en-GB" sz="2000" dirty="0">
                <a:latin typeface="Century Gothic" panose="020B0502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e</a:t>
            </a:r>
            <a:r>
              <a:rPr lang="en-GB" sz="2000" dirty="0">
                <a:effectLst/>
                <a:latin typeface="Century Gothic" panose="020B0502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xcessive hair accessories</a:t>
            </a:r>
            <a:r>
              <a:rPr lang="en-GB" sz="1600" dirty="0">
                <a:effectLst/>
                <a:latin typeface="Century Gothic" panose="020B0502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lnSpc>
                <a:spcPct val="115%"/>
              </a:lnSpc>
              <a:spcBef>
                <a:spcPts val="1000"/>
              </a:spcBef>
            </a:pPr>
            <a:endParaRPr lang="en-GB" sz="1600" dirty="0">
              <a:effectLst/>
              <a:latin typeface="Century Gothic" panose="020B0502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%"/>
              </a:lnSpc>
              <a:spcBef>
                <a:spcPts val="1000"/>
              </a:spcBef>
              <a:spcAft>
                <a:spcPts val="1000"/>
              </a:spcAft>
            </a:pPr>
            <a:r>
              <a:rPr lang="en-GB" sz="2000" dirty="0">
                <a:effectLst/>
                <a:latin typeface="Century Gothic" panose="020B0502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Permitted jewellery that may be worn is:</a:t>
            </a:r>
            <a:r>
              <a:rPr lang="en-GB" sz="2000" dirty="0"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>
                <a:effectLst/>
                <a:latin typeface="Century Gothic" panose="020B0502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One pair of stud earrings – no other piercings are permitted and a smart and sensible wrist watch.</a:t>
            </a:r>
            <a:endParaRPr lang="en-GB" sz="20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en-GB" sz="2400" b="1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2400" b="0" i="0" dirty="0"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algn="l"/>
            <a:endParaRPr lang="en-GB" sz="24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FE19833-167A-4484-8875-462F0D84FA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7681" y="417484"/>
            <a:ext cx="1627773" cy="212159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D55147-4227-4096-A620-E5C25C07317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9982" y="4441505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56792166"/>
      </p:ext>
    </p:extLst>
  </p:cSld>
  <p:clrMapOvr>
    <a:masterClrMapping/>
  </p:clrMapOvr>
</p:sld>
</file>

<file path=ppt/slides/slide4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663" y="140370"/>
            <a:ext cx="9487399" cy="6615431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PE Kit</a:t>
            </a: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Children have PE on 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Tuesdays</a:t>
            </a: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Red T-shirt (plain)</a:t>
            </a: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Black shorts</a:t>
            </a: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Black or suitable trainers</a:t>
            </a: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White socks</a:t>
            </a: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Black tracksuit bottoms (in colder weather)</a:t>
            </a:r>
          </a:p>
          <a:p>
            <a:pPr algn="l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 brands/logos</a:t>
            </a:r>
          </a:p>
          <a:p>
            <a:pPr algn="l"/>
            <a:endParaRPr lang="en-GB" sz="3200" b="1" i="0" dirty="0"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algn="l"/>
            <a:r>
              <a:rPr lang="en-GB" sz="3200" b="1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3200" b="0" i="0" dirty="0"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DAC0AD-6796-467F-AA1C-5A05BE10BF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865" y="378907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E416CBB-E39E-4F40-976D-43620AD8906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865" y="4480082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32914849"/>
      </p:ext>
    </p:extLst>
  </p:cSld>
  <p:clrMapOvr>
    <a:masterClrMapping/>
  </p:clrMapOvr>
</p:sld>
</file>

<file path=ppt/slides/slide5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790" y="286033"/>
            <a:ext cx="9487399" cy="6242777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Homework Expectations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We expect the children to be read to and for your child to read to you every day.</a:t>
            </a:r>
          </a:p>
          <a:p>
            <a:pPr algn="ctr">
              <a:spcBef>
                <a:spcPts val="0"/>
              </a:spcBef>
            </a:pP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Homework should be a mixture of phonics, keywords, reading and spelling practice.</a:t>
            </a:r>
          </a:p>
          <a:p>
            <a:pPr algn="ctr">
              <a:spcBef>
                <a:spcPts val="0"/>
              </a:spcBef>
            </a:pP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All reading should be recorded in your child’s reading record. Please write the page number  read to and sign.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3200" dirty="0">
              <a:latin typeface="Century Gothic" panose="020B050202020202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Please make sure reading folders are in school everyday.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8F81CD-A831-4319-9302-29943A394C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089" y="286033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C6F640-5974-4408-B552-F3DC6C2A27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089" y="4609531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64380249"/>
      </p:ext>
    </p:extLst>
  </p:cSld>
  <p:clrMapOvr>
    <a:masterClrMapping/>
  </p:clrMapOvr>
</p:sld>
</file>

<file path=ppt/slides/slide6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2334" y="979009"/>
            <a:ext cx="10027331" cy="53085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3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How to support your child with reading</a:t>
            </a:r>
          </a:p>
          <a:p>
            <a:pPr marL="0" indent="0" algn="ctr">
              <a:buNone/>
            </a:pPr>
            <a:endParaRPr lang="en-GB" sz="3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Enjoy books together.</a:t>
            </a:r>
          </a:p>
          <a:p>
            <a:pPr marL="0" indent="0" algn="ctr">
              <a:buNone/>
            </a:pP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Share favourite stories, non-fiction books, comics or magazines. </a:t>
            </a:r>
          </a:p>
          <a:p>
            <a:pPr marL="0" indent="0" algn="ctr">
              <a:buNone/>
            </a:pP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Discuss what happened in the text or what you think could happen. </a:t>
            </a:r>
          </a:p>
          <a:p>
            <a:pPr marL="0" indent="0" algn="ctr">
              <a:buNone/>
            </a:pPr>
            <a:r>
              <a:rPr lang="en-GB" sz="3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Make reading an essential part of your day!</a:t>
            </a: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 descr="Download Play Human Book Behavior Child Reading HQ PNG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335" y="5070670"/>
            <a:ext cx="1787330" cy="1787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C4716A-D3A0-4FEA-8279-4541CC52A3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01" y="189161"/>
            <a:ext cx="1361423" cy="180773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353829-FB12-49D4-B130-D7A360CD6D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9975" y="292793"/>
            <a:ext cx="1361423" cy="180773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19351797"/>
      </p:ext>
    </p:extLst>
  </p:cSld>
  <p:clrMapOvr>
    <a:masterClrMapping/>
  </p:clrMapOvr>
</p:sld>
</file>

<file path=ppt/slides/slide7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5286" y="858417"/>
            <a:ext cx="10910716" cy="5999584"/>
          </a:xfrm>
        </p:spPr>
        <p:txBody>
          <a:bodyPr vert="horz" lIns="91440" tIns="45720" rIns="91440" bIns="45720" rtlCol="0" anchor="t">
            <a:normAutofit fontScale="85%" lnSpcReduction="20%"/>
          </a:bodyPr>
          <a:lstStyle/>
          <a:p>
            <a:pPr marL="0" indent="0" algn="ctr">
              <a:buNone/>
            </a:pPr>
            <a:r>
              <a:rPr lang="en-GB" sz="3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How to support your child with reading</a:t>
            </a:r>
          </a:p>
          <a:p>
            <a:pPr marL="0" indent="0" algn="ctr">
              <a:buNone/>
            </a:pPr>
            <a:endParaRPr lang="en-GB" sz="3400" b="1" u="sng" dirty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At ages three and five, children who are read to just once a week are four times more likely to have behaviour problems than children who are read to daily.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At the ages of three and five, children who are read to daily do better in all tests that predict how well they will get on at school – including how well they talk, knowing their numbers, shapes and colours.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Changing reading habits/routines at ages three and five from less than daily to daily, or from less than weekly to weekly, is linked to improvements in behaviour.</a:t>
            </a:r>
          </a:p>
          <a:p>
            <a:pPr marL="0" indent="0" algn="ctr">
              <a:buNone/>
            </a:pPr>
            <a:endParaRPr lang="en-GB" sz="3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C4716A-D3A0-4FEA-8279-4541CC52A3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01" y="189161"/>
            <a:ext cx="1222003" cy="162261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353829-FB12-49D4-B130-D7A360CD6D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684" y="85344"/>
            <a:ext cx="1222003" cy="162261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96910984"/>
      </p:ext>
    </p:extLst>
  </p:cSld>
  <p:clrMapOvr>
    <a:masterClrMapping/>
  </p:clrMapOvr>
</p:sld>
</file>

<file path=ppt/slides/slide8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9849" y="1110863"/>
            <a:ext cx="10910716" cy="53085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3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How to support your child with reading</a:t>
            </a:r>
          </a:p>
          <a:p>
            <a:pPr marL="0" indent="0" algn="ctr">
              <a:buNone/>
            </a:pPr>
            <a:endParaRPr lang="en-GB" sz="3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2400" b="1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More Powerful Than Background: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 According to evidence compiled by the UK government, a child's reading habits and enjoyment are more critical for their educational success than their family's socio-economic status</a:t>
            </a:r>
            <a:endParaRPr lang="en-GB" sz="3400" b="1" i="0" u="sng" dirty="0">
              <a:effectLst/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2400" b="1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Better Brain Structure and Wellbeing: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 Recent Cambridge University studies found that early reading is directly linked to better cognitive performance, healthy brain structure, and improved mental health as children enter their teenage years.</a:t>
            </a:r>
            <a:endParaRPr lang="en-GB" sz="3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C4716A-D3A0-4FEA-8279-4541CC52A3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01" y="189161"/>
            <a:ext cx="1222003" cy="162261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353829-FB12-49D4-B130-D7A360CD6D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684" y="85344"/>
            <a:ext cx="1222003" cy="162261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94009615"/>
      </p:ext>
    </p:extLst>
  </p:cSld>
  <p:clrMapOvr>
    <a:masterClrMapping/>
  </p:clrMapOvr>
</p:sld>
</file>

<file path=ppt/slides/slide9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642" y="774700"/>
            <a:ext cx="10910716" cy="5997956"/>
          </a:xfrm>
        </p:spPr>
        <p:txBody>
          <a:bodyPr vert="horz" lIns="91440" tIns="45720" rIns="91440" bIns="45720" rtlCol="0" anchor="t">
            <a:normAutofit fontScale="92.5%" lnSpcReduction="10%"/>
          </a:bodyPr>
          <a:lstStyle/>
          <a:p>
            <a:pPr marL="0" indent="0" algn="ctr">
              <a:buNone/>
            </a:pPr>
            <a:r>
              <a:rPr lang="en-GB" sz="3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How to support your child with reading</a:t>
            </a:r>
          </a:p>
          <a:p>
            <a:pPr marL="0" indent="0" algn="ctr">
              <a:buNone/>
            </a:pPr>
            <a:endParaRPr lang="en-GB" sz="3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kumimoji="0" lang="en-US" altLang="en-US" sz="2600" b="0" i="0" u="none" strike="noStrike" cap="none" normalizeH="0" baseline="0%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Reading to your child every day instead of once a week can make a big difference to the start they get in life/set them on the best possible path to a healthy and happy life. </a:t>
            </a:r>
          </a:p>
          <a:p>
            <a:pPr marL="0" indent="0" algn="ctr">
              <a:buNone/>
            </a:pPr>
            <a:endParaRPr kumimoji="0" lang="en-US" altLang="en-US" sz="2600" b="0" i="0" u="none" strike="noStrike" cap="none" normalizeH="0" baseline="0%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kumimoji="0" lang="en-US" altLang="en-US" sz="2600" b="0" i="0" u="none" strike="noStrike" cap="none" normalizeH="0" baseline="0%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It does not matter how rich or poor you are, reading to your child every day will help them do better/give them a stronger start.</a:t>
            </a:r>
          </a:p>
          <a:p>
            <a:pPr marL="0" indent="0" algn="ctr">
              <a:buNone/>
            </a:pPr>
            <a:endParaRPr lang="en-US" sz="32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240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It’s not too late to make a difference. Small changes to how often we read to our young children could help transform their lives for the better.</a:t>
            </a:r>
          </a:p>
          <a:p>
            <a:pPr marL="0" indent="0">
              <a:buNone/>
            </a:pPr>
            <a:br>
              <a:rPr lang="en-GB" sz="1800" dirty="0">
                <a:solidFill>
                  <a:srgbClr val="000000"/>
                </a:solidFill>
                <a:effectLst/>
                <a:latin typeface="Aptos"/>
              </a:rPr>
            </a:br>
            <a:endParaRPr kumimoji="0" lang="en-US" altLang="en-US" sz="4400" b="0" i="0" u="none" strike="noStrike" cap="none" normalizeH="0" baseline="0%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C4716A-D3A0-4FEA-8279-4541CC52A3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01" y="189161"/>
            <a:ext cx="1222003" cy="162261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353829-FB12-49D4-B130-D7A360CD6D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684" y="85344"/>
            <a:ext cx="1222003" cy="162261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59654586"/>
      </p:ext>
    </p:extLst>
  </p:cSld>
  <p:clrMapOvr>
    <a:masterClrMapping/>
  </p:clrMapOvr>
</p:sld>
</file>

<file path=ppt/slides/slide10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E785DA1C-B084-4254-B341-4A20B4F670AC}"/>
              </a:ext>
            </a:extLst>
          </p:cNvPr>
          <p:cNvSpPr txBox="1">
            <a:spLocks/>
          </p:cNvSpPr>
          <p:nvPr/>
        </p:nvSpPr>
        <p:spPr>
          <a:xfrm>
            <a:off x="1154496" y="1898904"/>
            <a:ext cx="9487399" cy="4328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8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6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4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2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2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2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2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2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%"/>
              <a:buFont typeface="Wingdings 3" charset="2"/>
              <a:buChar char=""/>
              <a:defRPr sz="1200" kern="1200">
                <a:solidFill>
                  <a:schemeClr val="tx1">
                    <a:lumMod val="75%"/>
                    <a:lumOff val="25%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Curriculum</a:t>
            </a:r>
          </a:p>
          <a:p>
            <a:pPr marL="0" indent="0" algn="ctr">
              <a:buNone/>
            </a:pPr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All links to the curriculum and children’s learning can be found on the Year 1 Class Page on the school’s website.</a:t>
            </a:r>
          </a:p>
          <a:p>
            <a:pPr marL="0" indent="0" algn="ctr">
              <a:buNone/>
            </a:pP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156E71-E592-4283-BD97-15BFA2716D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4215" y="378906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E45C54-B0A5-4554-A498-85CFA4E3D3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13" y="378906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40927042"/>
      </p:ext>
    </p:extLst>
  </p:cSld>
  <p:clrMapOvr>
    <a:masterClrMapping/>
  </p:clrMapOvr>
</p:sld>
</file>

<file path=ppt/slides/slide11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41201" y="-360843"/>
            <a:ext cx="8001000" cy="2813586"/>
          </a:xfrm>
        </p:spPr>
        <p:txBody>
          <a:bodyPr>
            <a:norm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Communication</a:t>
            </a:r>
            <a:b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16136" y="2452743"/>
            <a:ext cx="9487399" cy="4072343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White boards outside the classrooms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School Bulletin each Friday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Reading Records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Facebook, Instagram and </a:t>
            </a:r>
            <a:r>
              <a:rPr lang="en-GB" sz="200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TikTok</a:t>
            </a:r>
            <a:endParaRPr lang="en-GB" sz="2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School website – class pages: https://www.eastoverschool.co.uk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/>
              </a:rPr>
              <a:t>Email: </a:t>
            </a:r>
            <a:r>
              <a:rPr lang="en-GB" sz="2000" dirty="0">
                <a:solidFill>
                  <a:schemeClr val="tx1"/>
                </a:solidFill>
                <a:latin typeface="Century Gothic"/>
                <a:hlinkClick r:id="rId2"/>
              </a:rPr>
              <a:t>hedgehogs@eastoverschool.co.uk</a:t>
            </a:r>
            <a:endParaRPr lang="en-GB" sz="2000" dirty="0">
              <a:solidFill>
                <a:schemeClr val="tx1"/>
              </a:solidFill>
              <a:latin typeface="Century Gothic"/>
            </a:endParaRPr>
          </a:p>
          <a:p>
            <a:pPr algn="l"/>
            <a:r>
              <a:rPr lang="en-GB" sz="2000" dirty="0">
                <a:latin typeface="Century Gothic"/>
              </a:rPr>
              <a:t>                </a:t>
            </a:r>
            <a:r>
              <a:rPr lang="en-GB" sz="2000" dirty="0">
                <a:solidFill>
                  <a:schemeClr val="tx1"/>
                </a:solidFill>
                <a:latin typeface="Century Gothic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Century Gothic"/>
                <a:hlinkClick r:id="rId3"/>
              </a:rPr>
              <a:t>jmarsh</a:t>
            </a:r>
            <a:r>
              <a:rPr lang="en-GB" sz="2000" dirty="0">
                <a:latin typeface="Century Gothic"/>
                <a:hlinkClick r:id="rId3"/>
              </a:rPr>
              <a:t>@eastoverschool.co.uk</a:t>
            </a:r>
            <a:endParaRPr lang="en-GB" sz="2000" dirty="0">
              <a:latin typeface="Century Gothic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Talk to us at the end of the school 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Call the office and ask us to call you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Two face to face meetings and end of year report</a:t>
            </a:r>
            <a:endParaRPr lang="en-GB" sz="2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665BA4-D180-46C3-B26A-E95A294795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29" y="237265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1699E0-F2ED-47B4-A525-4D36FD690F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799" y="237265"/>
            <a:ext cx="1505472" cy="199901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90381475"/>
      </p:ext>
    </p:extLst>
  </p:cSld>
  <p:clrMapOvr>
    <a:masterClrMapping/>
  </p:clrMapOvr>
</p:sld>
</file>

<file path=ppt/slides/slide12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5396" y="4196918"/>
            <a:ext cx="9487399" cy="1280159"/>
          </a:xfrm>
        </p:spPr>
        <p:txBody>
          <a:bodyPr>
            <a:noAutofit/>
          </a:bodyPr>
          <a:lstStyle/>
          <a:p>
            <a:pPr algn="ctr"/>
            <a:r>
              <a:rPr lang="en-GB" sz="6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Thank you for coming! </a:t>
            </a:r>
          </a:p>
          <a:p>
            <a:pPr algn="ctr"/>
            <a:endParaRPr lang="en-GB" sz="6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9C6098-1957-45E2-ABBF-37B18F9603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973" y="549117"/>
            <a:ext cx="2397172" cy="318303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59133832"/>
      </p:ext>
    </p:extLst>
  </p:cSld>
  <p:clrMapOvr>
    <a:masterClrMapping/>
  </p:clrMapOvr>
</p:sld>
</file>

<file path=ppt/theme/theme1.xml><?xml version="1.0" encoding="utf-8"?>
<a:theme xmlns:a="http://purl.oclc.org/ooxml/drawingml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%">
              <a:schemeClr val="phClr">
                <a:lumMod val="110%"/>
                <a:satMod val="105%"/>
                <a:tint val="67%"/>
              </a:schemeClr>
            </a:gs>
            <a:gs pos="50%">
              <a:schemeClr val="phClr">
                <a:lumMod val="105%"/>
                <a:satMod val="103%"/>
                <a:tint val="73%"/>
              </a:schemeClr>
            </a:gs>
            <a:gs pos="100%">
              <a:schemeClr val="phClr">
                <a:lumMod val="105%"/>
                <a:satMod val="109%"/>
                <a:tint val="81%"/>
              </a:schemeClr>
            </a:gs>
          </a:gsLst>
          <a:lin ang="5400000" scaled="0"/>
        </a:gradFill>
        <a:gradFill rotWithShape="1">
          <a:gsLst>
            <a:gs pos="0%">
              <a:schemeClr val="phClr">
                <a:satMod val="103%"/>
                <a:lumMod val="102%"/>
                <a:tint val="94%"/>
              </a:schemeClr>
            </a:gs>
            <a:gs pos="50%">
              <a:schemeClr val="phClr">
                <a:satMod val="110%"/>
                <a:lumMod val="100%"/>
                <a:shade val="100%"/>
              </a:schemeClr>
            </a:gs>
            <a:gs pos="100%">
              <a:schemeClr val="phClr">
                <a:lumMod val="99%"/>
                <a:satMod val="120%"/>
                <a:shade val="78%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%"/>
        </a:ln>
        <a:ln w="12700" cap="flat" cmpd="sng" algn="ctr">
          <a:solidFill>
            <a:schemeClr val="phClr"/>
          </a:solidFill>
          <a:prstDash val="solid"/>
          <a:miter lim="800%"/>
        </a:ln>
        <a:ln w="19050" cap="flat" cmpd="sng" algn="ctr">
          <a:solidFill>
            <a:schemeClr val="phClr"/>
          </a:solidFill>
          <a:prstDash val="solid"/>
          <a:miter lim="800%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%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%"/>
            <a:satMod val="170%"/>
          </a:schemeClr>
        </a:solidFill>
        <a:gradFill rotWithShape="1">
          <a:gsLst>
            <a:gs pos="0%">
              <a:schemeClr val="phClr">
                <a:tint val="93%"/>
                <a:satMod val="150%"/>
                <a:shade val="98%"/>
                <a:lumMod val="102%"/>
              </a:schemeClr>
            </a:gs>
            <a:gs pos="50%">
              <a:schemeClr val="phClr">
                <a:tint val="98%"/>
                <a:satMod val="130%"/>
                <a:shade val="90%"/>
                <a:lumMod val="103%"/>
              </a:schemeClr>
            </a:gs>
            <a:gs pos="100%">
              <a:schemeClr val="phClr">
                <a:shade val="63%"/>
                <a:satMod val="120%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purl.oclc.org/ooxml/officeDocument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purl.oclc.org/ooxml/officeDocument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purl.oclc.org/ooxml/officeDocument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BDC88F043043488AE0841A72F8FCB2" ma:contentTypeVersion="14" ma:contentTypeDescription="Create a new document." ma:contentTypeScope="" ma:versionID="7cd6dbd508c7243bd04953583ae2612f">
  <xsd:schema xmlns:xsd="http://www.w3.org/2001/XMLSchema" xmlns:xs="http://www.w3.org/2001/XMLSchema" xmlns:p="http://schemas.microsoft.com/office/2006/metadata/properties" xmlns:ns2="6a60264f-2fac-4a41-8ae7-9c8459f2fce5" xmlns:ns3="31abc22f-19aa-41d1-a059-b8b74c87985a" targetNamespace="http://schemas.microsoft.com/office/2006/metadata/properties" ma:root="true" ma:fieldsID="d0beca7e628c09a928042ad65c62a9c7" ns2:_="" ns3:_="">
    <xsd:import namespace="6a60264f-2fac-4a41-8ae7-9c8459f2fce5"/>
    <xsd:import namespace="31abc22f-19aa-41d1-a059-b8b74c87985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a60264f-2fac-4a41-8ae7-9c8459f2fc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6b069d1-fc82-4bf1-b307-6e88305f97f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abc22f-19aa-41d1-a059-b8b74c87985a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ca66119c-e2ad-4832-bdb4-1f355e2d53b0}" ma:internalName="TaxCatchAll" ma:showField="CatchAllData" ma:web="31abc22f-19aa-41d1-a059-b8b74c87985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a60264f-2fac-4a41-8ae7-9c8459f2fce5">
      <Terms xmlns="http://schemas.microsoft.com/office/infopath/2007/PartnerControls"/>
    </lcf76f155ced4ddcb4097134ff3c332f>
    <TaxCatchAll xmlns="31abc22f-19aa-41d1-a059-b8b74c87985a" xsi:nil="true"/>
  </documentManagement>
</p:properties>
</file>

<file path=customXml/itemProps1.xml><?xml version="1.0" encoding="utf-8"?>
<ds:datastoreItem xmlns:ds="http://purl.oclc.org/ooxml/officeDocument/customXml" ds:itemID="{D67E458E-5B5A-4D65-8404-5C577F4913F8}">
  <ds:schemaRefs>
    <ds:schemaRef ds:uri="http://schemas.microsoft.com/sharepoint/v3/contenttype/forms"/>
  </ds:schemaRefs>
</ds:datastoreItem>
</file>

<file path=customXml/itemProps2.xml><?xml version="1.0" encoding="utf-8"?>
<ds:datastoreItem xmlns:ds="http://purl.oclc.org/ooxml/officeDocument/customXml" ds:itemID="{7C2E3461-E796-4F7D-8E90-59DAE2C96C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a60264f-2fac-4a41-8ae7-9c8459f2fce5"/>
    <ds:schemaRef ds:uri="31abc22f-19aa-41d1-a059-b8b74c87985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purl.oclc.org/ooxml/officeDocument/customXml" ds:itemID="{00B5FF56-BA28-4ED9-A556-357E863E9252}">
  <ds:schemaRefs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terms/"/>
    <ds:schemaRef ds:uri="31abc22f-19aa-41d1-a059-b8b74c87985a"/>
    <ds:schemaRef ds:uri="6a60264f-2fac-4a41-8ae7-9c8459f2fce5"/>
    <ds:schemaRef ds:uri="http://schemas.microsoft.com/office/2006/metadata/properties"/>
  </ds:schemaRefs>
</ds:datastoreItem>
</file>

<file path=docProps/app.xml><?xml version="1.0" encoding="utf-8"?>
<Properties xmlns="http://purl.oclc.org/ooxml/officeDocument/extendedProperties" xmlns:vt="http://purl.oclc.org/ooxml/officeDocument/docPropsVTypes">
  <Template>Office Theme</Template>
  <TotalTime>7141</TotalTime>
  <Words>708</Words>
  <Application>Microsoft Office PowerPoint</Application>
  <PresentationFormat>Widescreen</PresentationFormat>
  <Paragraphs>92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Aptos</vt:lpstr>
      <vt:lpstr>Arial</vt:lpstr>
      <vt:lpstr>Calibri</vt:lpstr>
      <vt:lpstr>Calibri Light</vt:lpstr>
      <vt:lpstr>Century Gothic</vt:lpstr>
      <vt:lpstr>Wingdings 3</vt:lpstr>
      <vt:lpstr>Office Theme</vt:lpstr>
      <vt:lpstr>          Welcome to Year 1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Communication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1!</dc:title>
  <dc:creator>Phillips, Lisa</dc:creator>
  <cp:lastModifiedBy>Jessica Marsh</cp:lastModifiedBy>
  <cp:revision>122</cp:revision>
  <dcterms:created xsi:type="dcterms:W3CDTF">2021-09-13T11:03:55Z</dcterms:created>
  <dcterms:modified xsi:type="dcterms:W3CDTF">2026-07-07T20:24:39Z</dcterms:modified>
</cp:coreProperties>
</file>

<file path=docProps/custom.xml><?xml version="1.0" encoding="utf-8"?>
<Properties xmlns="http://purl.oclc.org/ooxml/officeDocument/customProperties" xmlns:vt="http://purl.oclc.org/ooxml/officeDocument/docPropsVTypes">
  <property fmtid="{D5CDD505-2E9C-101B-9397-08002B2CF9AE}" pid="2" name="ContentTypeId">
    <vt:lpwstr>0x010100D4BDC88F043043488AE0841A72F8FCB2</vt:lpwstr>
  </property>
</Properties>
</file>