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5" r:id="rId4"/>
    <p:sldId id="268" r:id="rId5"/>
    <p:sldId id="270" r:id="rId6"/>
    <p:sldId id="26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1138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6BFDBDD-0387-4A06-8BE7-BA8B52CA3CE3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49A629E-5745-420F-A5C6-6E8527F459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61160" y="359898"/>
            <a:ext cx="7406640" cy="1472184"/>
          </a:xfrm>
        </p:spPr>
        <p:txBody>
          <a:bodyPr>
            <a:normAutofit/>
          </a:bodyPr>
          <a:lstStyle/>
          <a:p>
            <a:r>
              <a:rPr lang="en-US" sz="6000" b="1" dirty="0" smtClean="0"/>
              <a:t> </a:t>
            </a:r>
            <a:endParaRPr lang="en-US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160" y="1850064"/>
            <a:ext cx="7406640" cy="2798136"/>
          </a:xfrm>
        </p:spPr>
        <p:txBody>
          <a:bodyPr>
            <a:normAutofit lnSpcReduction="10000"/>
          </a:bodyPr>
          <a:lstStyle/>
          <a:p>
            <a:r>
              <a:rPr lang="en-US" sz="6000" dirty="0" smtClean="0"/>
              <a:t>Literacy</a:t>
            </a:r>
            <a:r>
              <a:rPr lang="en-US" sz="6000" dirty="0" smtClean="0"/>
              <a:t> </a:t>
            </a:r>
            <a:r>
              <a:rPr lang="en-US" sz="6000" dirty="0" smtClean="0"/>
              <a:t>Workshop</a:t>
            </a:r>
          </a:p>
          <a:p>
            <a:endParaRPr lang="en-US" sz="6000" dirty="0" smtClean="0"/>
          </a:p>
          <a:p>
            <a:r>
              <a:rPr lang="en-US" sz="6000" dirty="0" smtClean="0"/>
              <a:t> </a:t>
            </a:r>
            <a:endParaRPr lang="en-US" sz="6000" dirty="0"/>
          </a:p>
        </p:txBody>
      </p:sp>
      <p:pic>
        <p:nvPicPr>
          <p:cNvPr id="4" name="Picture 3" descr="10 great books that all children should rea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4495800"/>
            <a:ext cx="4133088" cy="20360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95600"/>
            <a:ext cx="2857500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1219200" y="304800"/>
            <a:ext cx="740664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6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Areas of</a:t>
            </a:r>
            <a:r>
              <a:rPr kumimoji="0" lang="en-US" sz="6000" b="0" i="1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6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Literacy</a:t>
            </a:r>
            <a:endParaRPr kumimoji="0" lang="en-US" sz="6000" b="0" i="1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71600" y="2057400"/>
            <a:ext cx="7467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4800" dirty="0" smtClean="0">
                <a:solidFill>
                  <a:schemeClr val="accent2">
                    <a:lumMod val="75000"/>
                  </a:schemeClr>
                </a:solidFill>
              </a:rPr>
              <a:t> Reading</a:t>
            </a:r>
          </a:p>
          <a:p>
            <a:pPr>
              <a:buFont typeface="Arial" pitchFamily="34" charset="0"/>
              <a:buChar char="•"/>
            </a:pPr>
            <a:r>
              <a:rPr lang="en-US" sz="4800" dirty="0" smtClean="0">
                <a:solidFill>
                  <a:schemeClr val="accent2">
                    <a:lumMod val="75000"/>
                  </a:schemeClr>
                </a:solidFill>
              </a:rPr>
              <a:t> Speaking and Listening </a:t>
            </a:r>
          </a:p>
          <a:p>
            <a:pPr>
              <a:buFont typeface="Arial" pitchFamily="34" charset="0"/>
              <a:buChar char="•"/>
            </a:pPr>
            <a:r>
              <a:rPr lang="en-US" sz="4800" dirty="0" smtClean="0">
                <a:solidFill>
                  <a:schemeClr val="accent2">
                    <a:lumMod val="75000"/>
                  </a:schemeClr>
                </a:solidFill>
              </a:rPr>
              <a:t> Writing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1143000" y="-76200"/>
            <a:ext cx="740664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5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Reading activity  </a:t>
            </a:r>
            <a:endParaRPr kumimoji="0" lang="en-US" sz="5400" b="0" i="1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200" y="838200"/>
            <a:ext cx="746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chemeClr val="accent2">
                    <a:lumMod val="50000"/>
                  </a:schemeClr>
                </a:solidFill>
              </a:rPr>
              <a:t>Can you read this?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9200" y="1447800"/>
            <a:ext cx="769620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Calibri" pitchFamily="34" charset="0"/>
              </a:rPr>
              <a:t>I </a:t>
            </a:r>
            <a:r>
              <a:rPr lang="en-US" sz="2400" dirty="0" err="1" smtClean="0">
                <a:latin typeface="Calibri" pitchFamily="34" charset="0"/>
              </a:rPr>
              <a:t>cnduo't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bvleiee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taht</a:t>
            </a:r>
            <a:r>
              <a:rPr lang="en-US" sz="2400" dirty="0" smtClean="0">
                <a:latin typeface="Calibri" pitchFamily="34" charset="0"/>
              </a:rPr>
              <a:t> I </a:t>
            </a:r>
            <a:r>
              <a:rPr lang="en-US" sz="2400" dirty="0" err="1" smtClean="0">
                <a:latin typeface="Calibri" pitchFamily="34" charset="0"/>
              </a:rPr>
              <a:t>culod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aulaclty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uesdtannrd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waht</a:t>
            </a:r>
            <a:r>
              <a:rPr lang="en-US" sz="2400" dirty="0" smtClean="0">
                <a:latin typeface="Calibri" pitchFamily="34" charset="0"/>
              </a:rPr>
              <a:t> I was </a:t>
            </a:r>
            <a:r>
              <a:rPr lang="en-US" sz="2400" dirty="0" err="1" smtClean="0">
                <a:latin typeface="Calibri" pitchFamily="34" charset="0"/>
              </a:rPr>
              <a:t>rdnaieg</a:t>
            </a:r>
            <a:r>
              <a:rPr lang="en-US" sz="2400" dirty="0" smtClean="0">
                <a:latin typeface="Calibri" pitchFamily="34" charset="0"/>
              </a:rPr>
              <a:t>. </a:t>
            </a:r>
            <a:r>
              <a:rPr lang="en-US" sz="2400" dirty="0" err="1" smtClean="0">
                <a:latin typeface="Calibri" pitchFamily="34" charset="0"/>
              </a:rPr>
              <a:t>Unisg</a:t>
            </a:r>
            <a:r>
              <a:rPr lang="en-US" sz="2400" dirty="0" smtClean="0">
                <a:latin typeface="Calibri" pitchFamily="34" charset="0"/>
              </a:rPr>
              <a:t> the </a:t>
            </a:r>
            <a:r>
              <a:rPr lang="en-US" sz="2400" dirty="0" err="1" smtClean="0">
                <a:latin typeface="Calibri" pitchFamily="34" charset="0"/>
              </a:rPr>
              <a:t>icndeblire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pweor</a:t>
            </a:r>
            <a:r>
              <a:rPr lang="en-US" sz="2400" dirty="0" smtClean="0">
                <a:latin typeface="Calibri" pitchFamily="34" charset="0"/>
              </a:rPr>
              <a:t> of the </a:t>
            </a:r>
            <a:r>
              <a:rPr lang="en-US" sz="2400" dirty="0" err="1" smtClean="0">
                <a:latin typeface="Calibri" pitchFamily="34" charset="0"/>
              </a:rPr>
              <a:t>hmuan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mnid</a:t>
            </a:r>
            <a:r>
              <a:rPr lang="en-US" sz="2400" dirty="0" smtClean="0">
                <a:latin typeface="Calibri" pitchFamily="34" charset="0"/>
              </a:rPr>
              <a:t>, </a:t>
            </a:r>
            <a:r>
              <a:rPr lang="en-US" sz="2400" dirty="0" err="1" smtClean="0">
                <a:latin typeface="Calibri" pitchFamily="34" charset="0"/>
              </a:rPr>
              <a:t>aocdcrnig</a:t>
            </a:r>
            <a:r>
              <a:rPr lang="en-US" sz="2400" dirty="0" smtClean="0">
                <a:latin typeface="Calibri" pitchFamily="34" charset="0"/>
              </a:rPr>
              <a:t> to </a:t>
            </a:r>
            <a:r>
              <a:rPr lang="en-US" sz="2400" dirty="0" err="1" smtClean="0">
                <a:latin typeface="Calibri" pitchFamily="34" charset="0"/>
              </a:rPr>
              <a:t>rseecrah</a:t>
            </a:r>
            <a:r>
              <a:rPr lang="en-US" sz="2400" dirty="0" smtClean="0">
                <a:latin typeface="Calibri" pitchFamily="34" charset="0"/>
              </a:rPr>
              <a:t> at </a:t>
            </a:r>
            <a:r>
              <a:rPr lang="en-US" sz="2400" dirty="0" err="1" smtClean="0">
                <a:latin typeface="Calibri" pitchFamily="34" charset="0"/>
              </a:rPr>
              <a:t>Cmabrigde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Uinervtisy</a:t>
            </a:r>
            <a:r>
              <a:rPr lang="en-US" sz="2400" dirty="0" smtClean="0">
                <a:latin typeface="Calibri" pitchFamily="34" charset="0"/>
              </a:rPr>
              <a:t>, it </a:t>
            </a:r>
            <a:r>
              <a:rPr lang="en-US" sz="2400" dirty="0" err="1" smtClean="0">
                <a:latin typeface="Calibri" pitchFamily="34" charset="0"/>
              </a:rPr>
              <a:t>dseno't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mttaer</a:t>
            </a:r>
            <a:r>
              <a:rPr lang="en-US" sz="2400" dirty="0" smtClean="0">
                <a:latin typeface="Calibri" pitchFamily="34" charset="0"/>
              </a:rPr>
              <a:t> in </a:t>
            </a:r>
            <a:r>
              <a:rPr lang="en-US" sz="2400" dirty="0" err="1" smtClean="0">
                <a:latin typeface="Calibri" pitchFamily="34" charset="0"/>
              </a:rPr>
              <a:t>waht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oderr</a:t>
            </a:r>
            <a:r>
              <a:rPr lang="en-US" sz="2400" dirty="0" smtClean="0">
                <a:latin typeface="Calibri" pitchFamily="34" charset="0"/>
              </a:rPr>
              <a:t> the </a:t>
            </a:r>
            <a:r>
              <a:rPr lang="en-US" sz="2400" dirty="0" err="1" smtClean="0">
                <a:latin typeface="Calibri" pitchFamily="34" charset="0"/>
              </a:rPr>
              <a:t>lterets</a:t>
            </a:r>
            <a:r>
              <a:rPr lang="en-US" sz="2400" dirty="0" smtClean="0">
                <a:latin typeface="Calibri" pitchFamily="34" charset="0"/>
              </a:rPr>
              <a:t> in a </a:t>
            </a:r>
            <a:r>
              <a:rPr lang="en-US" sz="2400" dirty="0" err="1" smtClean="0">
                <a:latin typeface="Calibri" pitchFamily="34" charset="0"/>
              </a:rPr>
              <a:t>wrod</a:t>
            </a:r>
            <a:r>
              <a:rPr lang="en-US" sz="2400" dirty="0" smtClean="0">
                <a:latin typeface="Calibri" pitchFamily="34" charset="0"/>
              </a:rPr>
              <a:t> are, the </a:t>
            </a:r>
            <a:r>
              <a:rPr lang="en-US" sz="2400" dirty="0" err="1" smtClean="0">
                <a:latin typeface="Calibri" pitchFamily="34" charset="0"/>
              </a:rPr>
              <a:t>olny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irpoamtnt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tihng</a:t>
            </a:r>
            <a:r>
              <a:rPr lang="en-US" sz="2400" dirty="0" smtClean="0">
                <a:latin typeface="Calibri" pitchFamily="34" charset="0"/>
              </a:rPr>
              <a:t> is </a:t>
            </a:r>
            <a:r>
              <a:rPr lang="en-US" sz="2400" dirty="0" err="1" smtClean="0">
                <a:latin typeface="Calibri" pitchFamily="34" charset="0"/>
              </a:rPr>
              <a:t>taht</a:t>
            </a:r>
            <a:r>
              <a:rPr lang="en-US" sz="2400" dirty="0" smtClean="0">
                <a:latin typeface="Calibri" pitchFamily="34" charset="0"/>
              </a:rPr>
              <a:t> the </a:t>
            </a:r>
            <a:r>
              <a:rPr lang="en-US" sz="2400" dirty="0" err="1" smtClean="0">
                <a:latin typeface="Calibri" pitchFamily="34" charset="0"/>
              </a:rPr>
              <a:t>frsit</a:t>
            </a:r>
            <a:r>
              <a:rPr lang="en-US" sz="2400" dirty="0" smtClean="0">
                <a:latin typeface="Calibri" pitchFamily="34" charset="0"/>
              </a:rPr>
              <a:t> and </a:t>
            </a:r>
            <a:r>
              <a:rPr lang="en-US" sz="2400" dirty="0" err="1" smtClean="0">
                <a:latin typeface="Calibri" pitchFamily="34" charset="0"/>
              </a:rPr>
              <a:t>lsat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ltteer</a:t>
            </a:r>
            <a:r>
              <a:rPr lang="en-US" sz="2400" dirty="0" smtClean="0">
                <a:latin typeface="Calibri" pitchFamily="34" charset="0"/>
              </a:rPr>
              <a:t> be in the </a:t>
            </a:r>
            <a:r>
              <a:rPr lang="en-US" sz="2400" dirty="0" err="1" smtClean="0">
                <a:latin typeface="Calibri" pitchFamily="34" charset="0"/>
              </a:rPr>
              <a:t>rhgit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pclae</a:t>
            </a:r>
            <a:r>
              <a:rPr lang="en-US" sz="2400" dirty="0" smtClean="0">
                <a:latin typeface="Calibri" pitchFamily="34" charset="0"/>
              </a:rPr>
              <a:t>. The </a:t>
            </a:r>
            <a:r>
              <a:rPr lang="en-US" sz="2400" dirty="0" err="1" smtClean="0">
                <a:latin typeface="Calibri" pitchFamily="34" charset="0"/>
              </a:rPr>
              <a:t>rset</a:t>
            </a:r>
            <a:r>
              <a:rPr lang="en-US" sz="2400" dirty="0" smtClean="0">
                <a:latin typeface="Calibri" pitchFamily="34" charset="0"/>
              </a:rPr>
              <a:t> can be a </a:t>
            </a:r>
            <a:r>
              <a:rPr lang="en-US" sz="2400" dirty="0" err="1" smtClean="0">
                <a:latin typeface="Calibri" pitchFamily="34" charset="0"/>
              </a:rPr>
              <a:t>taotl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mses</a:t>
            </a:r>
            <a:r>
              <a:rPr lang="en-US" sz="2400" dirty="0" smtClean="0">
                <a:latin typeface="Calibri" pitchFamily="34" charset="0"/>
              </a:rPr>
              <a:t> and you can </a:t>
            </a:r>
            <a:r>
              <a:rPr lang="en-US" sz="2400" dirty="0" err="1" smtClean="0">
                <a:latin typeface="Calibri" pitchFamily="34" charset="0"/>
              </a:rPr>
              <a:t>sitll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raed</a:t>
            </a:r>
            <a:r>
              <a:rPr lang="en-US" sz="2400" dirty="0" smtClean="0">
                <a:latin typeface="Calibri" pitchFamily="34" charset="0"/>
              </a:rPr>
              <a:t> it </a:t>
            </a:r>
            <a:r>
              <a:rPr lang="en-US" sz="2400" dirty="0" err="1" smtClean="0">
                <a:latin typeface="Calibri" pitchFamily="34" charset="0"/>
              </a:rPr>
              <a:t>whoutit</a:t>
            </a:r>
            <a:r>
              <a:rPr lang="en-US" sz="2400" dirty="0" smtClean="0">
                <a:latin typeface="Calibri" pitchFamily="34" charset="0"/>
              </a:rPr>
              <a:t> a </a:t>
            </a:r>
            <a:r>
              <a:rPr lang="en-US" sz="2400" dirty="0" err="1" smtClean="0">
                <a:latin typeface="Calibri" pitchFamily="34" charset="0"/>
              </a:rPr>
              <a:t>pboerlm</a:t>
            </a:r>
            <a:r>
              <a:rPr lang="en-US" sz="2400" dirty="0" smtClean="0">
                <a:latin typeface="Calibri" pitchFamily="34" charset="0"/>
              </a:rPr>
              <a:t>. </a:t>
            </a:r>
            <a:r>
              <a:rPr lang="en-US" sz="2400" dirty="0" err="1" smtClean="0">
                <a:latin typeface="Calibri" pitchFamily="34" charset="0"/>
              </a:rPr>
              <a:t>Tihs</a:t>
            </a:r>
            <a:r>
              <a:rPr lang="en-US" sz="2400" dirty="0" smtClean="0">
                <a:latin typeface="Calibri" pitchFamily="34" charset="0"/>
              </a:rPr>
              <a:t> is </a:t>
            </a:r>
            <a:r>
              <a:rPr lang="en-US" sz="2400" dirty="0" err="1" smtClean="0">
                <a:latin typeface="Calibri" pitchFamily="34" charset="0"/>
              </a:rPr>
              <a:t>bucseae</a:t>
            </a:r>
            <a:r>
              <a:rPr lang="en-US" sz="2400" dirty="0" smtClean="0">
                <a:latin typeface="Calibri" pitchFamily="34" charset="0"/>
              </a:rPr>
              <a:t> the </a:t>
            </a:r>
            <a:r>
              <a:rPr lang="en-US" sz="2400" dirty="0" err="1" smtClean="0">
                <a:latin typeface="Calibri" pitchFamily="34" charset="0"/>
              </a:rPr>
              <a:t>huamn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mnid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deos</a:t>
            </a:r>
            <a:r>
              <a:rPr lang="en-US" sz="2400" dirty="0" smtClean="0">
                <a:latin typeface="Calibri" pitchFamily="34" charset="0"/>
              </a:rPr>
              <a:t> not </a:t>
            </a:r>
            <a:r>
              <a:rPr lang="en-US" sz="2400" dirty="0" err="1" smtClean="0">
                <a:latin typeface="Calibri" pitchFamily="34" charset="0"/>
              </a:rPr>
              <a:t>raed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ervey</a:t>
            </a:r>
            <a:r>
              <a:rPr lang="en-US" sz="2400" dirty="0" smtClean="0">
                <a:latin typeface="Calibri" pitchFamily="34" charset="0"/>
              </a:rPr>
              <a:t> </a:t>
            </a:r>
            <a:r>
              <a:rPr lang="en-US" sz="2400" dirty="0" err="1" smtClean="0">
                <a:latin typeface="Calibri" pitchFamily="34" charset="0"/>
              </a:rPr>
              <a:t>ltteer</a:t>
            </a:r>
            <a:r>
              <a:rPr lang="en-US" sz="2400" dirty="0" smtClean="0">
                <a:latin typeface="Calibri" pitchFamily="34" charset="0"/>
              </a:rPr>
              <a:t> by </a:t>
            </a:r>
            <a:r>
              <a:rPr lang="en-US" sz="2400" dirty="0" err="1" smtClean="0">
                <a:latin typeface="Calibri" pitchFamily="34" charset="0"/>
              </a:rPr>
              <a:t>istlef</a:t>
            </a:r>
            <a:r>
              <a:rPr lang="en-US" sz="2400" dirty="0" smtClean="0">
                <a:latin typeface="Calibri" pitchFamily="34" charset="0"/>
              </a:rPr>
              <a:t>, but the </a:t>
            </a:r>
            <a:r>
              <a:rPr lang="en-US" sz="2400" dirty="0" err="1" smtClean="0">
                <a:latin typeface="Calibri" pitchFamily="34" charset="0"/>
              </a:rPr>
              <a:t>wrod</a:t>
            </a:r>
            <a:r>
              <a:rPr lang="en-US" sz="2400" dirty="0" smtClean="0">
                <a:latin typeface="Calibri" pitchFamily="34" charset="0"/>
              </a:rPr>
              <a:t> as a </a:t>
            </a:r>
            <a:r>
              <a:rPr lang="en-US" sz="2400" dirty="0" err="1" smtClean="0">
                <a:latin typeface="Calibri" pitchFamily="34" charset="0"/>
              </a:rPr>
              <a:t>wlohe</a:t>
            </a:r>
            <a:r>
              <a:rPr lang="en-US" sz="2400" dirty="0" smtClean="0">
                <a:latin typeface="Calibri" pitchFamily="34" charset="0"/>
              </a:rPr>
              <a:t>. </a:t>
            </a:r>
            <a:r>
              <a:rPr lang="en-US" sz="2400" dirty="0" err="1" smtClean="0">
                <a:latin typeface="Calibri" pitchFamily="34" charset="0"/>
              </a:rPr>
              <a:t>Aaznmig</a:t>
            </a:r>
            <a:r>
              <a:rPr lang="en-US" sz="2400" dirty="0" smtClean="0">
                <a:latin typeface="Calibri" pitchFamily="34" charset="0"/>
              </a:rPr>
              <a:t>, huh? </a:t>
            </a:r>
            <a:endParaRPr lang="en-US" sz="1400" dirty="0" smtClean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</a:pPr>
            <a:endParaRPr lang="en-US" sz="2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why are we together today?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To give you an understanding of phonics is taught and how you can help at home with phonics.</a:t>
            </a:r>
          </a:p>
          <a:p>
            <a:r>
              <a:rPr lang="en-GB" dirty="0" smtClean="0"/>
              <a:t>To give you ideas and advice on how best to support your child with reading and spelling.</a:t>
            </a:r>
            <a:endParaRPr lang="en-GB" dirty="0"/>
          </a:p>
        </p:txBody>
      </p:sp>
      <p:pic>
        <p:nvPicPr>
          <p:cNvPr id="5" name="Picture 4" descr="Teacher Life is Good: Monday Musings...Parent Involvemen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-66675"/>
            <a:ext cx="2286000" cy="2200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4668414"/>
            <a:ext cx="180975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51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381000"/>
            <a:ext cx="5715000" cy="79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317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Autofit/>
          </a:bodyPr>
          <a:lstStyle/>
          <a:p>
            <a:r>
              <a:rPr lang="en-GB" sz="4400" dirty="0" smtClean="0"/>
              <a:t>Phonics</a:t>
            </a:r>
            <a:endParaRPr lang="en-GB" sz="4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28600" y="2819400"/>
            <a:ext cx="5181600" cy="3886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216778"/>
            <a:ext cx="5410200" cy="305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362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1219200" y="76200"/>
            <a:ext cx="740664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5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Reading</a:t>
            </a:r>
            <a:endParaRPr kumimoji="0" lang="en-US" sz="5400" b="0" i="1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5400" y="1143000"/>
            <a:ext cx="74676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chemeClr val="accent2">
                    <a:lumMod val="50000"/>
                  </a:schemeClr>
                </a:solidFill>
              </a:rPr>
              <a:t>‘Children are made readers on the laps of their parents’ </a:t>
            </a:r>
          </a:p>
          <a:p>
            <a:pPr algn="r"/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</a:rPr>
              <a:t>Emilie Buchwald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62743" y="2819400"/>
            <a:ext cx="7467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Teaching reading: phonics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Shared reading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Group reading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Genres: Fiction, non-fiction, poetry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Individual reading books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Library books </a:t>
            </a:r>
            <a:endParaRPr lang="en-US" sz="2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1219200" y="76200"/>
            <a:ext cx="740664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5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Reading </a:t>
            </a:r>
            <a:endParaRPr kumimoji="0" lang="en-US" sz="5400" b="0" i="1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5400" y="1143000"/>
            <a:ext cx="746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chemeClr val="accent2">
                    <a:lumMod val="50000"/>
                  </a:schemeClr>
                </a:solidFill>
              </a:rPr>
              <a:t>Supporting your child at home 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2133600"/>
            <a:ext cx="7467600" cy="574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7030A0"/>
                </a:solidFill>
              </a:rPr>
              <a:t> Focus on letter sounds and names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smtClean="0">
                <a:solidFill>
                  <a:srgbClr val="7030A0"/>
                </a:solidFill>
              </a:rPr>
              <a:t>Choose books that are interesting to your child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7030A0"/>
                </a:solidFill>
              </a:rPr>
              <a:t> Provide a comfortable area for reading enjoyment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7030A0"/>
                </a:solidFill>
              </a:rPr>
              <a:t> Set a routine time for reading that’s not assigned, </a:t>
            </a:r>
            <a:r>
              <a:rPr lang="en-US" sz="2200" dirty="0" err="1" smtClean="0">
                <a:solidFill>
                  <a:srgbClr val="7030A0"/>
                </a:solidFill>
              </a:rPr>
              <a:t>eg</a:t>
            </a:r>
            <a:r>
              <a:rPr lang="en-US" sz="2200" dirty="0" smtClean="0">
                <a:solidFill>
                  <a:srgbClr val="7030A0"/>
                </a:solidFill>
              </a:rPr>
              <a:t>. at bed time or after dinner. 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 smtClean="0">
                <a:solidFill>
                  <a:srgbClr val="7030A0"/>
                </a:solidFill>
              </a:rPr>
              <a:t>Aim to read for 5 minutes 5 times a week with the school reading book.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7030A0"/>
                </a:solidFill>
              </a:rPr>
              <a:t>Share the key stories with your child too.</a:t>
            </a:r>
            <a:endParaRPr lang="en-US" sz="2200" dirty="0" smtClean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7030A0"/>
                </a:solidFill>
              </a:rPr>
              <a:t>Go to the library</a:t>
            </a:r>
          </a:p>
          <a:p>
            <a:pPr marL="406400" indent="-406400"/>
            <a:r>
              <a:rPr lang="en-US" sz="1000" dirty="0" smtClean="0">
                <a:cs typeface="Times New Roman" pitchFamily="18" charset="0"/>
              </a:rPr>
              <a:t>	</a:t>
            </a:r>
            <a:endParaRPr lang="en-US" sz="2200" dirty="0" smtClean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</a:pPr>
            <a:endParaRPr lang="en-US" sz="2000" b="1" dirty="0" smtClean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en-US" sz="2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1219200" y="76200"/>
            <a:ext cx="740664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5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Writing</a:t>
            </a:r>
            <a:endParaRPr kumimoji="0" lang="en-US" sz="5400" b="0" i="1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5400" y="1066800"/>
            <a:ext cx="7467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chemeClr val="accent2">
                    <a:lumMod val="50000"/>
                  </a:schemeClr>
                </a:solidFill>
              </a:rPr>
              <a:t>‘</a:t>
            </a:r>
            <a:r>
              <a:rPr lang="en-US" sz="2400" i="1" dirty="0" smtClean="0">
                <a:solidFill>
                  <a:srgbClr val="7030A0"/>
                </a:solidFill>
              </a:rPr>
              <a:t>The </a:t>
            </a:r>
            <a:r>
              <a:rPr lang="en-US" sz="2400" i="1" dirty="0">
                <a:solidFill>
                  <a:srgbClr val="7030A0"/>
                </a:solidFill>
              </a:rPr>
              <a:t>act of writing brings with it a sense of </a:t>
            </a:r>
            <a:r>
              <a:rPr lang="en-US" sz="2400" i="1" dirty="0" smtClean="0">
                <a:solidFill>
                  <a:srgbClr val="7030A0"/>
                </a:solidFill>
              </a:rPr>
              <a:t>discovery, of </a:t>
            </a:r>
            <a:r>
              <a:rPr lang="en-US" sz="2400" i="1" dirty="0">
                <a:solidFill>
                  <a:srgbClr val="7030A0"/>
                </a:solidFill>
              </a:rPr>
              <a:t>discovering on the page something you didn't know you </a:t>
            </a:r>
            <a:r>
              <a:rPr lang="en-US" sz="2400" i="1" dirty="0" smtClean="0">
                <a:solidFill>
                  <a:srgbClr val="7030A0"/>
                </a:solidFill>
              </a:rPr>
              <a:t>knew until </a:t>
            </a:r>
            <a:r>
              <a:rPr lang="en-US" sz="2400" i="1" dirty="0">
                <a:solidFill>
                  <a:srgbClr val="7030A0"/>
                </a:solidFill>
              </a:rPr>
              <a:t>you wrote it</a:t>
            </a:r>
            <a:r>
              <a:rPr lang="en-US" sz="2400" i="1" dirty="0" smtClean="0">
                <a:solidFill>
                  <a:srgbClr val="7030A0"/>
                </a:solidFill>
              </a:rPr>
              <a:t>.’</a:t>
            </a:r>
            <a:endParaRPr lang="en-US" sz="2400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r"/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</a:rPr>
              <a:t>Charles 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</a:rPr>
              <a:t>Ghigna</a:t>
            </a:r>
            <a:endParaRPr lang="en-US" b="1" i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1600" y="2743200"/>
            <a:ext cx="74676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Teaching writing: mark-making, experiment with </a:t>
            </a:r>
            <a:r>
              <a:rPr lang="en-US" sz="2000" dirty="0" smtClean="0">
                <a:solidFill>
                  <a:srgbClr val="7030A0"/>
                </a:solidFill>
              </a:rPr>
              <a:t>letters, paints, chalks</a:t>
            </a:r>
            <a:endParaRPr lang="en-US" sz="2000" dirty="0" smtClean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smtClean="0">
                <a:solidFill>
                  <a:srgbClr val="7030A0"/>
                </a:solidFill>
              </a:rPr>
              <a:t>Shared writing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Writing for a purpose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Different genres 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smtClean="0">
                <a:solidFill>
                  <a:srgbClr val="7030A0"/>
                </a:solidFill>
              </a:rPr>
              <a:t>Handwriting    </a:t>
            </a:r>
            <a:endParaRPr lang="en-US" sz="2000" dirty="0">
              <a:solidFill>
                <a:srgbClr val="7030A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3886200"/>
            <a:ext cx="4778829" cy="2564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1219200" y="76200"/>
            <a:ext cx="740664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5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Writing </a:t>
            </a:r>
            <a:endParaRPr kumimoji="0" lang="en-US" sz="5400" b="0" i="1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5400" y="1143000"/>
            <a:ext cx="7467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i="1" dirty="0" smtClean="0">
                <a:solidFill>
                  <a:schemeClr val="accent2">
                    <a:lumMod val="50000"/>
                  </a:schemeClr>
                </a:solidFill>
              </a:rPr>
              <a:t>Encouraging your child to write at home 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2133600"/>
            <a:ext cx="7467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Adult model writing (Shopping lists, invitations, cards)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smtClean="0">
                <a:solidFill>
                  <a:srgbClr val="7030A0"/>
                </a:solidFill>
              </a:rPr>
              <a:t>Encourage child to </a:t>
            </a:r>
            <a:r>
              <a:rPr lang="en-US" sz="2000" dirty="0" smtClean="0">
                <a:solidFill>
                  <a:srgbClr val="7030A0"/>
                </a:solidFill>
              </a:rPr>
              <a:t>make marks in sand, chalks, writing on the floor</a:t>
            </a:r>
            <a:endParaRPr lang="en-US" sz="2000" dirty="0" smtClean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smtClean="0">
                <a:solidFill>
                  <a:srgbClr val="7030A0"/>
                </a:solidFill>
              </a:rPr>
              <a:t>Encourage use of lower case..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3505200"/>
            <a:ext cx="2062520" cy="2590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3733800"/>
            <a:ext cx="2206704" cy="2942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1219200" y="762000"/>
            <a:ext cx="7406640" cy="1752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sz="6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Thank you for coming </a:t>
            </a:r>
            <a:endParaRPr kumimoji="0" lang="en-US" sz="6600" b="0" i="1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100</TotalTime>
  <Words>393</Words>
  <Application>Microsoft Office PowerPoint</Application>
  <PresentationFormat>On-screen Show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Gill Sans MT</vt:lpstr>
      <vt:lpstr>Times New Roman</vt:lpstr>
      <vt:lpstr>Verdana</vt:lpstr>
      <vt:lpstr>Wingdings 2</vt:lpstr>
      <vt:lpstr>Solstice</vt:lpstr>
      <vt:lpstr> </vt:lpstr>
      <vt:lpstr>PowerPoint Presentation</vt:lpstr>
      <vt:lpstr>PowerPoint Presentation</vt:lpstr>
      <vt:lpstr>So why are we together today?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WCLA</dc:title>
  <dc:creator>Hayley</dc:creator>
  <cp:lastModifiedBy>Fisher, Henrietta</cp:lastModifiedBy>
  <cp:revision>24</cp:revision>
  <dcterms:created xsi:type="dcterms:W3CDTF">2011-10-10T14:41:21Z</dcterms:created>
  <dcterms:modified xsi:type="dcterms:W3CDTF">2021-09-23T19:13:59Z</dcterms:modified>
</cp:coreProperties>
</file>