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9" r:id="rId3"/>
    <p:sldId id="279" r:id="rId4"/>
    <p:sldId id="280" r:id="rId5"/>
    <p:sldId id="287" r:id="rId6"/>
    <p:sldId id="258" r:id="rId7"/>
    <p:sldId id="260" r:id="rId8"/>
    <p:sldId id="261" r:id="rId9"/>
    <p:sldId id="282" r:id="rId10"/>
    <p:sldId id="286" r:id="rId11"/>
    <p:sldId id="262" r:id="rId12"/>
    <p:sldId id="263" r:id="rId13"/>
    <p:sldId id="264" r:id="rId14"/>
    <p:sldId id="266" r:id="rId15"/>
    <p:sldId id="265" r:id="rId16"/>
    <p:sldId id="283" r:id="rId17"/>
    <p:sldId id="267" r:id="rId18"/>
    <p:sldId id="268" r:id="rId19"/>
    <p:sldId id="284" r:id="rId20"/>
    <p:sldId id="269" r:id="rId21"/>
    <p:sldId id="274" r:id="rId22"/>
    <p:sldId id="270" r:id="rId23"/>
    <p:sldId id="277" r:id="rId24"/>
    <p:sldId id="281" r:id="rId25"/>
    <p:sldId id="271" r:id="rId26"/>
    <p:sldId id="272" r:id="rId27"/>
    <p:sldId id="273" r:id="rId28"/>
    <p:sldId id="275" r:id="rId29"/>
    <p:sldId id="278"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155" autoAdjust="0"/>
  </p:normalViewPr>
  <p:slideViewPr>
    <p:cSldViewPr>
      <p:cViewPr varScale="1">
        <p:scale>
          <a:sx n="50" d="100"/>
          <a:sy n="50" d="100"/>
        </p:scale>
        <p:origin x="1411" y="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B05F90-5EF7-4DCE-9F6C-DF7AE33282B8}" type="datetimeFigureOut">
              <a:rPr lang="en-US" smtClean="0"/>
              <a:t>12/1/2022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54D1C7-D13C-4830-8F59-430D4F703B1C}" type="slidenum">
              <a:rPr lang="en-US" smtClean="0"/>
              <a:t>‹#›</a:t>
            </a:fld>
            <a:endParaRPr lang="en-US"/>
          </a:p>
        </p:txBody>
      </p:sp>
    </p:spTree>
    <p:extLst>
      <p:ext uri="{BB962C8B-B14F-4D97-AF65-F5344CB8AC3E}">
        <p14:creationId xmlns:p14="http://schemas.microsoft.com/office/powerpoint/2010/main" val="944373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54D1C7-D13C-4830-8F59-430D4F703B1C}" type="slidenum">
              <a:rPr lang="en-US" smtClean="0"/>
              <a:t>22</a:t>
            </a:fld>
            <a:endParaRPr lang="en-US"/>
          </a:p>
        </p:txBody>
      </p:sp>
    </p:spTree>
    <p:extLst>
      <p:ext uri="{BB962C8B-B14F-4D97-AF65-F5344CB8AC3E}">
        <p14:creationId xmlns:p14="http://schemas.microsoft.com/office/powerpoint/2010/main" val="24246790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54D1C7-D13C-4830-8F59-430D4F703B1C}" type="slidenum">
              <a:rPr lang="en-US" smtClean="0"/>
              <a:t>23</a:t>
            </a:fld>
            <a:endParaRPr lang="en-US"/>
          </a:p>
        </p:txBody>
      </p:sp>
    </p:spTree>
    <p:extLst>
      <p:ext uri="{BB962C8B-B14F-4D97-AF65-F5344CB8AC3E}">
        <p14:creationId xmlns:p14="http://schemas.microsoft.com/office/powerpoint/2010/main" val="40239477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01/12/2022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01/12/2022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01/12/2022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01/12/2022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4.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4.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4.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50.png"/><Relationship Id="rId11" Type="http://schemas.openxmlformats.org/officeDocument/2006/relationships/image" Target="../media/image55.jpeg"/><Relationship Id="rId5" Type="http://schemas.openxmlformats.org/officeDocument/2006/relationships/image" Target="../media/image49.emf"/><Relationship Id="rId10" Type="http://schemas.openxmlformats.org/officeDocument/2006/relationships/image" Target="../media/image54.png"/><Relationship Id="rId4" Type="http://schemas.openxmlformats.org/officeDocument/2006/relationships/image" Target="../media/image48.gif"/><Relationship Id="rId9"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4.xml"/><Relationship Id="rId5" Type="http://schemas.openxmlformats.org/officeDocument/2006/relationships/image" Target="../media/image62.jpeg"/><Relationship Id="rId4" Type="http://schemas.openxmlformats.org/officeDocument/2006/relationships/image" Target="../media/image61.png"/></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4.xml"/><Relationship Id="rId5" Type="http://schemas.openxmlformats.org/officeDocument/2006/relationships/image" Target="../media/image66.png"/><Relationship Id="rId4" Type="http://schemas.openxmlformats.org/officeDocument/2006/relationships/image" Target="../media/image65.png"/></Relationships>
</file>

<file path=ppt/slides/_rels/slide28.xml.rels><?xml version="1.0" encoding="UTF-8" standalone="yes"?>
<Relationships xmlns="http://schemas.openxmlformats.org/package/2006/relationships"><Relationship Id="rId3" Type="http://schemas.openxmlformats.org/officeDocument/2006/relationships/hyperlink" Target="https://www.bbc.co.uk/cbeebies/topics/numeracy" TargetMode="External"/><Relationship Id="rId2" Type="http://schemas.openxmlformats.org/officeDocument/2006/relationships/hyperlink" Target="https://www.topmarks.co.uk/Search.aspx?Subject=16&amp;AgeGroup=1" TargetMode="External"/><Relationship Id="rId1" Type="http://schemas.openxmlformats.org/officeDocument/2006/relationships/slideLayout" Target="../slideLayouts/slideLayout4.xml"/><Relationship Id="rId4" Type="http://schemas.openxmlformats.org/officeDocument/2006/relationships/hyperlink" Target="http://www.crickweb.co.uk/Early-Years.html"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92696"/>
            <a:ext cx="7772400" cy="1470025"/>
          </a:xfrm>
        </p:spPr>
        <p:txBody>
          <a:bodyPr/>
          <a:lstStyle/>
          <a:p>
            <a:r>
              <a:rPr lang="en-US" dirty="0" err="1">
                <a:latin typeface="SassoonInfant" panose="00000400000000000000" pitchFamily="2" charset="0"/>
              </a:rPr>
              <a:t>Maths</a:t>
            </a:r>
            <a:r>
              <a:rPr lang="en-US" dirty="0">
                <a:latin typeface="SassoonInfant" panose="00000400000000000000" pitchFamily="2" charset="0"/>
              </a:rPr>
              <a:t> at Eastover in EYFS 2021</a:t>
            </a:r>
            <a:endParaRPr lang="en-GB" dirty="0">
              <a:latin typeface="SassoonInfant" panose="00000400000000000000" pitchFamily="2" charset="0"/>
            </a:endParaRPr>
          </a:p>
        </p:txBody>
      </p:sp>
      <p:pic>
        <p:nvPicPr>
          <p:cNvPr id="4" name="Picture 3" descr="P:\Staff\LetterHead\Logos\New Logo 201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2" t="-15135" r="58585" b="-27793"/>
          <a:stretch/>
        </p:blipFill>
        <p:spPr bwMode="auto">
          <a:xfrm>
            <a:off x="3888432" y="1628800"/>
            <a:ext cx="1728192" cy="24514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8184" y="2162721"/>
            <a:ext cx="2339752" cy="175481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6093321" y="4211370"/>
            <a:ext cx="2362647" cy="1771985"/>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52128" y="2132211"/>
            <a:ext cx="2267744" cy="1700808"/>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2128" y="4245446"/>
            <a:ext cx="2271779" cy="1703834"/>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63888" y="4248472"/>
            <a:ext cx="2267744" cy="1700808"/>
          </a:xfrm>
          <a:prstGeom prst="rect">
            <a:avLst/>
          </a:prstGeom>
        </p:spPr>
      </p:pic>
    </p:spTree>
    <p:extLst>
      <p:ext uri="{BB962C8B-B14F-4D97-AF65-F5344CB8AC3E}">
        <p14:creationId xmlns:p14="http://schemas.microsoft.com/office/powerpoint/2010/main" val="561222153"/>
      </p:ext>
    </p:extLst>
  </p:cSld>
  <p:clrMapOvr>
    <a:masterClrMapping/>
  </p:clrMapOvr>
  <mc:AlternateContent xmlns:mc="http://schemas.openxmlformats.org/markup-compatibility/2006" xmlns:p14="http://schemas.microsoft.com/office/powerpoint/2010/main">
    <mc:Choice Requires="p14">
      <p:transition spd="slow" p14:dur="2000" advTm="8893"/>
    </mc:Choice>
    <mc:Fallback xmlns="">
      <p:transition spd="slow" advTm="889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Infant" panose="00000400000000000000" pitchFamily="2" charset="0"/>
              </a:rPr>
              <a:t>Aims of the workshop</a:t>
            </a:r>
            <a:endParaRPr lang="en-GB" dirty="0">
              <a:latin typeface="SassoonInfant" panose="00000400000000000000" pitchFamily="2" charset="0"/>
            </a:endParaRPr>
          </a:p>
        </p:txBody>
      </p:sp>
      <p:sp>
        <p:nvSpPr>
          <p:cNvPr id="5" name="Content Placeholder 2"/>
          <p:cNvSpPr>
            <a:spLocks noGrp="1"/>
          </p:cNvSpPr>
          <p:nvPr>
            <p:ph idx="1"/>
          </p:nvPr>
        </p:nvSpPr>
        <p:spPr/>
        <p:txBody>
          <a:bodyPr/>
          <a:lstStyle/>
          <a:p>
            <a:r>
              <a:rPr lang="en-GB" b="1" dirty="0">
                <a:latin typeface="SassoonInfant" panose="00000400000000000000" pitchFamily="2" charset="0"/>
              </a:rPr>
              <a:t>To understand how we teach number at school.</a:t>
            </a:r>
          </a:p>
          <a:p>
            <a:r>
              <a:rPr lang="en-GB" b="1" dirty="0">
                <a:latin typeface="SassoonInfant" panose="00000400000000000000" pitchFamily="2" charset="0"/>
              </a:rPr>
              <a:t>To become familiar with the language used in Maths.</a:t>
            </a:r>
          </a:p>
          <a:p>
            <a:r>
              <a:rPr lang="en-GB" b="1" dirty="0">
                <a:latin typeface="SassoonInfant" panose="00000400000000000000" pitchFamily="2" charset="0"/>
              </a:rPr>
              <a:t>How the resources help the teaching of number.</a:t>
            </a:r>
          </a:p>
          <a:p>
            <a:r>
              <a:rPr lang="en-GB" b="1" dirty="0">
                <a:latin typeface="SassoonInfant" panose="00000400000000000000" pitchFamily="2" charset="0"/>
              </a:rPr>
              <a:t>How you can help your child at home with Maths.</a:t>
            </a:r>
          </a:p>
          <a:p>
            <a:endParaRPr lang="en-GB" dirty="0"/>
          </a:p>
        </p:txBody>
      </p:sp>
    </p:spTree>
    <p:extLst>
      <p:ext uri="{BB962C8B-B14F-4D97-AF65-F5344CB8AC3E}">
        <p14:creationId xmlns:p14="http://schemas.microsoft.com/office/powerpoint/2010/main" val="2799750539"/>
      </p:ext>
    </p:extLst>
  </p:cSld>
  <p:clrMapOvr>
    <a:masterClrMapping/>
  </p:clrMapOvr>
  <mc:AlternateContent xmlns:mc="http://schemas.openxmlformats.org/markup-compatibility/2006" xmlns:p14="http://schemas.microsoft.com/office/powerpoint/2010/main">
    <mc:Choice Requires="p14">
      <p:transition spd="slow" p14:dur="2000" advTm="47217"/>
    </mc:Choice>
    <mc:Fallback xmlns="">
      <p:transition spd="slow" advTm="4721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Infant" panose="00000400000000000000" pitchFamily="2" charset="0"/>
              </a:rPr>
              <a:t>Research</a:t>
            </a:r>
          </a:p>
        </p:txBody>
      </p:sp>
      <p:sp>
        <p:nvSpPr>
          <p:cNvPr id="3" name="Content Placeholder 2"/>
          <p:cNvSpPr>
            <a:spLocks noGrp="1"/>
          </p:cNvSpPr>
          <p:nvPr>
            <p:ph idx="1"/>
          </p:nvPr>
        </p:nvSpPr>
        <p:spPr>
          <a:xfrm>
            <a:off x="457200" y="1600200"/>
            <a:ext cx="8229600" cy="4565104"/>
          </a:xfrm>
        </p:spPr>
        <p:txBody>
          <a:bodyPr>
            <a:normAutofit fontScale="62500" lnSpcReduction="20000"/>
          </a:bodyPr>
          <a:lstStyle/>
          <a:p>
            <a:pPr marL="0" indent="0">
              <a:buNone/>
            </a:pPr>
            <a:br>
              <a:rPr lang="en-GB" dirty="0">
                <a:latin typeface="SassoonInfant" panose="00000400000000000000" pitchFamily="2" charset="0"/>
              </a:rPr>
            </a:br>
            <a:r>
              <a:rPr lang="en-GB" b="1" dirty="0">
                <a:latin typeface="SassoonInfant" panose="00000400000000000000" pitchFamily="2" charset="0"/>
              </a:rPr>
              <a:t>What predicts success in mathematics?</a:t>
            </a:r>
            <a:br>
              <a:rPr lang="en-GB" dirty="0">
                <a:latin typeface="SassoonInfant" panose="00000400000000000000" pitchFamily="2" charset="0"/>
              </a:rPr>
            </a:br>
            <a:r>
              <a:rPr lang="en-GB" dirty="0">
                <a:latin typeface="SassoonInfant" panose="00000400000000000000" pitchFamily="2" charset="0"/>
              </a:rPr>
              <a:t>We actually know a lot from research about building mathematical success in the early years, and we could do this more effectively than at present. A large scale study of pre-school experiences (Sammons et al 2002, </a:t>
            </a:r>
            <a:r>
              <a:rPr lang="en-GB" dirty="0" err="1">
                <a:latin typeface="SassoonInfant" panose="00000400000000000000" pitchFamily="2" charset="0"/>
              </a:rPr>
              <a:t>Siraj</a:t>
            </a:r>
            <a:r>
              <a:rPr lang="en-GB" dirty="0">
                <a:latin typeface="SassoonInfant" panose="00000400000000000000" pitchFamily="2" charset="0"/>
              </a:rPr>
              <a:t>-Blatchford et al 2002) found two key factors which predict progress:</a:t>
            </a:r>
          </a:p>
          <a:p>
            <a:r>
              <a:rPr lang="en-GB" b="1" dirty="0">
                <a:latin typeface="SassoonInfant" panose="00000400000000000000" pitchFamily="2" charset="0"/>
              </a:rPr>
              <a:t>parents providing a home learning environment</a:t>
            </a:r>
            <a:r>
              <a:rPr lang="en-GB" dirty="0">
                <a:latin typeface="SassoonInfant" panose="00000400000000000000" pitchFamily="2" charset="0"/>
              </a:rPr>
              <a:t>, where, for instance, children were encouraged to paint, draw and play with letters and numbers</a:t>
            </a:r>
          </a:p>
          <a:p>
            <a:r>
              <a:rPr lang="en-GB" b="1" dirty="0">
                <a:latin typeface="SassoonInfant" panose="00000400000000000000" pitchFamily="2" charset="0"/>
              </a:rPr>
              <a:t>pre-school settings providing adult-led mathematics focused activities</a:t>
            </a:r>
            <a:r>
              <a:rPr lang="en-GB" dirty="0">
                <a:latin typeface="SassoonInfant" panose="00000400000000000000" pitchFamily="2" charset="0"/>
              </a:rPr>
              <a:t>, such as number rhymes and games, alongside independent play.</a:t>
            </a:r>
          </a:p>
          <a:p>
            <a:pPr marL="0" indent="0">
              <a:buNone/>
            </a:pPr>
            <a:r>
              <a:rPr lang="en-GB" dirty="0">
                <a:latin typeface="SassoonInfant" panose="00000400000000000000" pitchFamily="2" charset="0"/>
              </a:rPr>
              <a:t>We also know from research that a key focus for early mathematics is developing </a:t>
            </a:r>
            <a:r>
              <a:rPr lang="en-GB" b="1" dirty="0">
                <a:latin typeface="SassoonInfant" panose="00000400000000000000" pitchFamily="2" charset="0"/>
              </a:rPr>
              <a:t>number sense</a:t>
            </a:r>
            <a:r>
              <a:rPr lang="en-GB" dirty="0">
                <a:latin typeface="SassoonInfant" panose="00000400000000000000" pitchFamily="2" charset="0"/>
              </a:rPr>
              <a:t>, especially understanding number symbols, </a:t>
            </a:r>
            <a:r>
              <a:rPr lang="en-GB" dirty="0" err="1">
                <a:latin typeface="SassoonInfant" panose="00000400000000000000" pitchFamily="2" charset="0"/>
              </a:rPr>
              <a:t>eg</a:t>
            </a:r>
            <a:r>
              <a:rPr lang="en-GB" dirty="0">
                <a:latin typeface="SassoonInfant" panose="00000400000000000000" pitchFamily="2" charset="0"/>
              </a:rPr>
              <a:t> ‘the </a:t>
            </a:r>
            <a:r>
              <a:rPr lang="en-GB" dirty="0" err="1">
                <a:latin typeface="SassoonInfant" panose="00000400000000000000" pitchFamily="2" charset="0"/>
              </a:rPr>
              <a:t>fiveness</a:t>
            </a:r>
            <a:r>
              <a:rPr lang="en-GB" dirty="0">
                <a:latin typeface="SassoonInfant" panose="00000400000000000000" pitchFamily="2" charset="0"/>
              </a:rPr>
              <a:t>’ of 5. Other early predictors of success are:</a:t>
            </a:r>
          </a:p>
          <a:p>
            <a:pPr lvl="1"/>
            <a:r>
              <a:rPr lang="en-GB" dirty="0">
                <a:latin typeface="SassoonInfant" panose="00000400000000000000" pitchFamily="2" charset="0"/>
              </a:rPr>
              <a:t>recognising numbers as dice and dominoes patterns</a:t>
            </a:r>
          </a:p>
          <a:p>
            <a:pPr lvl="1"/>
            <a:r>
              <a:rPr lang="en-GB" dirty="0">
                <a:latin typeface="SassoonInfant" panose="00000400000000000000" pitchFamily="2" charset="0"/>
              </a:rPr>
              <a:t>comparing numbers like 5 and 7, saying which is more</a:t>
            </a:r>
          </a:p>
          <a:p>
            <a:pPr lvl="1"/>
            <a:r>
              <a:rPr lang="en-GB" dirty="0">
                <a:latin typeface="SassoonInfant" panose="00000400000000000000" pitchFamily="2" charset="0"/>
              </a:rPr>
              <a:t>predicting the result of adding or taking away one.</a:t>
            </a:r>
          </a:p>
          <a:p>
            <a:endParaRPr lang="en-US" dirty="0"/>
          </a:p>
        </p:txBody>
      </p:sp>
    </p:spTree>
    <p:extLst>
      <p:ext uri="{BB962C8B-B14F-4D97-AF65-F5344CB8AC3E}">
        <p14:creationId xmlns:p14="http://schemas.microsoft.com/office/powerpoint/2010/main" val="446762814"/>
      </p:ext>
    </p:extLst>
  </p:cSld>
  <p:clrMapOvr>
    <a:masterClrMapping/>
  </p:clrMapOvr>
  <mc:AlternateContent xmlns:mc="http://schemas.openxmlformats.org/markup-compatibility/2006" xmlns:p14="http://schemas.microsoft.com/office/powerpoint/2010/main">
    <mc:Choice Requires="p14">
      <p:transition spd="slow" p14:dur="2000" advTm="69506"/>
    </mc:Choice>
    <mc:Fallback xmlns="">
      <p:transition spd="slow" advTm="6950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Infant" panose="00000400000000000000" pitchFamily="2" charset="0"/>
              </a:rPr>
              <a:t>Maths Anxieties</a:t>
            </a:r>
            <a:endParaRPr lang="en-GB" dirty="0">
              <a:latin typeface="SassoonInfant" panose="00000400000000000000" pitchFamily="2" charset="0"/>
            </a:endParaRPr>
          </a:p>
        </p:txBody>
      </p:sp>
      <p:sp>
        <p:nvSpPr>
          <p:cNvPr id="4" name="Content Placeholder 3"/>
          <p:cNvSpPr>
            <a:spLocks noGrp="1"/>
          </p:cNvSpPr>
          <p:nvPr>
            <p:ph idx="1"/>
          </p:nvPr>
        </p:nvSpPr>
        <p:spPr/>
        <p:txBody>
          <a:bodyPr>
            <a:normAutofit fontScale="77500" lnSpcReduction="20000"/>
          </a:bodyPr>
          <a:lstStyle/>
          <a:p>
            <a:pPr marL="0" indent="0">
              <a:buNone/>
            </a:pPr>
            <a:r>
              <a:rPr lang="en-GB" dirty="0">
                <a:latin typeface="SassoonInfant" panose="00000400000000000000" pitchFamily="2" charset="0"/>
              </a:rPr>
              <a:t>Research has also shown us how to create young children with negative attitudes to mathematics </a:t>
            </a:r>
          </a:p>
          <a:p>
            <a:r>
              <a:rPr lang="en-GB" b="1" dirty="0">
                <a:latin typeface="SassoonInfant" panose="00000400000000000000" pitchFamily="2" charset="0"/>
              </a:rPr>
              <a:t>creating mathematics anxiety blocks working memory space</a:t>
            </a:r>
            <a:r>
              <a:rPr lang="en-GB" dirty="0">
                <a:latin typeface="SassoonInfant" panose="00000400000000000000" pitchFamily="2" charset="0"/>
              </a:rPr>
              <a:t> and prevents learning (Maloney et al, 2013). If children have not developed secure number concepts they are likely to be anxious about arithmetic.</a:t>
            </a:r>
          </a:p>
          <a:p>
            <a:r>
              <a:rPr lang="en-GB" b="1" dirty="0">
                <a:latin typeface="SassoonInfant" panose="00000400000000000000" pitchFamily="2" charset="0"/>
              </a:rPr>
              <a:t>children with ‘fixed </a:t>
            </a:r>
            <a:r>
              <a:rPr lang="en-GB" b="1" dirty="0" err="1">
                <a:latin typeface="SassoonInfant" panose="00000400000000000000" pitchFamily="2" charset="0"/>
              </a:rPr>
              <a:t>mindsets’</a:t>
            </a:r>
            <a:r>
              <a:rPr lang="en-GB" dirty="0">
                <a:latin typeface="SassoonInfant" panose="00000400000000000000" pitchFamily="2" charset="0"/>
              </a:rPr>
              <a:t> who believe they are naturally no good at mathematics are less successful than those who have a ‘growth </a:t>
            </a:r>
            <a:r>
              <a:rPr lang="en-GB" dirty="0" err="1">
                <a:latin typeface="SassoonInfant" panose="00000400000000000000" pitchFamily="2" charset="0"/>
              </a:rPr>
              <a:t>mindset</a:t>
            </a:r>
            <a:r>
              <a:rPr lang="en-GB" dirty="0">
                <a:latin typeface="SassoonInfant" panose="00000400000000000000" pitchFamily="2" charset="0"/>
              </a:rPr>
              <a:t>’ and believe they can learn through effort (</a:t>
            </a:r>
            <a:r>
              <a:rPr lang="en-GB" dirty="0" err="1">
                <a:latin typeface="SassoonInfant" panose="00000400000000000000" pitchFamily="2" charset="0"/>
              </a:rPr>
              <a:t>Dweck</a:t>
            </a:r>
            <a:r>
              <a:rPr lang="en-GB" dirty="0">
                <a:latin typeface="SassoonInfant" panose="00000400000000000000" pitchFamily="2" charset="0"/>
              </a:rPr>
              <a:t>, 2006). We are encouraging a growth </a:t>
            </a:r>
            <a:r>
              <a:rPr lang="en-GB" dirty="0" err="1">
                <a:latin typeface="SassoonInfant" panose="00000400000000000000" pitchFamily="2" charset="0"/>
              </a:rPr>
              <a:t>mindset</a:t>
            </a:r>
            <a:r>
              <a:rPr lang="en-GB" dirty="0">
                <a:latin typeface="SassoonInfant" panose="00000400000000000000" pitchFamily="2" charset="0"/>
              </a:rPr>
              <a:t> with the children! </a:t>
            </a:r>
          </a:p>
          <a:p>
            <a:r>
              <a:rPr lang="en-GB" b="1" dirty="0">
                <a:latin typeface="SassoonInfant" panose="00000400000000000000" pitchFamily="2" charset="0"/>
              </a:rPr>
              <a:t>mathematics anxiety is also created by anxious parents “I was never any good at Maths.”</a:t>
            </a:r>
            <a:endParaRPr lang="en-US" dirty="0">
              <a:latin typeface="SassoonInfant" panose="00000400000000000000" pitchFamily="2" charset="0"/>
            </a:endParaRPr>
          </a:p>
        </p:txBody>
      </p:sp>
    </p:spTree>
    <p:extLst>
      <p:ext uri="{BB962C8B-B14F-4D97-AF65-F5344CB8AC3E}">
        <p14:creationId xmlns:p14="http://schemas.microsoft.com/office/powerpoint/2010/main" val="1247961254"/>
      </p:ext>
    </p:extLst>
  </p:cSld>
  <p:clrMapOvr>
    <a:masterClrMapping/>
  </p:clrMapOvr>
  <mc:AlternateContent xmlns:mc="http://schemas.openxmlformats.org/markup-compatibility/2006" xmlns:p14="http://schemas.microsoft.com/office/powerpoint/2010/main">
    <mc:Choice Requires="p14">
      <p:transition spd="slow" p14:dur="2000" advTm="48521"/>
    </mc:Choice>
    <mc:Fallback xmlns="">
      <p:transition spd="slow" advTm="4852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Rethinking and Revising :: Eli Review Student Development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573" y="548680"/>
            <a:ext cx="7680853" cy="5760640"/>
          </a:xfrm>
        </p:spPr>
      </p:pic>
    </p:spTree>
    <p:extLst>
      <p:ext uri="{BB962C8B-B14F-4D97-AF65-F5344CB8AC3E}">
        <p14:creationId xmlns:p14="http://schemas.microsoft.com/office/powerpoint/2010/main" val="3021327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Infant" panose="00000400000000000000" pitchFamily="2" charset="0"/>
              </a:rPr>
              <a:t>Maths at Eastover</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58333" y="1437804"/>
            <a:ext cx="3347864" cy="2510898"/>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5389165" y="4077072"/>
            <a:ext cx="3126085" cy="2344564"/>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144765"/>
            <a:ext cx="3035829" cy="2276872"/>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039842" y="4403989"/>
            <a:ext cx="2344565" cy="1758424"/>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2968718" y="1583795"/>
            <a:ext cx="2520280" cy="1890210"/>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013" y="1395512"/>
            <a:ext cx="2999349" cy="2249512"/>
          </a:xfrm>
          <a:prstGeom prst="rect">
            <a:avLst/>
          </a:prstGeom>
        </p:spPr>
      </p:pic>
    </p:spTree>
    <p:extLst>
      <p:ext uri="{BB962C8B-B14F-4D97-AF65-F5344CB8AC3E}">
        <p14:creationId xmlns:p14="http://schemas.microsoft.com/office/powerpoint/2010/main" val="2903345213"/>
      </p:ext>
    </p:extLst>
  </p:cSld>
  <p:clrMapOvr>
    <a:masterClrMapping/>
  </p:clrMapOvr>
  <mc:AlternateContent xmlns:mc="http://schemas.openxmlformats.org/markup-compatibility/2006" xmlns:p14="http://schemas.microsoft.com/office/powerpoint/2010/main">
    <mc:Choice Requires="p14">
      <p:transition spd="slow" p14:dur="2000" advTm="25973"/>
    </mc:Choice>
    <mc:Fallback xmlns="">
      <p:transition spd="slow" advTm="259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24555" y="332656"/>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atin typeface="SassoonInfant" panose="00000400000000000000" pitchFamily="2" charset="0"/>
              </a:rPr>
              <a:t>Maths Curriculum in FS</a:t>
            </a:r>
          </a:p>
        </p:txBody>
      </p:sp>
      <p:sp>
        <p:nvSpPr>
          <p:cNvPr id="6" name="Content Placeholder 2"/>
          <p:cNvSpPr>
            <a:spLocks noGrp="1"/>
          </p:cNvSpPr>
          <p:nvPr>
            <p:ph idx="1"/>
          </p:nvPr>
        </p:nvSpPr>
        <p:spPr>
          <a:xfrm>
            <a:off x="458269" y="1412776"/>
            <a:ext cx="8229600" cy="5069160"/>
          </a:xfrm>
        </p:spPr>
        <p:txBody>
          <a:bodyPr>
            <a:normAutofit fontScale="62500" lnSpcReduction="20000"/>
          </a:bodyPr>
          <a:lstStyle/>
          <a:p>
            <a:r>
              <a:rPr lang="en-GB" dirty="0">
                <a:latin typeface="SassoonCRInfant" panose="02010503020300020003" pitchFamily="2" charset="0"/>
              </a:rPr>
              <a:t> 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By providing frequent and varied opportunities to build and apply this understanding - such as using manipulatives, including small pebbles and tens frames for organising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 </a:t>
            </a:r>
            <a:endParaRPr lang="en-US" dirty="0">
              <a:solidFill>
                <a:schemeClr val="accent2">
                  <a:lumMod val="75000"/>
                </a:schemeClr>
              </a:solidFill>
              <a:latin typeface="SassoonCRInfant" panose="02010503020300020003" pitchFamily="2" charset="0"/>
            </a:endParaRPr>
          </a:p>
          <a:p>
            <a:endParaRPr lang="en-US" dirty="0">
              <a:solidFill>
                <a:schemeClr val="accent2">
                  <a:lumMod val="75000"/>
                </a:schemeClr>
              </a:solidFill>
            </a:endParaRPr>
          </a:p>
          <a:p>
            <a:r>
              <a:rPr lang="en-US" dirty="0"/>
              <a:t>The Early Learning Goals in </a:t>
            </a:r>
            <a:r>
              <a:rPr lang="en-US" dirty="0" err="1"/>
              <a:t>Maths</a:t>
            </a:r>
            <a:r>
              <a:rPr lang="en-US" dirty="0"/>
              <a:t> are:</a:t>
            </a:r>
          </a:p>
          <a:p>
            <a:endParaRPr lang="en-US" dirty="0"/>
          </a:p>
          <a:p>
            <a:r>
              <a:rPr lang="en-US" dirty="0"/>
              <a:t>Number</a:t>
            </a:r>
          </a:p>
          <a:p>
            <a:r>
              <a:rPr lang="en-US" dirty="0"/>
              <a:t>Numerical Patterns</a:t>
            </a:r>
          </a:p>
          <a:p>
            <a:pPr marL="0" indent="0" algn="ctr">
              <a:buNone/>
            </a:pPr>
            <a:endParaRPr lang="en-GB" b="1" dirty="0">
              <a:latin typeface="SassoonPrimaryInfant" pitchFamily="2" charset="0"/>
            </a:endParaRPr>
          </a:p>
        </p:txBody>
      </p:sp>
    </p:spTree>
    <p:extLst>
      <p:ext uri="{BB962C8B-B14F-4D97-AF65-F5344CB8AC3E}">
        <p14:creationId xmlns:p14="http://schemas.microsoft.com/office/powerpoint/2010/main" val="3909284096"/>
      </p:ext>
    </p:extLst>
  </p:cSld>
  <p:clrMapOvr>
    <a:masterClrMapping/>
  </p:clrMapOvr>
  <mc:AlternateContent xmlns:mc="http://schemas.openxmlformats.org/markup-compatibility/2006" xmlns:p14="http://schemas.microsoft.com/office/powerpoint/2010/main">
    <mc:Choice Requires="p14">
      <p:transition spd="slow" p14:dur="2000" advTm="51972"/>
    </mc:Choice>
    <mc:Fallback xmlns="">
      <p:transition spd="slow" advTm="51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95536" y="269776"/>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atin typeface="SassoonInfant" panose="00000400000000000000" pitchFamily="2" charset="0"/>
              </a:rPr>
              <a:t>Early Learning Goal in Number:</a:t>
            </a:r>
          </a:p>
        </p:txBody>
      </p:sp>
      <p:sp>
        <p:nvSpPr>
          <p:cNvPr id="6" name="Content Placeholder 2"/>
          <p:cNvSpPr>
            <a:spLocks noGrp="1"/>
          </p:cNvSpPr>
          <p:nvPr>
            <p:ph idx="1"/>
          </p:nvPr>
        </p:nvSpPr>
        <p:spPr>
          <a:xfrm>
            <a:off x="458269" y="1412776"/>
            <a:ext cx="8229600" cy="5069160"/>
          </a:xfrm>
        </p:spPr>
        <p:txBody>
          <a:bodyPr>
            <a:normAutofit lnSpcReduction="10000"/>
          </a:bodyPr>
          <a:lstStyle/>
          <a:p>
            <a:pPr marL="0" indent="0" algn="ctr">
              <a:buNone/>
            </a:pPr>
            <a:r>
              <a:rPr lang="en-GB" b="1" dirty="0">
                <a:latin typeface="SassoonPrimaryInfant" pitchFamily="2" charset="0"/>
              </a:rPr>
              <a:t>This is what the children are expected to achieve by the end of the year:</a:t>
            </a:r>
          </a:p>
          <a:p>
            <a:pPr marL="0" indent="0" algn="ctr">
              <a:buNone/>
            </a:pPr>
            <a:endParaRPr lang="en-GB" b="1" dirty="0">
              <a:latin typeface="SassoonPrimaryInfant" pitchFamily="2" charset="0"/>
            </a:endParaRPr>
          </a:p>
          <a:p>
            <a:r>
              <a:rPr lang="en-GB" dirty="0">
                <a:latin typeface="SassoonCRInfant" panose="02010503020300020003" pitchFamily="2" charset="0"/>
              </a:rPr>
              <a:t>Have a deep understanding of number to 10, including the composition of each number; </a:t>
            </a:r>
          </a:p>
          <a:p>
            <a:r>
              <a:rPr lang="en-GB" dirty="0" err="1">
                <a:latin typeface="SassoonCRInfant" panose="02010503020300020003" pitchFamily="2" charset="0"/>
              </a:rPr>
              <a:t>Subitise</a:t>
            </a:r>
            <a:r>
              <a:rPr lang="en-GB" dirty="0">
                <a:latin typeface="SassoonCRInfant" panose="02010503020300020003" pitchFamily="2" charset="0"/>
              </a:rPr>
              <a:t> (recognise quantities without counting) up to 5; </a:t>
            </a:r>
          </a:p>
          <a:p>
            <a:r>
              <a:rPr lang="en-GB" dirty="0">
                <a:latin typeface="SassoonCRInfant" panose="02010503020300020003" pitchFamily="2" charset="0"/>
              </a:rPr>
              <a:t>Automatically recall (without reference to rhymes, counting or other aids) number bonds up to 5 (including subtraction facts) and some number bonds to 10, including double facts.</a:t>
            </a:r>
          </a:p>
          <a:p>
            <a:pPr marL="0" indent="0" algn="ctr">
              <a:buNone/>
            </a:pPr>
            <a:endParaRPr lang="en-GB" b="1" dirty="0">
              <a:latin typeface="SassoonPrimaryInfant" pitchFamily="2" charset="0"/>
            </a:endParaRPr>
          </a:p>
        </p:txBody>
      </p:sp>
    </p:spTree>
    <p:extLst>
      <p:ext uri="{BB962C8B-B14F-4D97-AF65-F5344CB8AC3E}">
        <p14:creationId xmlns:p14="http://schemas.microsoft.com/office/powerpoint/2010/main" val="2474125055"/>
      </p:ext>
    </p:extLst>
  </p:cSld>
  <p:clrMapOvr>
    <a:masterClrMapping/>
  </p:clrMapOvr>
  <mc:AlternateContent xmlns:mc="http://schemas.openxmlformats.org/markup-compatibility/2006" xmlns:p14="http://schemas.microsoft.com/office/powerpoint/2010/main">
    <mc:Choice Requires="p14">
      <p:transition spd="slow" p14:dur="2000" advTm="47080"/>
    </mc:Choice>
    <mc:Fallback xmlns="">
      <p:transition spd="slow" advTm="4708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95536" y="269776"/>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atin typeface="SassoonInfant" panose="00000400000000000000" pitchFamily="2" charset="0"/>
              </a:rPr>
              <a:t>Early Learning Goal in Numerical Patterns:</a:t>
            </a:r>
          </a:p>
        </p:txBody>
      </p:sp>
      <p:sp>
        <p:nvSpPr>
          <p:cNvPr id="6" name="Content Placeholder 2"/>
          <p:cNvSpPr>
            <a:spLocks noGrp="1"/>
          </p:cNvSpPr>
          <p:nvPr>
            <p:ph idx="1"/>
          </p:nvPr>
        </p:nvSpPr>
        <p:spPr>
          <a:xfrm>
            <a:off x="458269" y="1412776"/>
            <a:ext cx="8229600" cy="5069160"/>
          </a:xfrm>
        </p:spPr>
        <p:txBody>
          <a:bodyPr>
            <a:normAutofit/>
          </a:bodyPr>
          <a:lstStyle/>
          <a:p>
            <a:pPr marL="0" indent="0" algn="ctr">
              <a:buNone/>
            </a:pPr>
            <a:r>
              <a:rPr lang="en-GB" b="1" dirty="0">
                <a:latin typeface="SassoonPrimaryInfant" pitchFamily="2" charset="0"/>
              </a:rPr>
              <a:t>This is what the children are expected to achieve by the end of the year:</a:t>
            </a:r>
          </a:p>
          <a:p>
            <a:pPr algn="ctr"/>
            <a:r>
              <a:rPr lang="en-GB" dirty="0"/>
              <a:t>Verbally count beyond 20, recognising the pattern of the counting system; </a:t>
            </a:r>
          </a:p>
          <a:p>
            <a:pPr algn="ctr"/>
            <a:r>
              <a:rPr lang="en-GB" dirty="0"/>
              <a:t> Compare quantities up to 10 in different contexts, recognising when one quantity is greater than, less than or the same as the other quantity; </a:t>
            </a:r>
          </a:p>
          <a:p>
            <a:pPr algn="ctr"/>
            <a:r>
              <a:rPr lang="en-GB" dirty="0"/>
              <a:t> Explore and represent patterns within numbers up to 10, including evens and odds, double facts and how quantities can be distributed equally. </a:t>
            </a:r>
            <a:endParaRPr lang="en-GB" b="1" dirty="0">
              <a:latin typeface="SassoonPrimaryInfant" pitchFamily="2" charset="0"/>
            </a:endParaRPr>
          </a:p>
          <a:p>
            <a:endParaRPr lang="en-GB" b="1" dirty="0">
              <a:latin typeface="SassoonPrimaryInfant" pitchFamily="2" charset="0"/>
            </a:endParaRPr>
          </a:p>
          <a:p>
            <a:endParaRPr lang="en-GB" b="1" dirty="0">
              <a:latin typeface="SassoonPrimaryInfant" pitchFamily="2" charset="0"/>
            </a:endParaRPr>
          </a:p>
        </p:txBody>
      </p:sp>
    </p:spTree>
    <p:extLst>
      <p:ext uri="{BB962C8B-B14F-4D97-AF65-F5344CB8AC3E}">
        <p14:creationId xmlns:p14="http://schemas.microsoft.com/office/powerpoint/2010/main" val="81012139"/>
      </p:ext>
    </p:extLst>
  </p:cSld>
  <p:clrMapOvr>
    <a:masterClrMapping/>
  </p:clrMapOvr>
  <mc:AlternateContent xmlns:mc="http://schemas.openxmlformats.org/markup-compatibility/2006" xmlns:p14="http://schemas.microsoft.com/office/powerpoint/2010/main">
    <mc:Choice Requires="p14">
      <p:transition spd="slow" p14:dur="2000" advTm="47080"/>
    </mc:Choice>
    <mc:Fallback xmlns="">
      <p:transition spd="slow" advTm="4708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363272" cy="1872208"/>
          </a:xfrm>
        </p:spPr>
        <p:txBody>
          <a:bodyPr>
            <a:normAutofit fontScale="90000"/>
          </a:bodyPr>
          <a:lstStyle/>
          <a:p>
            <a:br>
              <a:rPr lang="en-GB" sz="1100" dirty="0"/>
            </a:br>
            <a:br>
              <a:rPr lang="en-GB" sz="1100" dirty="0"/>
            </a:br>
            <a:br>
              <a:rPr lang="en-GB" sz="1100" dirty="0"/>
            </a:br>
            <a:br>
              <a:rPr lang="en-GB" sz="1100" dirty="0"/>
            </a:br>
            <a:r>
              <a:rPr lang="en-GB" sz="3100" dirty="0">
                <a:latin typeface="SassoonCRInfant" panose="02010503020300020003" pitchFamily="2" charset="0"/>
              </a:rPr>
              <a:t>SPATIAL reasoning</a:t>
            </a:r>
            <a:br>
              <a:rPr lang="en-GB" sz="1100" dirty="0"/>
            </a:br>
            <a:r>
              <a:rPr lang="en-GB" sz="1600" dirty="0">
                <a:latin typeface="SassoonCRInfant" panose="02010503020300020003" pitchFamily="2" charset="0"/>
              </a:rPr>
              <a:t>Spatial Reasoning is all about how we understand the way things move in relation to the space around us</a:t>
            </a:r>
            <a:br>
              <a:rPr lang="en-GB" sz="1600" dirty="0">
                <a:latin typeface="SassoonCRInfant" panose="02010503020300020003" pitchFamily="2" charset="0"/>
              </a:rPr>
            </a:br>
            <a:r>
              <a:rPr lang="en-GB" sz="1600" dirty="0">
                <a:latin typeface="SassoonCRInfant" panose="02010503020300020003" pitchFamily="2" charset="0"/>
              </a:rPr>
              <a:t>It’s a crucial skill for children to learn, but it’s also really important for a child’s later mathematical development</a:t>
            </a:r>
            <a:r>
              <a:rPr lang="en-GB" dirty="0"/>
              <a:t>.</a:t>
            </a:r>
            <a:br>
              <a:rPr lang="en-GB" dirty="0"/>
            </a:br>
            <a:endParaRPr lang="en-GB" dirty="0"/>
          </a:p>
        </p:txBody>
      </p:sp>
      <p:sp>
        <p:nvSpPr>
          <p:cNvPr id="3" name="Content Placeholder 2"/>
          <p:cNvSpPr>
            <a:spLocks noGrp="1"/>
          </p:cNvSpPr>
          <p:nvPr>
            <p:ph sz="half" idx="1"/>
          </p:nvPr>
        </p:nvSpPr>
        <p:spPr>
          <a:xfrm>
            <a:off x="457200" y="2348880"/>
            <a:ext cx="4038600" cy="3777283"/>
          </a:xfrm>
        </p:spPr>
        <p:txBody>
          <a:bodyPr>
            <a:normAutofit/>
          </a:bodyPr>
          <a:lstStyle/>
          <a:p>
            <a:pPr marL="82296" indent="0">
              <a:buNone/>
            </a:pPr>
            <a:r>
              <a:rPr lang="en-GB" sz="1700" b="1" dirty="0">
                <a:latin typeface="SassoonCRInfant" panose="02010503020300020003" pitchFamily="2" charset="0"/>
              </a:rPr>
              <a:t>Understanding relationships</a:t>
            </a:r>
            <a:r>
              <a:rPr lang="en-GB" sz="1700" dirty="0">
                <a:latin typeface="SassoonCRInfant" panose="02010503020300020003" pitchFamily="2" charset="0"/>
              </a:rPr>
              <a:t>: – </a:t>
            </a:r>
            <a:r>
              <a:rPr lang="en-GB" sz="1700" i="1" dirty="0">
                <a:latin typeface="SassoonCRInfant" panose="02010503020300020003" pitchFamily="2" charset="0"/>
              </a:rPr>
              <a:t>How things fit together, and how moving parts work</a:t>
            </a:r>
          </a:p>
          <a:p>
            <a:pPr marL="82296" indent="0">
              <a:buNone/>
            </a:pPr>
            <a:r>
              <a:rPr lang="en-GB" sz="1700" b="1" dirty="0">
                <a:latin typeface="SassoonCRInfant" panose="02010503020300020003" pitchFamily="2" charset="0"/>
              </a:rPr>
              <a:t>Language</a:t>
            </a:r>
            <a:r>
              <a:rPr lang="en-GB" sz="1700" dirty="0">
                <a:latin typeface="SassoonCRInfant" panose="02010503020300020003" pitchFamily="2" charset="0"/>
              </a:rPr>
              <a:t>: – </a:t>
            </a:r>
            <a:r>
              <a:rPr lang="en-GB" sz="1700" i="1" dirty="0">
                <a:latin typeface="SassoonCRInfant" panose="02010503020300020003" pitchFamily="2" charset="0"/>
              </a:rPr>
              <a:t>Hearing, describing, directing position and direction</a:t>
            </a:r>
          </a:p>
          <a:p>
            <a:pPr marL="82296" indent="0">
              <a:buNone/>
            </a:pPr>
            <a:r>
              <a:rPr lang="en-GB" sz="1700" b="1" dirty="0">
                <a:latin typeface="SassoonCRInfant" panose="02010503020300020003" pitchFamily="2" charset="0"/>
              </a:rPr>
              <a:t>Spatial memory</a:t>
            </a:r>
            <a:r>
              <a:rPr lang="en-GB" sz="1700" dirty="0">
                <a:latin typeface="SassoonCRInfant" panose="02010503020300020003" pitchFamily="2" charset="0"/>
              </a:rPr>
              <a:t>: – </a:t>
            </a:r>
            <a:r>
              <a:rPr lang="en-GB" sz="1700" i="1" dirty="0">
                <a:latin typeface="SassoonCRInfant" panose="02010503020300020003" pitchFamily="2" charset="0"/>
              </a:rPr>
              <a:t>Remembering where things are</a:t>
            </a:r>
          </a:p>
          <a:p>
            <a:pPr marL="82296" indent="0">
              <a:buNone/>
            </a:pPr>
            <a:r>
              <a:rPr lang="en-GB" sz="1700" b="1" dirty="0">
                <a:latin typeface="SassoonCRInfant" panose="02010503020300020003" pitchFamily="2" charset="0"/>
              </a:rPr>
              <a:t>Sense of direction</a:t>
            </a:r>
            <a:r>
              <a:rPr lang="en-GB" sz="1700" dirty="0">
                <a:latin typeface="SassoonCRInfant" panose="02010503020300020003" pitchFamily="2" charset="0"/>
              </a:rPr>
              <a:t>: – </a:t>
            </a:r>
            <a:r>
              <a:rPr lang="en-GB" sz="1700" i="1" dirty="0">
                <a:latin typeface="SassoonCRInfant" panose="02010503020300020003" pitchFamily="2" charset="0"/>
              </a:rPr>
              <a:t>Noticing where you’re going, and finding your way back</a:t>
            </a:r>
          </a:p>
          <a:p>
            <a:pPr marL="82296" indent="0">
              <a:buNone/>
            </a:pPr>
            <a:r>
              <a:rPr lang="en-GB" sz="1700" b="1" dirty="0">
                <a:latin typeface="SassoonCRInfant" panose="02010503020300020003" pitchFamily="2" charset="0"/>
              </a:rPr>
              <a:t>Spatial representations</a:t>
            </a:r>
            <a:r>
              <a:rPr lang="en-GB" sz="1700" dirty="0">
                <a:latin typeface="SassoonCRInfant" panose="02010503020300020003" pitchFamily="2" charset="0"/>
              </a:rPr>
              <a:t>: – </a:t>
            </a:r>
            <a:r>
              <a:rPr lang="en-GB" sz="1700" i="1" dirty="0">
                <a:latin typeface="SassoonCRInfant" panose="02010503020300020003" pitchFamily="2" charset="0"/>
              </a:rPr>
              <a:t>Creating mental images, understanding perspective and movements, reading models and diagrams</a:t>
            </a:r>
            <a:endParaRPr lang="en-GB" sz="1700" dirty="0">
              <a:latin typeface="SassoonCRInfant" panose="02010503020300020003" pitchFamily="2" charset="0"/>
            </a:endParaRPr>
          </a:p>
          <a:p>
            <a:endParaRPr lang="en-GB" dirty="0"/>
          </a:p>
        </p:txBody>
      </p:sp>
      <p:pic>
        <p:nvPicPr>
          <p:cNvPr id="5" name="Content Placeholder 4"/>
          <p:cNvPicPr>
            <a:picLocks noGrp="1" noChangeAspect="1"/>
          </p:cNvPicPr>
          <p:nvPr>
            <p:ph sz="half" idx="2"/>
          </p:nvPr>
        </p:nvPicPr>
        <p:blipFill>
          <a:blip r:embed="rId2"/>
          <a:stretch>
            <a:fillRect/>
          </a:stretch>
        </p:blipFill>
        <p:spPr>
          <a:xfrm>
            <a:off x="5724128" y="1916832"/>
            <a:ext cx="2619375" cy="1743075"/>
          </a:xfrm>
          <a:prstGeom prst="rect">
            <a:avLst/>
          </a:prstGeom>
        </p:spPr>
      </p:pic>
      <p:pic>
        <p:nvPicPr>
          <p:cNvPr id="6" name="Picture 5"/>
          <p:cNvPicPr>
            <a:picLocks noChangeAspect="1"/>
          </p:cNvPicPr>
          <p:nvPr/>
        </p:nvPicPr>
        <p:blipFill>
          <a:blip r:embed="rId3"/>
          <a:stretch>
            <a:fillRect/>
          </a:stretch>
        </p:blipFill>
        <p:spPr>
          <a:xfrm>
            <a:off x="4320686" y="3789040"/>
            <a:ext cx="4094825" cy="2980411"/>
          </a:xfrm>
          <a:prstGeom prst="rect">
            <a:avLst/>
          </a:prstGeom>
        </p:spPr>
      </p:pic>
    </p:spTree>
    <p:extLst>
      <p:ext uri="{BB962C8B-B14F-4D97-AF65-F5344CB8AC3E}">
        <p14:creationId xmlns:p14="http://schemas.microsoft.com/office/powerpoint/2010/main" val="2896011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Infant" panose="00000400000000000000" pitchFamily="2" charset="0"/>
              </a:rPr>
              <a:t>Mastery teaching</a:t>
            </a:r>
          </a:p>
        </p:txBody>
      </p:sp>
      <p:sp>
        <p:nvSpPr>
          <p:cNvPr id="5" name="Content Placeholder 4"/>
          <p:cNvSpPr>
            <a:spLocks noGrp="1"/>
          </p:cNvSpPr>
          <p:nvPr>
            <p:ph sz="half" idx="2"/>
          </p:nvPr>
        </p:nvSpPr>
        <p:spPr>
          <a:xfrm>
            <a:off x="457200" y="1402805"/>
            <a:ext cx="8229600" cy="3629000"/>
          </a:xfrm>
        </p:spPr>
        <p:txBody>
          <a:bodyPr/>
          <a:lstStyle/>
          <a:p>
            <a:pPr marL="0" indent="0" algn="ctr">
              <a:buNone/>
            </a:pPr>
            <a:r>
              <a:rPr lang="en-GB" dirty="0">
                <a:latin typeface="SassoonInfant" panose="00000400000000000000" pitchFamily="2" charset="0"/>
              </a:rPr>
              <a:t>New curriculum in 2014</a:t>
            </a:r>
          </a:p>
          <a:p>
            <a:pPr marL="0" indent="0" algn="ctr">
              <a:buNone/>
            </a:pPr>
            <a:endParaRPr lang="en-GB" dirty="0">
              <a:latin typeface="SassoonInfant" panose="00000400000000000000" pitchFamily="2" charset="0"/>
            </a:endParaRPr>
          </a:p>
          <a:p>
            <a:pPr marL="0" indent="0" algn="ctr">
              <a:buNone/>
            </a:pPr>
            <a:r>
              <a:rPr lang="en-GB" dirty="0">
                <a:latin typeface="SassoonInfant" panose="00000400000000000000" pitchFamily="2" charset="0"/>
              </a:rPr>
              <a:t>Children should become fluent, be able to reason and solve problems.</a:t>
            </a:r>
          </a:p>
          <a:p>
            <a:pPr marL="0" indent="0" algn="ctr">
              <a:buNone/>
            </a:pPr>
            <a:endParaRPr lang="en-GB" dirty="0">
              <a:latin typeface="SassoonInfant" panose="00000400000000000000" pitchFamily="2" charset="0"/>
            </a:endParaRPr>
          </a:p>
          <a:p>
            <a:pPr marL="0" indent="0" algn="ctr">
              <a:buNone/>
            </a:pPr>
            <a:r>
              <a:rPr lang="en-GB" dirty="0">
                <a:latin typeface="SassoonInfant" panose="00000400000000000000" pitchFamily="2" charset="0"/>
              </a:rPr>
              <a:t>Enables children to have a deeper understanding of mathematical concepts.</a:t>
            </a:r>
            <a:endParaRPr lang="en-US" dirty="0">
              <a:latin typeface="SassoonInfant" panose="00000400000000000000" pitchFamily="2" charset="0"/>
            </a:endParaRPr>
          </a:p>
        </p:txBody>
      </p:sp>
    </p:spTree>
    <p:extLst>
      <p:ext uri="{BB962C8B-B14F-4D97-AF65-F5344CB8AC3E}">
        <p14:creationId xmlns:p14="http://schemas.microsoft.com/office/powerpoint/2010/main" val="1757335902"/>
      </p:ext>
    </p:extLst>
  </p:cSld>
  <p:clrMapOvr>
    <a:masterClrMapping/>
  </p:clrMapOvr>
  <mc:AlternateContent xmlns:mc="http://schemas.openxmlformats.org/markup-compatibility/2006" xmlns:p14="http://schemas.microsoft.com/office/powerpoint/2010/main">
    <mc:Choice Requires="p14">
      <p:transition spd="slow" p14:dur="2000" advTm="20902"/>
    </mc:Choice>
    <mc:Fallback xmlns="">
      <p:transition spd="slow" advTm="2090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Infant" panose="00000400000000000000" pitchFamily="2" charset="0"/>
              </a:rPr>
              <a:t>Three stages</a:t>
            </a:r>
          </a:p>
        </p:txBody>
      </p:sp>
      <p:graphicFrame>
        <p:nvGraphicFramePr>
          <p:cNvPr id="6" name="Content Placeholder 3"/>
          <p:cNvGraphicFramePr>
            <a:graphicFrameLocks noGrp="1"/>
          </p:cNvGraphicFramePr>
          <p:nvPr>
            <p:ph idx="1"/>
            <p:extLst>
              <p:ext uri="{D42A27DB-BD31-4B8C-83A1-F6EECF244321}">
                <p14:modId xmlns:p14="http://schemas.microsoft.com/office/powerpoint/2010/main" val="1467427695"/>
              </p:ext>
            </p:extLst>
          </p:nvPr>
        </p:nvGraphicFramePr>
        <p:xfrm>
          <a:off x="251520" y="1700808"/>
          <a:ext cx="8793590" cy="4032448"/>
        </p:xfrm>
        <a:graphic>
          <a:graphicData uri="http://schemas.openxmlformats.org/drawingml/2006/table">
            <a:tbl>
              <a:tblPr firstRow="1" firstCol="1" lastRow="1" lastCol="1" bandRow="1" bandCol="1">
                <a:tableStyleId>{5C22544A-7EE6-4342-B048-85BDC9FD1C3A}</a:tableStyleId>
              </a:tblPr>
              <a:tblGrid>
                <a:gridCol w="2930987">
                  <a:extLst>
                    <a:ext uri="{9D8B030D-6E8A-4147-A177-3AD203B41FA5}">
                      <a16:colId xmlns:a16="http://schemas.microsoft.com/office/drawing/2014/main" val="20000"/>
                    </a:ext>
                  </a:extLst>
                </a:gridCol>
                <a:gridCol w="2901661">
                  <a:extLst>
                    <a:ext uri="{9D8B030D-6E8A-4147-A177-3AD203B41FA5}">
                      <a16:colId xmlns:a16="http://schemas.microsoft.com/office/drawing/2014/main" val="20001"/>
                    </a:ext>
                  </a:extLst>
                </a:gridCol>
                <a:gridCol w="2960942">
                  <a:extLst>
                    <a:ext uri="{9D8B030D-6E8A-4147-A177-3AD203B41FA5}">
                      <a16:colId xmlns:a16="http://schemas.microsoft.com/office/drawing/2014/main" val="20002"/>
                    </a:ext>
                  </a:extLst>
                </a:gridCol>
              </a:tblGrid>
              <a:tr h="4032448">
                <a:tc>
                  <a:txBody>
                    <a:bodyPr/>
                    <a:lstStyle/>
                    <a:p>
                      <a:pPr marL="64770" marR="266700">
                        <a:lnSpc>
                          <a:spcPct val="98000"/>
                        </a:lnSpc>
                        <a:spcBef>
                          <a:spcPts val="20"/>
                        </a:spcBef>
                        <a:spcAft>
                          <a:spcPts val="0"/>
                        </a:spcAft>
                      </a:pPr>
                      <a:endParaRPr lang="en-US" sz="1600" dirty="0">
                        <a:effectLst/>
                        <a:latin typeface="SassoonInfant" panose="00000400000000000000" pitchFamily="2" charset="0"/>
                      </a:endParaRPr>
                    </a:p>
                    <a:p>
                      <a:pPr marL="64770" marR="266700">
                        <a:lnSpc>
                          <a:spcPct val="98000"/>
                        </a:lnSpc>
                        <a:spcBef>
                          <a:spcPts val="20"/>
                        </a:spcBef>
                        <a:spcAft>
                          <a:spcPts val="0"/>
                        </a:spcAft>
                      </a:pPr>
                      <a:r>
                        <a:rPr lang="en-GB" sz="2000" dirty="0">
                          <a:solidFill>
                            <a:srgbClr val="FF0000"/>
                          </a:solidFill>
                          <a:effectLst/>
                          <a:latin typeface="SassoonInfant" panose="00000400000000000000" pitchFamily="2" charset="0"/>
                        </a:rPr>
                        <a:t>Concrete:</a:t>
                      </a:r>
                      <a:endParaRPr lang="en-US" sz="2000" dirty="0">
                        <a:solidFill>
                          <a:srgbClr val="FF0000"/>
                        </a:solidFill>
                        <a:effectLst/>
                        <a:latin typeface="SassoonInfant" panose="00000400000000000000" pitchFamily="2" charset="0"/>
                      </a:endParaRPr>
                    </a:p>
                    <a:p>
                      <a:pPr marL="64770" marR="266700">
                        <a:lnSpc>
                          <a:spcPct val="98000"/>
                        </a:lnSpc>
                        <a:spcBef>
                          <a:spcPts val="20"/>
                        </a:spcBef>
                        <a:spcAft>
                          <a:spcPts val="0"/>
                        </a:spcAft>
                      </a:pPr>
                      <a:r>
                        <a:rPr lang="en-US" sz="1600" dirty="0">
                          <a:solidFill>
                            <a:srgbClr val="FF0000"/>
                          </a:solidFill>
                          <a:effectLst/>
                          <a:latin typeface="SassoonInfant" panose="00000400000000000000" pitchFamily="2" charset="0"/>
                        </a:rPr>
                        <a:t>Children physically line up ducks in a row and verbally label them, e.g. ‘first /second / third.’</a:t>
                      </a:r>
                      <a:endParaRPr lang="en-GB" sz="1600" dirty="0">
                        <a:solidFill>
                          <a:srgbClr val="FF0000"/>
                        </a:solidFill>
                        <a:effectLst/>
                        <a:latin typeface="SassoonInfant" panose="00000400000000000000" pitchFamily="2" charset="0"/>
                      </a:endParaRPr>
                    </a:p>
                    <a:p>
                      <a:pPr>
                        <a:spcAft>
                          <a:spcPts val="0"/>
                        </a:spcAft>
                      </a:pPr>
                      <a:r>
                        <a:rPr lang="en-US" sz="1400" dirty="0">
                          <a:solidFill>
                            <a:srgbClr val="FF0000"/>
                          </a:solidFill>
                          <a:effectLst/>
                          <a:latin typeface="SassoonInfant" panose="00000400000000000000" pitchFamily="2" charset="0"/>
                        </a:rPr>
                        <a:t> </a:t>
                      </a:r>
                      <a:endParaRPr lang="en-GB" sz="1600" dirty="0">
                        <a:solidFill>
                          <a:srgbClr val="FF0000"/>
                        </a:solidFill>
                        <a:effectLst/>
                        <a:latin typeface="SassoonInfant" panose="00000400000000000000" pitchFamily="2" charset="0"/>
                      </a:endParaRPr>
                    </a:p>
                    <a:p>
                      <a:pPr>
                        <a:spcBef>
                          <a:spcPts val="5"/>
                        </a:spcBef>
                        <a:spcAft>
                          <a:spcPts val="0"/>
                        </a:spcAft>
                      </a:pPr>
                      <a:r>
                        <a:rPr lang="en-US" sz="600" dirty="0">
                          <a:solidFill>
                            <a:srgbClr val="FF0000"/>
                          </a:solidFill>
                          <a:effectLst/>
                        </a:rPr>
                        <a:t> </a:t>
                      </a:r>
                      <a:endParaRPr lang="en-GB" sz="1000" dirty="0">
                        <a:solidFill>
                          <a:srgbClr val="FF0000"/>
                        </a:solidFill>
                        <a:effectLst/>
                      </a:endParaRPr>
                    </a:p>
                    <a:p>
                      <a:pPr>
                        <a:spcBef>
                          <a:spcPts val="30"/>
                        </a:spcBef>
                        <a:spcAft>
                          <a:spcPts val="0"/>
                        </a:spcAft>
                      </a:pPr>
                      <a:r>
                        <a:rPr lang="en-US" sz="1200" dirty="0">
                          <a:effectLst/>
                        </a:rPr>
                        <a:t> </a:t>
                      </a:r>
                      <a:endParaRPr lang="en-GB" sz="1000" dirty="0">
                        <a:effectLst/>
                        <a:latin typeface="Calibri"/>
                        <a:ea typeface="Calibri"/>
                        <a:cs typeface="Calibri"/>
                      </a:endParaRPr>
                    </a:p>
                  </a:txBody>
                  <a:tcPr marL="0" marR="0" marT="0" marB="0"/>
                </a:tc>
                <a:tc>
                  <a:txBody>
                    <a:bodyPr/>
                    <a:lstStyle/>
                    <a:p>
                      <a:pPr marL="64770" marR="189865">
                        <a:lnSpc>
                          <a:spcPct val="98000"/>
                        </a:lnSpc>
                        <a:spcBef>
                          <a:spcPts val="20"/>
                        </a:spcBef>
                        <a:spcAft>
                          <a:spcPts val="0"/>
                        </a:spcAft>
                      </a:pPr>
                      <a:endParaRPr lang="en-US" sz="1600" dirty="0">
                        <a:solidFill>
                          <a:srgbClr val="FF0000"/>
                        </a:solidFill>
                        <a:effectLst/>
                        <a:latin typeface="SassoonInfant" panose="00000400000000000000" pitchFamily="2" charset="0"/>
                      </a:endParaRPr>
                    </a:p>
                    <a:p>
                      <a:pPr marL="64770" marR="189865">
                        <a:lnSpc>
                          <a:spcPct val="98000"/>
                        </a:lnSpc>
                        <a:spcBef>
                          <a:spcPts val="20"/>
                        </a:spcBef>
                        <a:spcAft>
                          <a:spcPts val="0"/>
                        </a:spcAft>
                      </a:pPr>
                      <a:r>
                        <a:rPr lang="en-GB" sz="2000" dirty="0">
                          <a:solidFill>
                            <a:srgbClr val="FF0000"/>
                          </a:solidFill>
                          <a:effectLst/>
                          <a:latin typeface="SassoonInfant" panose="00000400000000000000" pitchFamily="2" charset="0"/>
                        </a:rPr>
                        <a:t>Pictorial:</a:t>
                      </a:r>
                      <a:endParaRPr lang="en-US" sz="2000" dirty="0">
                        <a:solidFill>
                          <a:srgbClr val="FF0000"/>
                        </a:solidFill>
                        <a:effectLst/>
                        <a:latin typeface="SassoonInfant" panose="00000400000000000000" pitchFamily="2" charset="0"/>
                      </a:endParaRPr>
                    </a:p>
                    <a:p>
                      <a:pPr marL="64770" marR="189865">
                        <a:lnSpc>
                          <a:spcPct val="98000"/>
                        </a:lnSpc>
                        <a:spcBef>
                          <a:spcPts val="20"/>
                        </a:spcBef>
                        <a:spcAft>
                          <a:spcPts val="0"/>
                        </a:spcAft>
                      </a:pPr>
                      <a:r>
                        <a:rPr lang="en-US" sz="1600" dirty="0">
                          <a:solidFill>
                            <a:srgbClr val="FF0000"/>
                          </a:solidFill>
                          <a:effectLst/>
                          <a:latin typeface="SassoonInfant" panose="00000400000000000000" pitchFamily="2" charset="0"/>
                        </a:rPr>
                        <a:t>Children order slides with pictures of ducks, for example, on the Interactive Whiteboard.</a:t>
                      </a:r>
                      <a:endParaRPr lang="en-GB" sz="1600" dirty="0">
                        <a:solidFill>
                          <a:srgbClr val="FF0000"/>
                        </a:solidFill>
                        <a:effectLst/>
                        <a:latin typeface="SassoonInfant" panose="00000400000000000000" pitchFamily="2" charset="0"/>
                      </a:endParaRPr>
                    </a:p>
                    <a:p>
                      <a:pPr>
                        <a:spcAft>
                          <a:spcPts val="0"/>
                        </a:spcAft>
                      </a:pPr>
                      <a:r>
                        <a:rPr lang="en-US" sz="900" dirty="0">
                          <a:solidFill>
                            <a:srgbClr val="FF0000"/>
                          </a:solidFill>
                          <a:effectLst/>
                        </a:rPr>
                        <a:t> </a:t>
                      </a:r>
                      <a:endParaRPr lang="en-GB" sz="1000" dirty="0">
                        <a:solidFill>
                          <a:srgbClr val="FF0000"/>
                        </a:solidFill>
                        <a:effectLst/>
                      </a:endParaRPr>
                    </a:p>
                    <a:p>
                      <a:pPr>
                        <a:spcBef>
                          <a:spcPts val="50"/>
                        </a:spcBef>
                        <a:spcAft>
                          <a:spcPts val="5"/>
                        </a:spcAft>
                      </a:pPr>
                      <a:r>
                        <a:rPr lang="en-US" sz="500" dirty="0">
                          <a:effectLst/>
                        </a:rPr>
                        <a:t> </a:t>
                      </a:r>
                      <a:endParaRPr lang="en-GB" sz="1000" dirty="0">
                        <a:effectLst/>
                      </a:endParaRPr>
                    </a:p>
                    <a:p>
                      <a:pPr>
                        <a:spcAft>
                          <a:spcPts val="0"/>
                        </a:spcAft>
                      </a:pPr>
                      <a:r>
                        <a:rPr lang="en-US" sz="1100" dirty="0">
                          <a:effectLst/>
                        </a:rPr>
                        <a:t> </a:t>
                      </a:r>
                      <a:endParaRPr lang="en-GB" sz="1000" dirty="0">
                        <a:effectLst/>
                        <a:latin typeface="Calibri"/>
                        <a:ea typeface="Calibri"/>
                        <a:cs typeface="Calibri"/>
                      </a:endParaRPr>
                    </a:p>
                  </a:txBody>
                  <a:tcPr marL="0" marR="0" marT="0" marB="0"/>
                </a:tc>
                <a:tc>
                  <a:txBody>
                    <a:bodyPr/>
                    <a:lstStyle/>
                    <a:p>
                      <a:pPr marL="65405" marR="234950">
                        <a:lnSpc>
                          <a:spcPct val="98000"/>
                        </a:lnSpc>
                        <a:spcBef>
                          <a:spcPts val="20"/>
                        </a:spcBef>
                        <a:spcAft>
                          <a:spcPts val="0"/>
                        </a:spcAft>
                      </a:pPr>
                      <a:endParaRPr lang="en-US" sz="1600" dirty="0">
                        <a:effectLst/>
                        <a:latin typeface="SassoonInfant" panose="00000400000000000000" pitchFamily="2" charset="0"/>
                      </a:endParaRPr>
                    </a:p>
                    <a:p>
                      <a:pPr marL="65405" marR="234950">
                        <a:lnSpc>
                          <a:spcPct val="98000"/>
                        </a:lnSpc>
                        <a:spcBef>
                          <a:spcPts val="20"/>
                        </a:spcBef>
                        <a:spcAft>
                          <a:spcPts val="0"/>
                        </a:spcAft>
                      </a:pPr>
                      <a:r>
                        <a:rPr lang="en-GB" sz="2000" dirty="0">
                          <a:solidFill>
                            <a:srgbClr val="FF0000"/>
                          </a:solidFill>
                          <a:effectLst/>
                          <a:latin typeface="SassoonInfant" panose="00000400000000000000" pitchFamily="2" charset="0"/>
                        </a:rPr>
                        <a:t>Abstract:</a:t>
                      </a:r>
                      <a:endParaRPr lang="en-US" sz="2000" dirty="0">
                        <a:solidFill>
                          <a:srgbClr val="FF0000"/>
                        </a:solidFill>
                        <a:effectLst/>
                        <a:latin typeface="SassoonInfant" panose="00000400000000000000" pitchFamily="2" charset="0"/>
                      </a:endParaRPr>
                    </a:p>
                    <a:p>
                      <a:pPr marL="65405" marR="234950">
                        <a:lnSpc>
                          <a:spcPct val="98000"/>
                        </a:lnSpc>
                        <a:spcBef>
                          <a:spcPts val="20"/>
                        </a:spcBef>
                        <a:spcAft>
                          <a:spcPts val="0"/>
                        </a:spcAft>
                      </a:pPr>
                      <a:r>
                        <a:rPr lang="en-US" sz="1600" dirty="0">
                          <a:solidFill>
                            <a:srgbClr val="FF0000"/>
                          </a:solidFill>
                          <a:effectLst/>
                          <a:latin typeface="SassoonInfant" panose="00000400000000000000" pitchFamily="2" charset="0"/>
                        </a:rPr>
                        <a:t>Children apply their understanding of ordinal numbers, e.g. by using written 1st, 2nd and 3rd labels and other related verbal language when ordering objects.</a:t>
                      </a:r>
                      <a:endParaRPr lang="en-GB" sz="1600" dirty="0">
                        <a:solidFill>
                          <a:srgbClr val="FF0000"/>
                        </a:solidFill>
                        <a:effectLst/>
                        <a:latin typeface="SassoonInfant" panose="00000400000000000000" pitchFamily="2" charset="0"/>
                      </a:endParaRPr>
                    </a:p>
                    <a:p>
                      <a:pPr algn="ctr">
                        <a:spcBef>
                          <a:spcPts val="50"/>
                        </a:spcBef>
                        <a:spcAft>
                          <a:spcPts val="0"/>
                        </a:spcAft>
                      </a:pPr>
                      <a:r>
                        <a:rPr lang="en-US" sz="1200" dirty="0">
                          <a:effectLst/>
                        </a:rPr>
                        <a:t> </a:t>
                      </a:r>
                    </a:p>
                    <a:p>
                      <a:pPr algn="ctr">
                        <a:spcBef>
                          <a:spcPts val="50"/>
                        </a:spcBef>
                        <a:spcAft>
                          <a:spcPts val="0"/>
                        </a:spcAft>
                      </a:pPr>
                      <a:endParaRPr lang="en-GB" sz="1200" dirty="0">
                        <a:effectLst/>
                      </a:endParaRPr>
                    </a:p>
                    <a:p>
                      <a:pPr algn="ctr">
                        <a:spcBef>
                          <a:spcPts val="50"/>
                        </a:spcBef>
                        <a:spcAft>
                          <a:spcPts val="0"/>
                        </a:spcAft>
                      </a:pPr>
                      <a:endParaRPr lang="en-GB" sz="1200" dirty="0">
                        <a:effectLst/>
                      </a:endParaRPr>
                    </a:p>
                    <a:p>
                      <a:pPr algn="ctr">
                        <a:spcBef>
                          <a:spcPts val="50"/>
                        </a:spcBef>
                        <a:spcAft>
                          <a:spcPts val="0"/>
                        </a:spcAft>
                      </a:pPr>
                      <a:r>
                        <a:rPr lang="en-GB" sz="6000" dirty="0">
                          <a:solidFill>
                            <a:srgbClr val="FFFF00"/>
                          </a:solidFill>
                          <a:effectLst/>
                          <a:latin typeface="SassoonInfant" panose="00000400000000000000" pitchFamily="2" charset="0"/>
                        </a:rPr>
                        <a:t>3</a:t>
                      </a:r>
                      <a:endParaRPr lang="en-GB" sz="4400" dirty="0">
                        <a:solidFill>
                          <a:srgbClr val="FFFF00"/>
                        </a:solidFill>
                        <a:effectLst/>
                        <a:latin typeface="SassoonInfant" panose="00000400000000000000" pitchFamily="2" charset="0"/>
                      </a:endParaRPr>
                    </a:p>
                  </a:txBody>
                  <a:tcPr marL="0" marR="0" marT="0" marB="0"/>
                </a:tc>
                <a:extLst>
                  <a:ext uri="{0D108BD9-81ED-4DB2-BD59-A6C34878D82A}">
                    <a16:rowId xmlns:a16="http://schemas.microsoft.com/office/drawing/2014/main" val="10000"/>
                  </a:ext>
                </a:extLst>
              </a:tr>
            </a:tbl>
          </a:graphicData>
        </a:graphic>
      </p:graphicFrame>
      <p:pic>
        <p:nvPicPr>
          <p:cNvPr id="7" name="image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005064"/>
            <a:ext cx="2028825" cy="771525"/>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6.jpeg"/>
          <p:cNvPicPr>
            <a:picLocks noChangeAspect="1" noChangeArrowheads="1"/>
          </p:cNvPicPr>
          <p:nvPr/>
        </p:nvPicPr>
        <p:blipFill rotWithShape="1">
          <a:blip r:embed="rId3">
            <a:extLst>
              <a:ext uri="{28A0092B-C50C-407E-A947-70E740481C1C}">
                <a14:useLocalDpi xmlns:a14="http://schemas.microsoft.com/office/drawing/2010/main" val="0"/>
              </a:ext>
            </a:extLst>
          </a:blip>
          <a:srcRect r="27085"/>
          <a:stretch/>
        </p:blipFill>
        <p:spPr bwMode="auto">
          <a:xfrm>
            <a:off x="3674183" y="3892288"/>
            <a:ext cx="1795634" cy="99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189912"/>
      </p:ext>
    </p:extLst>
  </p:cSld>
  <p:clrMapOvr>
    <a:masterClrMapping/>
  </p:clrMapOvr>
  <mc:AlternateContent xmlns:mc="http://schemas.openxmlformats.org/markup-compatibility/2006" xmlns:p14="http://schemas.microsoft.com/office/powerpoint/2010/main">
    <mc:Choice Requires="p14">
      <p:transition spd="slow" p14:dur="2000" advTm="83673"/>
    </mc:Choice>
    <mc:Fallback xmlns="">
      <p:transition spd="slow" advTm="836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Infant" panose="00000400000000000000" pitchFamily="2" charset="0"/>
              </a:rPr>
              <a:t>Number sense</a:t>
            </a:r>
          </a:p>
        </p:txBody>
      </p:sp>
      <p:sp>
        <p:nvSpPr>
          <p:cNvPr id="3" name="Content Placeholder 2"/>
          <p:cNvSpPr>
            <a:spLocks noGrp="1"/>
          </p:cNvSpPr>
          <p:nvPr>
            <p:ph sz="half" idx="2"/>
          </p:nvPr>
        </p:nvSpPr>
        <p:spPr>
          <a:xfrm>
            <a:off x="755576" y="1600200"/>
            <a:ext cx="7931224" cy="4525963"/>
          </a:xfrm>
        </p:spPr>
        <p:txBody>
          <a:bodyPr/>
          <a:lstStyle/>
          <a:p>
            <a:pPr marL="0" indent="0" algn="ctr">
              <a:buNone/>
            </a:pPr>
            <a:r>
              <a:rPr lang="en-GB" dirty="0">
                <a:latin typeface="SassoonInfant" panose="00000400000000000000" pitchFamily="2" charset="0"/>
              </a:rPr>
              <a:t>Becoming familiar with each number.</a:t>
            </a:r>
          </a:p>
          <a:p>
            <a:pPr marL="0" indent="0" algn="ctr">
              <a:buNone/>
            </a:pPr>
            <a:endParaRPr lang="en-GB" dirty="0">
              <a:latin typeface="SassoonInfant" panose="00000400000000000000" pitchFamily="2" charset="0"/>
            </a:endParaRPr>
          </a:p>
          <a:p>
            <a:pPr marL="0" indent="0" algn="ctr">
              <a:buNone/>
            </a:pPr>
            <a:r>
              <a:rPr lang="en-GB" dirty="0">
                <a:latin typeface="SassoonInfant" panose="00000400000000000000" pitchFamily="2" charset="0"/>
              </a:rPr>
              <a:t>Being able to pull the numbers apart up to 10 and put them back together</a:t>
            </a:r>
          </a:p>
          <a:p>
            <a:pPr marL="0" indent="0" algn="ctr">
              <a:buNone/>
            </a:pPr>
            <a:endParaRPr lang="en-GB" dirty="0">
              <a:latin typeface="SassoonInfant" panose="00000400000000000000" pitchFamily="2" charset="0"/>
            </a:endParaRPr>
          </a:p>
          <a:p>
            <a:pPr marL="0" indent="0" algn="ctr">
              <a:buNone/>
            </a:pPr>
            <a:r>
              <a:rPr lang="en-GB" dirty="0">
                <a:latin typeface="SassoonInfant" panose="00000400000000000000" pitchFamily="2" charset="0"/>
              </a:rPr>
              <a:t>Representing amounts in different ways</a:t>
            </a:r>
          </a:p>
          <a:p>
            <a:pPr marL="0" indent="0" algn="ctr">
              <a:buNone/>
            </a:pPr>
            <a:endParaRPr lang="en-GB" dirty="0">
              <a:latin typeface="SassoonInfant" panose="00000400000000000000" pitchFamily="2" charset="0"/>
            </a:endParaRPr>
          </a:p>
          <a:p>
            <a:pPr marL="0" indent="0">
              <a:buNone/>
            </a:pPr>
            <a:endParaRPr lang="en-GB" dirty="0"/>
          </a:p>
          <a:p>
            <a:pPr marL="0" indent="0">
              <a:buNone/>
            </a:pPr>
            <a:endParaRPr lang="en-US" dirty="0"/>
          </a:p>
        </p:txBody>
      </p:sp>
    </p:spTree>
    <p:extLst>
      <p:ext uri="{BB962C8B-B14F-4D97-AF65-F5344CB8AC3E}">
        <p14:creationId xmlns:p14="http://schemas.microsoft.com/office/powerpoint/2010/main" val="3248902465"/>
      </p:ext>
    </p:extLst>
  </p:cSld>
  <p:clrMapOvr>
    <a:masterClrMapping/>
  </p:clrMapOvr>
  <mc:AlternateContent xmlns:mc="http://schemas.openxmlformats.org/markup-compatibility/2006" xmlns:p14="http://schemas.microsoft.com/office/powerpoint/2010/main">
    <mc:Choice Requires="p14">
      <p:transition spd="slow" p14:dur="2000" advTm="35045"/>
    </mc:Choice>
    <mc:Fallback xmlns="">
      <p:transition spd="slow" advTm="3504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latin typeface="SassoonInfant" panose="00000400000000000000" pitchFamily="2" charset="0"/>
              </a:rPr>
              <a:t>Subitising</a:t>
            </a:r>
            <a:endParaRPr lang="en-GB" dirty="0">
              <a:latin typeface="SassoonInfant" panose="00000400000000000000" pitchFamily="2" charset="0"/>
            </a:endParaRPr>
          </a:p>
        </p:txBody>
      </p:sp>
      <p:sp>
        <p:nvSpPr>
          <p:cNvPr id="5" name="TextBox 4"/>
          <p:cNvSpPr txBox="1"/>
          <p:nvPr/>
        </p:nvSpPr>
        <p:spPr>
          <a:xfrm>
            <a:off x="1057257" y="1321711"/>
            <a:ext cx="5040560" cy="1569660"/>
          </a:xfrm>
          <a:prstGeom prst="rect">
            <a:avLst/>
          </a:prstGeom>
          <a:noFill/>
        </p:spPr>
        <p:txBody>
          <a:bodyPr wrap="square" rtlCol="0">
            <a:spAutoFit/>
          </a:bodyPr>
          <a:lstStyle/>
          <a:p>
            <a:pPr algn="ctr"/>
            <a:r>
              <a:rPr lang="en-GB" sz="2400" b="1" dirty="0">
                <a:latin typeface="SassoonInfant" panose="00000400000000000000" pitchFamily="2" charset="0"/>
              </a:rPr>
              <a:t>Nurture children’s number sense by developing </a:t>
            </a:r>
            <a:r>
              <a:rPr lang="en-GB" sz="2400" b="1" dirty="0" err="1">
                <a:latin typeface="SassoonInfant" panose="00000400000000000000" pitchFamily="2" charset="0"/>
              </a:rPr>
              <a:t>subitising</a:t>
            </a:r>
            <a:r>
              <a:rPr lang="en-GB" sz="2400" b="1" dirty="0">
                <a:latin typeface="SassoonInfant" panose="00000400000000000000" pitchFamily="2" charset="0"/>
              </a:rPr>
              <a:t> which means to be able to recognise numbers in small groups without the need for counting.</a:t>
            </a:r>
          </a:p>
        </p:txBody>
      </p:sp>
      <p:pic>
        <p:nvPicPr>
          <p:cNvPr id="6" name="image26.png"/>
          <p:cNvPicPr/>
          <p:nvPr/>
        </p:nvPicPr>
        <p:blipFill>
          <a:blip r:embed="rId2" cstate="print"/>
          <a:stretch>
            <a:fillRect/>
          </a:stretch>
        </p:blipFill>
        <p:spPr>
          <a:xfrm>
            <a:off x="1547664" y="3287008"/>
            <a:ext cx="868045" cy="868045"/>
          </a:xfrm>
          <a:prstGeom prst="rect">
            <a:avLst/>
          </a:prstGeom>
        </p:spPr>
      </p:pic>
      <p:pic>
        <p:nvPicPr>
          <p:cNvPr id="8" name="Picture 7"/>
          <p:cNvPicPr/>
          <p:nvPr/>
        </p:nvPicPr>
        <p:blipFill rotWithShape="1">
          <a:blip r:embed="rId3" cstate="print">
            <a:extLst>
              <a:ext uri="{28A0092B-C50C-407E-A947-70E740481C1C}">
                <a14:useLocalDpi xmlns:a14="http://schemas.microsoft.com/office/drawing/2010/main" val="0"/>
              </a:ext>
            </a:extLst>
          </a:blip>
          <a:srcRect l="67582" t="16349" r="18125" b="66712"/>
          <a:stretch/>
        </p:blipFill>
        <p:spPr bwMode="auto">
          <a:xfrm>
            <a:off x="1057257" y="4365104"/>
            <a:ext cx="1988925" cy="1494517"/>
          </a:xfrm>
          <a:prstGeom prst="rect">
            <a:avLst/>
          </a:prstGeom>
          <a:ln>
            <a:noFill/>
          </a:ln>
          <a:extLst>
            <a:ext uri="{53640926-AAD7-44D8-BBD7-CCE9431645EC}">
              <a14:shadowObscured xmlns:a14="http://schemas.microsoft.com/office/drawing/2010/main"/>
            </a:ext>
          </a:extLst>
        </p:spPr>
      </p:pic>
      <p:pic>
        <p:nvPicPr>
          <p:cNvPr id="9" name="Picture 9" descr="C:\Users\melissa.woods\Downloads\subitisin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864" y="3287008"/>
            <a:ext cx="2893405" cy="267083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1" descr="Image result for hand to show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3688685"/>
            <a:ext cx="2286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6186334" y="841673"/>
            <a:ext cx="2852936" cy="2139702"/>
          </a:xfrm>
          <a:prstGeom prst="rect">
            <a:avLst/>
          </a:prstGeom>
        </p:spPr>
      </p:pic>
    </p:spTree>
    <p:extLst>
      <p:ext uri="{BB962C8B-B14F-4D97-AF65-F5344CB8AC3E}">
        <p14:creationId xmlns:p14="http://schemas.microsoft.com/office/powerpoint/2010/main" val="169553826"/>
      </p:ext>
    </p:extLst>
  </p:cSld>
  <p:clrMapOvr>
    <a:masterClrMapping/>
  </p:clrMapOvr>
  <mc:AlternateContent xmlns:mc="http://schemas.openxmlformats.org/markup-compatibility/2006" xmlns:p14="http://schemas.microsoft.com/office/powerpoint/2010/main">
    <mc:Choice Requires="p14">
      <p:transition spd="slow" p14:dur="2000" advTm="78143"/>
    </mc:Choice>
    <mc:Fallback xmlns="">
      <p:transition spd="slow" advTm="781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SassoonInfant" panose="00000400000000000000" pitchFamily="2" charset="0"/>
              </a:rPr>
              <a:t>Representing numbers in different ways</a:t>
            </a:r>
          </a:p>
        </p:txBody>
      </p:sp>
      <p:pic>
        <p:nvPicPr>
          <p:cNvPr id="6"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410023"/>
            <a:ext cx="2505075" cy="322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6021" y="4626273"/>
            <a:ext cx="2756595" cy="217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4581128"/>
            <a:ext cx="3134353" cy="2127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p:cNvPicPr>
            <a:picLocks noChangeAspect="1"/>
          </p:cNvPicPr>
          <p:nvPr/>
        </p:nvPicPr>
        <p:blipFill>
          <a:blip r:embed="rId5">
            <a:extLst>
              <a:ext uri="{28A0092B-C50C-407E-A947-70E740481C1C}">
                <a14:useLocalDpi xmlns:a14="http://schemas.microsoft.com/office/drawing/2010/main" val="0"/>
              </a:ext>
            </a:extLst>
          </a:blip>
          <a:srcRect t="2711" b="2711"/>
          <a:stretch>
            <a:fillRect/>
          </a:stretch>
        </p:blipFill>
        <p:spPr bwMode="auto">
          <a:xfrm>
            <a:off x="3131840" y="1428279"/>
            <a:ext cx="3097213"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6804248" y="1916832"/>
            <a:ext cx="1882552" cy="4154984"/>
          </a:xfrm>
          <a:prstGeom prst="rect">
            <a:avLst/>
          </a:prstGeom>
          <a:noFill/>
        </p:spPr>
        <p:txBody>
          <a:bodyPr wrap="square" rtlCol="0">
            <a:spAutoFit/>
          </a:bodyPr>
          <a:lstStyle/>
          <a:p>
            <a:pPr algn="ctr"/>
            <a:r>
              <a:rPr lang="en-GB" sz="2400" dirty="0">
                <a:latin typeface="SassoonInfant" panose="00000400000000000000" pitchFamily="2" charset="0"/>
              </a:rPr>
              <a:t>All these ways represent 5. </a:t>
            </a:r>
          </a:p>
          <a:p>
            <a:pPr algn="ctr"/>
            <a:endParaRPr lang="en-GB" sz="2400" dirty="0">
              <a:latin typeface="SassoonInfant" panose="00000400000000000000" pitchFamily="2" charset="0"/>
            </a:endParaRPr>
          </a:p>
          <a:p>
            <a:pPr algn="ctr"/>
            <a:r>
              <a:rPr lang="en-GB" sz="2400" dirty="0">
                <a:latin typeface="SassoonInfant" panose="00000400000000000000" pitchFamily="2" charset="0"/>
              </a:rPr>
              <a:t>What is 5 and what is not 5?</a:t>
            </a:r>
          </a:p>
          <a:p>
            <a:pPr algn="ctr"/>
            <a:endParaRPr lang="en-GB" sz="2400" dirty="0">
              <a:latin typeface="SassoonInfant" panose="00000400000000000000" pitchFamily="2" charset="0"/>
            </a:endParaRPr>
          </a:p>
          <a:p>
            <a:pPr algn="ctr"/>
            <a:r>
              <a:rPr lang="en-GB" sz="2400" dirty="0">
                <a:latin typeface="SassoonInfant" panose="00000400000000000000" pitchFamily="2" charset="0"/>
              </a:rPr>
              <a:t>Can the children explain?</a:t>
            </a:r>
            <a:endParaRPr lang="en-US" sz="2400" dirty="0">
              <a:latin typeface="SassoonInfant" panose="00000400000000000000" pitchFamily="2" charset="0"/>
            </a:endParaRPr>
          </a:p>
        </p:txBody>
      </p:sp>
    </p:spTree>
    <p:extLst>
      <p:ext uri="{BB962C8B-B14F-4D97-AF65-F5344CB8AC3E}">
        <p14:creationId xmlns:p14="http://schemas.microsoft.com/office/powerpoint/2010/main" val="3798483185"/>
      </p:ext>
    </p:extLst>
  </p:cSld>
  <p:clrMapOvr>
    <a:masterClrMapping/>
  </p:clrMapOvr>
  <mc:AlternateContent xmlns:mc="http://schemas.openxmlformats.org/markup-compatibility/2006" xmlns:p14="http://schemas.microsoft.com/office/powerpoint/2010/main">
    <mc:Choice Requires="p14">
      <p:transition spd="slow" p14:dur="2000" advTm="45552"/>
    </mc:Choice>
    <mc:Fallback xmlns="">
      <p:transition spd="slow" advTm="455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5 or not 5?</a:t>
            </a:r>
          </a:p>
        </p:txBody>
      </p:sp>
      <p:pic>
        <p:nvPicPr>
          <p:cNvPr id="5" name="Content Placeholder 4"/>
          <p:cNvPicPr>
            <a:picLocks noGrp="1" noChangeAspect="1"/>
          </p:cNvPicPr>
          <p:nvPr>
            <p:ph sz="half" idx="1"/>
          </p:nvPr>
        </p:nvPicPr>
        <p:blipFill>
          <a:blip r:embed="rId2"/>
          <a:stretch>
            <a:fillRect/>
          </a:stretch>
        </p:blipFill>
        <p:spPr>
          <a:xfrm>
            <a:off x="457200" y="2529997"/>
            <a:ext cx="4038600" cy="2666368"/>
          </a:xfrm>
          <a:prstGeom prst="rect">
            <a:avLst/>
          </a:prstGeom>
        </p:spPr>
      </p:pic>
      <p:pic>
        <p:nvPicPr>
          <p:cNvPr id="6" name="Content Placeholder 5"/>
          <p:cNvPicPr>
            <a:picLocks noGrp="1" noChangeAspect="1"/>
          </p:cNvPicPr>
          <p:nvPr>
            <p:ph sz="half" idx="2"/>
          </p:nvPr>
        </p:nvPicPr>
        <p:blipFill>
          <a:blip r:embed="rId3"/>
          <a:stretch>
            <a:fillRect/>
          </a:stretch>
        </p:blipFill>
        <p:spPr>
          <a:xfrm>
            <a:off x="4648200" y="2485675"/>
            <a:ext cx="4038600" cy="2755013"/>
          </a:xfrm>
          <a:prstGeom prst="rect">
            <a:avLst/>
          </a:prstGeom>
        </p:spPr>
      </p:pic>
    </p:spTree>
    <p:extLst>
      <p:ext uri="{BB962C8B-B14F-4D97-AF65-F5344CB8AC3E}">
        <p14:creationId xmlns:p14="http://schemas.microsoft.com/office/powerpoint/2010/main" val="30671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Numicon</a:t>
            </a:r>
          </a:p>
        </p:txBody>
      </p:sp>
      <p:sp>
        <p:nvSpPr>
          <p:cNvPr id="3" name="TextBox 2"/>
          <p:cNvSpPr txBox="1"/>
          <p:nvPr/>
        </p:nvSpPr>
        <p:spPr>
          <a:xfrm>
            <a:off x="1151620" y="1268760"/>
            <a:ext cx="6840760" cy="4247317"/>
          </a:xfrm>
          <a:prstGeom prst="rect">
            <a:avLst/>
          </a:prstGeom>
          <a:noFill/>
        </p:spPr>
        <p:txBody>
          <a:bodyPr wrap="square" rtlCol="0">
            <a:spAutoFit/>
          </a:bodyPr>
          <a:lstStyle/>
          <a:p>
            <a:pPr algn="ctr"/>
            <a:r>
              <a:rPr lang="en-GB" dirty="0">
                <a:latin typeface="SassoonInfant" panose="00000400000000000000" pitchFamily="2" charset="0"/>
              </a:rPr>
              <a:t>In school we use Numicon to support children to develop a sense of number. </a:t>
            </a:r>
          </a:p>
          <a:p>
            <a:pPr algn="ctr"/>
            <a:r>
              <a:rPr lang="en-GB" dirty="0">
                <a:latin typeface="SassoonInfant" panose="00000400000000000000" pitchFamily="2" charset="0"/>
              </a:rPr>
              <a:t>It is a concrete resource that children can manipulate.</a:t>
            </a:r>
          </a:p>
          <a:p>
            <a:pPr algn="ctr"/>
            <a:endParaRPr lang="en-GB" dirty="0">
              <a:latin typeface="SassoonInfant" panose="00000400000000000000" pitchFamily="2" charset="0"/>
            </a:endParaRPr>
          </a:p>
          <a:p>
            <a:pPr algn="ctr">
              <a:buFont typeface="Arial" panose="020B0604020202020204" pitchFamily="34" charset="0"/>
              <a:buChar char="•"/>
            </a:pPr>
            <a:r>
              <a:rPr lang="en-GB" altLang="en-US" dirty="0">
                <a:latin typeface="SassoonInfant" panose="00000400000000000000" pitchFamily="2" charset="0"/>
              </a:rPr>
              <a:t>We use Numicon to match the corresponding  numerals to the correct plates</a:t>
            </a:r>
          </a:p>
          <a:p>
            <a:pPr algn="ctr">
              <a:buFont typeface="Arial" panose="020B0604020202020204" pitchFamily="34" charset="0"/>
              <a:buChar char="•"/>
            </a:pPr>
            <a:r>
              <a:rPr lang="en-GB" altLang="en-US" dirty="0" err="1">
                <a:latin typeface="SassoonInfant" panose="00000400000000000000" pitchFamily="2" charset="0"/>
              </a:rPr>
              <a:t>Subitising</a:t>
            </a:r>
            <a:endParaRPr lang="en-GB" altLang="en-US" dirty="0">
              <a:latin typeface="SassoonInfant" panose="00000400000000000000" pitchFamily="2" charset="0"/>
            </a:endParaRPr>
          </a:p>
          <a:p>
            <a:pPr algn="ctr">
              <a:buFont typeface="Arial" panose="020B0604020202020204" pitchFamily="34" charset="0"/>
              <a:buChar char="•"/>
            </a:pPr>
            <a:r>
              <a:rPr lang="en-GB" altLang="en-US" dirty="0">
                <a:latin typeface="SassoonInfant" panose="00000400000000000000" pitchFamily="2" charset="0"/>
              </a:rPr>
              <a:t>Finding the matching pair</a:t>
            </a:r>
          </a:p>
          <a:p>
            <a:pPr algn="ctr">
              <a:buFont typeface="Arial" panose="020B0604020202020204" pitchFamily="34" charset="0"/>
              <a:buChar char="•"/>
            </a:pPr>
            <a:r>
              <a:rPr lang="en-GB" altLang="en-US" dirty="0">
                <a:latin typeface="SassoonInfant" panose="00000400000000000000" pitchFamily="2" charset="0"/>
              </a:rPr>
              <a:t>Counting accurately</a:t>
            </a:r>
          </a:p>
          <a:p>
            <a:pPr algn="ctr">
              <a:buFont typeface="Arial" panose="020B0604020202020204" pitchFamily="34" charset="0"/>
              <a:buChar char="•"/>
            </a:pPr>
            <a:r>
              <a:rPr lang="en-GB" altLang="en-US" dirty="0">
                <a:latin typeface="SassoonInfant" panose="00000400000000000000" pitchFamily="2" charset="0"/>
              </a:rPr>
              <a:t>Weighing them </a:t>
            </a:r>
          </a:p>
          <a:p>
            <a:pPr algn="ctr">
              <a:buFont typeface="Arial" panose="020B0604020202020204" pitchFamily="34" charset="0"/>
              <a:buChar char="•"/>
            </a:pPr>
            <a:r>
              <a:rPr lang="en-GB" altLang="en-US" dirty="0">
                <a:latin typeface="SassoonInfant" panose="00000400000000000000" pitchFamily="2" charset="0"/>
              </a:rPr>
              <a:t>Ordering them</a:t>
            </a:r>
          </a:p>
          <a:p>
            <a:pPr algn="ctr">
              <a:buFont typeface="Arial" panose="020B0604020202020204" pitchFamily="34" charset="0"/>
              <a:buChar char="•"/>
            </a:pPr>
            <a:r>
              <a:rPr lang="en-GB" altLang="en-US" dirty="0">
                <a:latin typeface="SassoonInfant" panose="00000400000000000000" pitchFamily="2" charset="0"/>
              </a:rPr>
              <a:t>Finding one more and one less</a:t>
            </a:r>
          </a:p>
          <a:p>
            <a:pPr algn="ctr">
              <a:buFont typeface="Arial" panose="020B0604020202020204" pitchFamily="34" charset="0"/>
              <a:buChar char="•"/>
            </a:pPr>
            <a:r>
              <a:rPr lang="en-GB" altLang="en-US" dirty="0">
                <a:latin typeface="SassoonInfant" panose="00000400000000000000" pitchFamily="2" charset="0"/>
              </a:rPr>
              <a:t>Place value  tens and ones – teen numbers understanding 1 represents 1 group of 10</a:t>
            </a:r>
          </a:p>
          <a:p>
            <a:endParaRPr lang="en-US" dirty="0"/>
          </a:p>
        </p:txBody>
      </p:sp>
      <p:sp>
        <p:nvSpPr>
          <p:cNvPr id="4" name="AutoShape 2" descr="Numicon guide for parents | Oxford Ow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9632" y="5229200"/>
            <a:ext cx="6254396" cy="1520806"/>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6373" y="2930522"/>
            <a:ext cx="1772816" cy="1329612"/>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732240" y="2708920"/>
            <a:ext cx="1834480" cy="1834480"/>
          </a:xfrm>
          <a:prstGeom prst="rect">
            <a:avLst/>
          </a:prstGeom>
        </p:spPr>
      </p:pic>
    </p:spTree>
    <p:extLst>
      <p:ext uri="{BB962C8B-B14F-4D97-AF65-F5344CB8AC3E}">
        <p14:creationId xmlns:p14="http://schemas.microsoft.com/office/powerpoint/2010/main" val="3634936000"/>
      </p:ext>
    </p:extLst>
  </p:cSld>
  <p:clrMapOvr>
    <a:masterClrMapping/>
  </p:clrMapOvr>
  <mc:AlternateContent xmlns:mc="http://schemas.openxmlformats.org/markup-compatibility/2006" xmlns:p14="http://schemas.microsoft.com/office/powerpoint/2010/main">
    <mc:Choice Requires="p14">
      <p:transition spd="slow" p14:dur="2000" advTm="79992"/>
    </mc:Choice>
    <mc:Fallback xmlns="">
      <p:transition spd="slow" advTm="7999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Five frame and ten frame</a:t>
            </a: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1" r="64401"/>
          <a:stretch/>
        </p:blipFill>
        <p:spPr>
          <a:xfrm>
            <a:off x="1115616" y="1417638"/>
            <a:ext cx="1727409" cy="2426122"/>
          </a:xfrm>
          <a:prstGeom prst="rect">
            <a:avLst/>
          </a:prstGeom>
        </p:spPr>
      </p:pic>
      <p:sp>
        <p:nvSpPr>
          <p:cNvPr id="4" name="TextBox 3"/>
          <p:cNvSpPr txBox="1"/>
          <p:nvPr/>
        </p:nvSpPr>
        <p:spPr>
          <a:xfrm>
            <a:off x="971600" y="4077072"/>
            <a:ext cx="2160240" cy="2585323"/>
          </a:xfrm>
          <a:prstGeom prst="rect">
            <a:avLst/>
          </a:prstGeom>
          <a:noFill/>
        </p:spPr>
        <p:txBody>
          <a:bodyPr wrap="square" rtlCol="0">
            <a:spAutoFit/>
          </a:bodyPr>
          <a:lstStyle/>
          <a:p>
            <a:pPr algn="ctr"/>
            <a:r>
              <a:rPr lang="en-GB" dirty="0">
                <a:latin typeface="SassoonInfant" panose="00000400000000000000" pitchFamily="2" charset="0"/>
              </a:rPr>
              <a:t>A way of representing numbers in different ways.</a:t>
            </a:r>
          </a:p>
          <a:p>
            <a:pPr algn="ctr"/>
            <a:endParaRPr lang="en-GB" dirty="0">
              <a:latin typeface="SassoonInfant" panose="00000400000000000000" pitchFamily="2" charset="0"/>
            </a:endParaRPr>
          </a:p>
          <a:p>
            <a:pPr algn="ctr"/>
            <a:r>
              <a:rPr lang="en-GB" dirty="0">
                <a:latin typeface="SassoonInfant" panose="00000400000000000000" pitchFamily="2" charset="0"/>
              </a:rPr>
              <a:t>When children are confident in using a five frame they will move to a tens frame.</a:t>
            </a:r>
            <a:endParaRPr lang="en-US" dirty="0">
              <a:latin typeface="SassoonInfant" panose="00000400000000000000" pitchFamily="2"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203937" y="1961868"/>
            <a:ext cx="2755089" cy="1294892"/>
          </a:xfrm>
          <a:prstGeom prst="rect">
            <a:avLst/>
          </a:prstGeom>
        </p:spPr>
      </p:pic>
      <p:sp>
        <p:nvSpPr>
          <p:cNvPr id="6" name="TextBox 5"/>
          <p:cNvSpPr txBox="1"/>
          <p:nvPr/>
        </p:nvSpPr>
        <p:spPr>
          <a:xfrm>
            <a:off x="6228184" y="3501008"/>
            <a:ext cx="2160240" cy="2585323"/>
          </a:xfrm>
          <a:prstGeom prst="rect">
            <a:avLst/>
          </a:prstGeom>
          <a:noFill/>
        </p:spPr>
        <p:txBody>
          <a:bodyPr wrap="square" rtlCol="0">
            <a:spAutoFit/>
          </a:bodyPr>
          <a:lstStyle/>
          <a:p>
            <a:pPr algn="ctr"/>
            <a:r>
              <a:rPr lang="en-GB" dirty="0">
                <a:latin typeface="SassoonInfant" panose="00000400000000000000" pitchFamily="2" charset="0"/>
              </a:rPr>
              <a:t>They can be used in many ways. </a:t>
            </a:r>
          </a:p>
          <a:p>
            <a:pPr marL="285750" indent="-285750" algn="ctr">
              <a:buFont typeface="Arial" panose="020B0604020202020204" pitchFamily="34" charset="0"/>
              <a:buChar char="•"/>
            </a:pPr>
            <a:r>
              <a:rPr lang="en-GB" dirty="0">
                <a:latin typeface="SassoonInfant" panose="00000400000000000000" pitchFamily="2" charset="0"/>
              </a:rPr>
              <a:t>To represent a number in different ways.</a:t>
            </a:r>
          </a:p>
          <a:p>
            <a:pPr marL="285750" indent="-285750" algn="ctr">
              <a:buFont typeface="Arial" panose="020B0604020202020204" pitchFamily="34" charset="0"/>
              <a:buChar char="•"/>
            </a:pPr>
            <a:r>
              <a:rPr lang="en-GB" dirty="0">
                <a:latin typeface="SassoonInfant" panose="00000400000000000000" pitchFamily="2" charset="0"/>
              </a:rPr>
              <a:t>To make pairs of numbers.</a:t>
            </a:r>
          </a:p>
          <a:p>
            <a:pPr marL="285750" indent="-285750" algn="ctr">
              <a:buFont typeface="Arial" panose="020B0604020202020204" pitchFamily="34" charset="0"/>
              <a:buChar char="•"/>
            </a:pPr>
            <a:r>
              <a:rPr lang="en-GB" dirty="0">
                <a:latin typeface="SassoonInfant" panose="00000400000000000000" pitchFamily="2" charset="0"/>
              </a:rPr>
              <a:t>To add and subtract numbers. </a:t>
            </a:r>
            <a:endParaRPr lang="en-US" dirty="0">
              <a:latin typeface="SassoonInfant" panose="00000400000000000000" pitchFamily="2"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699750" y="1683479"/>
            <a:ext cx="2468893" cy="1851670"/>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647875" y="4467921"/>
            <a:ext cx="2290565" cy="1717924"/>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6333154" y="1420561"/>
            <a:ext cx="2348880" cy="1761660"/>
          </a:xfrm>
          <a:prstGeom prst="rect">
            <a:avLst/>
          </a:prstGeom>
        </p:spPr>
      </p:pic>
    </p:spTree>
    <p:extLst>
      <p:ext uri="{BB962C8B-B14F-4D97-AF65-F5344CB8AC3E}">
        <p14:creationId xmlns:p14="http://schemas.microsoft.com/office/powerpoint/2010/main" val="2919249637"/>
      </p:ext>
    </p:extLst>
  </p:cSld>
  <p:clrMapOvr>
    <a:masterClrMapping/>
  </p:clrMapOvr>
  <mc:AlternateContent xmlns:mc="http://schemas.openxmlformats.org/markup-compatibility/2006" xmlns:p14="http://schemas.microsoft.com/office/powerpoint/2010/main">
    <mc:Choice Requires="p14">
      <p:transition spd="slow" p14:dur="2000" advTm="56623"/>
    </mc:Choice>
    <mc:Fallback xmlns="">
      <p:transition spd="slow" advTm="5662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half" idx="1"/>
          </p:nvPr>
        </p:nvPicPr>
        <p:blipFill>
          <a:blip r:embed="rId2"/>
          <a:stretch>
            <a:fillRect/>
          </a:stretch>
        </p:blipFill>
        <p:spPr>
          <a:xfrm>
            <a:off x="539552" y="3050381"/>
            <a:ext cx="4500989" cy="3114923"/>
          </a:xfrm>
          <a:prstGeom prst="rect">
            <a:avLst/>
          </a:prstGeom>
        </p:spPr>
      </p:pic>
      <p:pic>
        <p:nvPicPr>
          <p:cNvPr id="6" name="Content Placeholder 5"/>
          <p:cNvPicPr>
            <a:picLocks noGrp="1" noChangeAspect="1"/>
          </p:cNvPicPr>
          <p:nvPr>
            <p:ph sz="half" idx="2"/>
          </p:nvPr>
        </p:nvPicPr>
        <p:blipFill>
          <a:blip r:embed="rId3"/>
          <a:stretch>
            <a:fillRect/>
          </a:stretch>
        </p:blipFill>
        <p:spPr>
          <a:xfrm>
            <a:off x="4860032" y="274638"/>
            <a:ext cx="4038600" cy="3219777"/>
          </a:xfrm>
          <a:prstGeom prst="rect">
            <a:avLst/>
          </a:prstGeom>
        </p:spPr>
      </p:pic>
      <p:pic>
        <p:nvPicPr>
          <p:cNvPr id="7" name="Picture 6"/>
          <p:cNvPicPr>
            <a:picLocks noChangeAspect="1"/>
          </p:cNvPicPr>
          <p:nvPr/>
        </p:nvPicPr>
        <p:blipFill>
          <a:blip r:embed="rId4"/>
          <a:stretch>
            <a:fillRect/>
          </a:stretch>
        </p:blipFill>
        <p:spPr>
          <a:xfrm>
            <a:off x="5164428" y="3524172"/>
            <a:ext cx="3610316" cy="1678682"/>
          </a:xfrm>
          <a:prstGeom prst="rect">
            <a:avLst/>
          </a:prstGeom>
        </p:spPr>
      </p:pic>
    </p:spTree>
    <p:extLst>
      <p:ext uri="{BB962C8B-B14F-4D97-AF65-F5344CB8AC3E}">
        <p14:creationId xmlns:p14="http://schemas.microsoft.com/office/powerpoint/2010/main" val="37591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Part </a:t>
            </a:r>
            <a:r>
              <a:rPr lang="en-GB" dirty="0" err="1">
                <a:latin typeface="SassoonInfant" panose="00000400000000000000" pitchFamily="2" charset="0"/>
              </a:rPr>
              <a:t>Part</a:t>
            </a:r>
            <a:r>
              <a:rPr lang="en-GB" dirty="0">
                <a:latin typeface="SassoonInfant" panose="00000400000000000000" pitchFamily="2" charset="0"/>
              </a:rPr>
              <a:t> Whole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340768"/>
            <a:ext cx="3297336" cy="2328973"/>
          </a:xfrm>
          <a:prstGeom prst="rect">
            <a:avLst/>
          </a:prstGeom>
        </p:spPr>
      </p:pic>
      <p:sp>
        <p:nvSpPr>
          <p:cNvPr id="4" name="TextBox 3"/>
          <p:cNvSpPr txBox="1"/>
          <p:nvPr/>
        </p:nvSpPr>
        <p:spPr>
          <a:xfrm>
            <a:off x="4283968" y="1417638"/>
            <a:ext cx="4032448" cy="2308324"/>
          </a:xfrm>
          <a:prstGeom prst="rect">
            <a:avLst/>
          </a:prstGeom>
          <a:noFill/>
        </p:spPr>
        <p:txBody>
          <a:bodyPr wrap="square" rtlCol="0">
            <a:spAutoFit/>
          </a:bodyPr>
          <a:lstStyle/>
          <a:p>
            <a:r>
              <a:rPr lang="en-GB" dirty="0">
                <a:latin typeface="SassoonInfant" panose="00000400000000000000" pitchFamily="2" charset="0"/>
              </a:rPr>
              <a:t>Represents the number in different ways.</a:t>
            </a:r>
          </a:p>
          <a:p>
            <a:endParaRPr lang="en-GB" dirty="0">
              <a:latin typeface="SassoonInfant" panose="00000400000000000000" pitchFamily="2" charset="0"/>
            </a:endParaRPr>
          </a:p>
          <a:p>
            <a:r>
              <a:rPr lang="en-GB" dirty="0">
                <a:latin typeface="SassoonInfant" panose="00000400000000000000" pitchFamily="2" charset="0"/>
              </a:rPr>
              <a:t>The whole can be split into 2 or more parts.</a:t>
            </a:r>
          </a:p>
          <a:p>
            <a:endParaRPr lang="en-GB" dirty="0">
              <a:latin typeface="SassoonInfant" panose="00000400000000000000" pitchFamily="2" charset="0"/>
            </a:endParaRPr>
          </a:p>
          <a:p>
            <a:r>
              <a:rPr lang="en-GB" dirty="0">
                <a:latin typeface="SassoonInfant" panose="00000400000000000000" pitchFamily="2" charset="0"/>
              </a:rPr>
              <a:t>The parts go together to make the whole.</a:t>
            </a:r>
          </a:p>
          <a:p>
            <a:endParaRPr lang="en-GB" dirty="0">
              <a:latin typeface="SassoonInfant" panose="00000400000000000000" pitchFamily="2" charset="0"/>
            </a:endParaRPr>
          </a:p>
          <a:p>
            <a:r>
              <a:rPr lang="en-GB" dirty="0">
                <a:latin typeface="SassoonInfant" panose="00000400000000000000" pitchFamily="2" charset="0"/>
              </a:rPr>
              <a:t>The basis of adding and subtracting</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105906" y="4236980"/>
            <a:ext cx="2446820" cy="183511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194139" y="4236981"/>
            <a:ext cx="2446819" cy="1835114"/>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267611" y="4253669"/>
            <a:ext cx="2564904" cy="1923678"/>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642" y="4217667"/>
            <a:ext cx="2468893" cy="1851670"/>
          </a:xfrm>
          <a:prstGeom prst="rect">
            <a:avLst/>
          </a:prstGeom>
        </p:spPr>
      </p:pic>
    </p:spTree>
    <p:extLst>
      <p:ext uri="{BB962C8B-B14F-4D97-AF65-F5344CB8AC3E}">
        <p14:creationId xmlns:p14="http://schemas.microsoft.com/office/powerpoint/2010/main" val="3326332434"/>
      </p:ext>
    </p:extLst>
  </p:cSld>
  <p:clrMapOvr>
    <a:masterClrMapping/>
  </p:clrMapOvr>
  <mc:AlternateContent xmlns:mc="http://schemas.openxmlformats.org/markup-compatibility/2006" xmlns:p14="http://schemas.microsoft.com/office/powerpoint/2010/main">
    <mc:Choice Requires="p14">
      <p:transition spd="slow" p14:dur="2000" advTm="81759"/>
    </mc:Choice>
    <mc:Fallback xmlns="">
      <p:transition spd="slow" advTm="8175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Part </a:t>
            </a:r>
            <a:r>
              <a:rPr lang="en-GB" dirty="0" err="1">
                <a:latin typeface="SassoonInfant" panose="00000400000000000000" pitchFamily="2" charset="0"/>
              </a:rPr>
              <a:t>Part</a:t>
            </a:r>
            <a:r>
              <a:rPr lang="en-GB" dirty="0">
                <a:latin typeface="SassoonInfant" panose="00000400000000000000" pitchFamily="2" charset="0"/>
              </a:rPr>
              <a:t> Whole</a:t>
            </a:r>
          </a:p>
        </p:txBody>
      </p:sp>
      <p:pic>
        <p:nvPicPr>
          <p:cNvPr id="3" name="Picture 2"/>
          <p:cNvPicPr>
            <a:picLocks noChangeAspect="1"/>
          </p:cNvPicPr>
          <p:nvPr/>
        </p:nvPicPr>
        <p:blipFill>
          <a:blip r:embed="rId3"/>
          <a:stretch>
            <a:fillRect/>
          </a:stretch>
        </p:blipFill>
        <p:spPr>
          <a:xfrm>
            <a:off x="475134" y="1268760"/>
            <a:ext cx="4265917" cy="3096344"/>
          </a:xfrm>
          <a:prstGeom prst="rect">
            <a:avLst/>
          </a:prstGeom>
        </p:spPr>
      </p:pic>
      <p:pic>
        <p:nvPicPr>
          <p:cNvPr id="4" name="Picture 4" descr="Image result for domino 3 and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7624" y="3645024"/>
            <a:ext cx="1650433" cy="1274895"/>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sz="half" idx="4294967295"/>
          </p:nvPr>
        </p:nvSpPr>
        <p:spPr>
          <a:xfrm>
            <a:off x="5004048" y="1327150"/>
            <a:ext cx="3970090" cy="1065213"/>
          </a:xfrm>
          <a:prstGeom prst="rect">
            <a:avLst/>
          </a:prstGeom>
        </p:spPr>
        <p:txBody>
          <a:bodyPr>
            <a:normAutofit lnSpcReduction="10000"/>
          </a:bodyPr>
          <a:lstStyle/>
          <a:p>
            <a:pPr marL="0" indent="0" algn="l">
              <a:buNone/>
              <a:defRPr/>
            </a:pPr>
            <a:r>
              <a:rPr lang="en-US" u="none" dirty="0">
                <a:latin typeface="SassoonInfant" panose="00000400000000000000" pitchFamily="2" charset="0"/>
              </a:rPr>
              <a:t>Solve…			4 + 3 =</a:t>
            </a:r>
          </a:p>
        </p:txBody>
      </p:sp>
      <p:sp>
        <p:nvSpPr>
          <p:cNvPr id="6" name="Content Placeholder 2"/>
          <p:cNvSpPr>
            <a:spLocks noGrp="1"/>
          </p:cNvSpPr>
          <p:nvPr>
            <p:ph sz="half" idx="1"/>
          </p:nvPr>
        </p:nvSpPr>
        <p:spPr>
          <a:xfrm>
            <a:off x="4964723" y="2471266"/>
            <a:ext cx="3600400" cy="4111625"/>
          </a:xfrm>
          <a:ln>
            <a:miter lim="800000"/>
            <a:headEnd/>
            <a:tailEnd/>
          </a:ln>
        </p:spPr>
        <p:txBody>
          <a:bodyPr>
            <a:normAutofit/>
          </a:bodyPr>
          <a:lstStyle/>
          <a:p>
            <a:pPr marL="0" indent="0">
              <a:buNone/>
            </a:pPr>
            <a:r>
              <a:rPr lang="en-US" dirty="0">
                <a:latin typeface="SassoonInfant" panose="00000400000000000000" pitchFamily="2" charset="0"/>
                <a:ea typeface="ＭＳ Ｐゴシック" charset="0"/>
              </a:rPr>
              <a:t>Model</a:t>
            </a:r>
          </a:p>
        </p:txBody>
      </p:sp>
      <p:pic>
        <p:nvPicPr>
          <p:cNvPr id="7"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0374" y="3068960"/>
            <a:ext cx="17081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rcRect l="2361" t="3731" r="4066" b="1779"/>
          <a:stretch>
            <a:fillRect/>
          </a:stretch>
        </p:blipFill>
        <p:spPr bwMode="auto">
          <a:xfrm>
            <a:off x="7308304" y="3562672"/>
            <a:ext cx="83820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7">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7291958" y="2734989"/>
            <a:ext cx="8382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p:cNvGrpSpPr>
            <a:grpSpLocks/>
          </p:cNvGrpSpPr>
          <p:nvPr/>
        </p:nvGrpSpPr>
        <p:grpSpPr bwMode="auto">
          <a:xfrm>
            <a:off x="5889416" y="4580258"/>
            <a:ext cx="1751013" cy="1722437"/>
            <a:chOff x="3975676" y="4735855"/>
            <a:chExt cx="1750451" cy="1721387"/>
          </a:xfrm>
        </p:grpSpPr>
        <p:grpSp>
          <p:nvGrpSpPr>
            <p:cNvPr id="11" name="Group 20"/>
            <p:cNvGrpSpPr>
              <a:grpSpLocks/>
            </p:cNvGrpSpPr>
            <p:nvPr/>
          </p:nvGrpSpPr>
          <p:grpSpPr bwMode="auto">
            <a:xfrm>
              <a:off x="3975676" y="4735855"/>
              <a:ext cx="1750451" cy="1721387"/>
              <a:chOff x="3803081" y="4952902"/>
              <a:chExt cx="2020981" cy="1745122"/>
            </a:xfrm>
          </p:grpSpPr>
          <p:grpSp>
            <p:nvGrpSpPr>
              <p:cNvPr id="13" name="Group 37"/>
              <p:cNvGrpSpPr>
                <a:grpSpLocks/>
              </p:cNvGrpSpPr>
              <p:nvPr/>
            </p:nvGrpSpPr>
            <p:grpSpPr bwMode="auto">
              <a:xfrm>
                <a:off x="3803081" y="4952902"/>
                <a:ext cx="2020981" cy="1745122"/>
                <a:chOff x="3050968" y="3390211"/>
                <a:chExt cx="2957706" cy="2570926"/>
              </a:xfrm>
            </p:grpSpPr>
            <p:sp>
              <p:nvSpPr>
                <p:cNvPr id="17" name="Rounded Rectangle 16"/>
                <p:cNvSpPr/>
                <p:nvPr/>
              </p:nvSpPr>
              <p:spPr>
                <a:xfrm>
                  <a:off x="3077783" y="3390211"/>
                  <a:ext cx="1158412" cy="1142108"/>
                </a:xfrm>
                <a:prstGeom prst="roundRect">
                  <a:avLst/>
                </a:prstGeom>
                <a:no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18" name="Rounded Rectangle 17"/>
                <p:cNvSpPr/>
                <p:nvPr/>
              </p:nvSpPr>
              <p:spPr>
                <a:xfrm>
                  <a:off x="3050968" y="4819029"/>
                  <a:ext cx="1158412" cy="1142108"/>
                </a:xfrm>
                <a:prstGeom prst="roundRect">
                  <a:avLst/>
                </a:prstGeom>
                <a:no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cxnSp>
              <p:nvCxnSpPr>
                <p:cNvPr id="19" name="Straight Connector 18"/>
                <p:cNvCxnSpPr/>
                <p:nvPr/>
              </p:nvCxnSpPr>
              <p:spPr>
                <a:xfrm flipV="1">
                  <a:off x="4212063" y="4958832"/>
                  <a:ext cx="638199" cy="464425"/>
                </a:xfrm>
                <a:prstGeom prst="line">
                  <a:avLst/>
                </a:prstGeom>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4228152" y="3925722"/>
                  <a:ext cx="659651" cy="286711"/>
                </a:xfrm>
                <a:prstGeom prst="line">
                  <a:avLst/>
                </a:prstGeom>
              </p:spPr>
              <p:style>
                <a:lnRef idx="2">
                  <a:schemeClr val="accent1"/>
                </a:lnRef>
                <a:fillRef idx="0">
                  <a:schemeClr val="accent1"/>
                </a:fillRef>
                <a:effectRef idx="1">
                  <a:schemeClr val="accent1"/>
                </a:effectRef>
                <a:fontRef idx="minor">
                  <a:schemeClr val="tx1"/>
                </a:fontRef>
              </p:style>
            </p:cxnSp>
            <p:sp>
              <p:nvSpPr>
                <p:cNvPr id="21" name="Rounded Rectangle 20"/>
                <p:cNvSpPr/>
                <p:nvPr/>
              </p:nvSpPr>
              <p:spPr>
                <a:xfrm>
                  <a:off x="4850262" y="3802507"/>
                  <a:ext cx="1158412" cy="1331669"/>
                </a:xfrm>
                <a:prstGeom prst="roundRect">
                  <a:avLst/>
                </a:prstGeom>
                <a:no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grpSp>
          <p:grpSp>
            <p:nvGrpSpPr>
              <p:cNvPr id="14" name="Group 18"/>
              <p:cNvGrpSpPr>
                <a:grpSpLocks/>
              </p:cNvGrpSpPr>
              <p:nvPr/>
            </p:nvGrpSpPr>
            <p:grpSpPr bwMode="auto">
              <a:xfrm>
                <a:off x="3958668" y="5108279"/>
                <a:ext cx="1706726" cy="1022706"/>
                <a:chOff x="3958668" y="5108279"/>
                <a:chExt cx="1706726" cy="1022706"/>
              </a:xfrm>
            </p:grpSpPr>
            <p:pic>
              <p:nvPicPr>
                <p:cNvPr id="15" name="Picture 3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85825" y="5277294"/>
                  <a:ext cx="479569" cy="853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63"/>
                <p:cNvPicPr>
                  <a:picLocks noChangeAspect="1" noChangeArrowheads="1"/>
                </p:cNvPicPr>
                <p:nvPr/>
              </p:nvPicPr>
              <p:blipFill>
                <a:blip r:embed="rId9" cstate="print">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3958668" y="5108279"/>
                  <a:ext cx="479570" cy="450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12" name="Picture 66"/>
            <p:cNvPicPr>
              <a:picLocks noChangeAspect="1"/>
            </p:cNvPicPr>
            <p:nvPr/>
          </p:nvPicPr>
          <p:blipFill>
            <a:blip r:embed="rId10" cstate="print">
              <a:extLst>
                <a:ext uri="{28A0092B-C50C-407E-A947-70E740481C1C}">
                  <a14:useLocalDpi xmlns:a14="http://schemas.microsoft.com/office/drawing/2010/main" val="0"/>
                </a:ext>
              </a:extLst>
            </a:blip>
            <a:srcRect l="2361" t="3731" r="4066" b="1779"/>
            <a:stretch>
              <a:fillRect/>
            </a:stretch>
          </p:blipFill>
          <p:spPr bwMode="auto">
            <a:xfrm>
              <a:off x="4030421" y="5833916"/>
              <a:ext cx="538309" cy="552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 name="Group 21"/>
          <p:cNvGrpSpPr>
            <a:grpSpLocks/>
          </p:cNvGrpSpPr>
          <p:nvPr/>
        </p:nvGrpSpPr>
        <p:grpSpPr bwMode="auto">
          <a:xfrm>
            <a:off x="3506250" y="5058020"/>
            <a:ext cx="1377950" cy="1370013"/>
            <a:chOff x="0" y="0"/>
            <a:chExt cx="1619250" cy="1343025"/>
          </a:xfrm>
        </p:grpSpPr>
        <p:sp>
          <p:nvSpPr>
            <p:cNvPr id="23" name="Rounded Rectangle 22"/>
            <p:cNvSpPr/>
            <p:nvPr/>
          </p:nvSpPr>
          <p:spPr>
            <a:xfrm>
              <a:off x="0" y="448194"/>
              <a:ext cx="647327" cy="656728"/>
            </a:xfrm>
            <a:prstGeom prst="roundRect">
              <a:avLst/>
            </a:prstGeom>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lnSpc>
                  <a:spcPct val="107000"/>
                </a:lnSpc>
                <a:spcAft>
                  <a:spcPts val="800"/>
                </a:spcAft>
                <a:defRPr/>
              </a:pPr>
              <a:r>
                <a:rPr lang="en-GB" sz="2000" dirty="0">
                  <a:latin typeface="Arial"/>
                  <a:ea typeface="Calibri"/>
                  <a:cs typeface="Times New Roman"/>
                </a:rPr>
                <a:t> ?</a:t>
              </a:r>
              <a:endParaRPr lang="en-GB" sz="1100" dirty="0">
                <a:latin typeface="Arial"/>
                <a:ea typeface="Calibri"/>
                <a:cs typeface="Times New Roman"/>
              </a:endParaRPr>
            </a:p>
          </p:txBody>
        </p:sp>
        <p:sp>
          <p:nvSpPr>
            <p:cNvPr id="24" name="Rounded Rectangle 23"/>
            <p:cNvSpPr/>
            <p:nvPr/>
          </p:nvSpPr>
          <p:spPr>
            <a:xfrm>
              <a:off x="1076391" y="0"/>
              <a:ext cx="542859" cy="504218"/>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lnSpc>
                  <a:spcPct val="107000"/>
                </a:lnSpc>
                <a:spcAft>
                  <a:spcPts val="800"/>
                </a:spcAft>
                <a:defRPr/>
              </a:pPr>
              <a:r>
                <a:rPr lang="en-GB" sz="2000" dirty="0">
                  <a:latin typeface="Arial"/>
                  <a:ea typeface="Calibri"/>
                  <a:cs typeface="Times New Roman"/>
                </a:rPr>
                <a:t>3</a:t>
              </a:r>
              <a:endParaRPr lang="en-GB" sz="1600" dirty="0">
                <a:latin typeface="Arial"/>
                <a:ea typeface="Calibri"/>
                <a:cs typeface="Times New Roman"/>
              </a:endParaRPr>
            </a:p>
          </p:txBody>
        </p:sp>
        <p:sp>
          <p:nvSpPr>
            <p:cNvPr id="25" name="Rounded Rectangle 24"/>
            <p:cNvSpPr/>
            <p:nvPr/>
          </p:nvSpPr>
          <p:spPr>
            <a:xfrm>
              <a:off x="1076391" y="838807"/>
              <a:ext cx="542859" cy="504218"/>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lnSpc>
                  <a:spcPct val="107000"/>
                </a:lnSpc>
                <a:spcAft>
                  <a:spcPts val="800"/>
                </a:spcAft>
                <a:defRPr/>
              </a:pPr>
              <a:r>
                <a:rPr lang="en-GB" sz="2000" dirty="0">
                  <a:latin typeface="Arial"/>
                  <a:ea typeface="Calibri"/>
                  <a:cs typeface="Times New Roman"/>
                </a:rPr>
                <a:t>4</a:t>
              </a:r>
              <a:endParaRPr lang="en-GB" sz="1600" dirty="0">
                <a:latin typeface="Arial"/>
                <a:ea typeface="Calibri"/>
                <a:cs typeface="Times New Roman"/>
              </a:endParaRPr>
            </a:p>
          </p:txBody>
        </p:sp>
        <p:cxnSp>
          <p:nvCxnSpPr>
            <p:cNvPr id="26" name="Straight Connector 46"/>
            <p:cNvCxnSpPr>
              <a:cxnSpLocks noChangeShapeType="1"/>
            </p:cNvCxnSpPr>
            <p:nvPr/>
          </p:nvCxnSpPr>
          <p:spPr bwMode="auto">
            <a:xfrm flipV="1">
              <a:off x="647700" y="333375"/>
              <a:ext cx="428625" cy="171450"/>
            </a:xfrm>
            <a:prstGeom prst="line">
              <a:avLst/>
            </a:prstGeom>
            <a:noFill/>
            <a:ln w="6350">
              <a:solidFill>
                <a:srgbClr val="5B9BD5"/>
              </a:solidFill>
              <a:miter lim="800000"/>
              <a:headEnd/>
              <a:tailEnd/>
            </a:ln>
            <a:extLst>
              <a:ext uri="{909E8E84-426E-40DD-AFC4-6F175D3DCCD1}">
                <a14:hiddenFill xmlns:a14="http://schemas.microsoft.com/office/drawing/2010/main">
                  <a:noFill/>
                </a14:hiddenFill>
              </a:ext>
            </a:extLst>
          </p:spPr>
        </p:cxnSp>
        <p:cxnSp>
          <p:nvCxnSpPr>
            <p:cNvPr id="27" name="Straight Connector 47"/>
            <p:cNvCxnSpPr>
              <a:cxnSpLocks noChangeShapeType="1"/>
            </p:cNvCxnSpPr>
            <p:nvPr/>
          </p:nvCxnSpPr>
          <p:spPr bwMode="auto">
            <a:xfrm>
              <a:off x="647700" y="1038225"/>
              <a:ext cx="428625" cy="66675"/>
            </a:xfrm>
            <a:prstGeom prst="line">
              <a:avLst/>
            </a:prstGeom>
            <a:noFill/>
            <a:ln w="6350">
              <a:solidFill>
                <a:srgbClr val="5B9BD5"/>
              </a:solidFill>
              <a:miter lim="800000"/>
              <a:headEnd/>
              <a:tailEnd/>
            </a:ln>
            <a:extLst>
              <a:ext uri="{909E8E84-426E-40DD-AFC4-6F175D3DCCD1}">
                <a14:hiddenFill xmlns:a14="http://schemas.microsoft.com/office/drawing/2010/main">
                  <a:noFill/>
                </a14:hiddenFill>
              </a:ext>
            </a:extLst>
          </p:spPr>
        </p:cxnSp>
      </p:grpSp>
      <p:pic>
        <p:nvPicPr>
          <p:cNvPr id="28" name="Picture 5" descr="Image result for part part whol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9531" y="4733615"/>
            <a:ext cx="2088282" cy="198723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77068514"/>
      </p:ext>
    </p:extLst>
  </p:cSld>
  <p:clrMapOvr>
    <a:masterClrMapping/>
  </p:clrMapOvr>
  <mc:AlternateContent xmlns:mc="http://schemas.openxmlformats.org/markup-compatibility/2006" xmlns:p14="http://schemas.microsoft.com/office/powerpoint/2010/main">
    <mc:Choice Requires="p14">
      <p:transition spd="slow" p14:dur="2000" advTm="48728"/>
    </mc:Choice>
    <mc:Fallback xmlns="">
      <p:transition spd="slow" advTm="487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Reliable accurate counting</a:t>
            </a:r>
          </a:p>
        </p:txBody>
      </p:sp>
      <p:sp>
        <p:nvSpPr>
          <p:cNvPr id="3" name="Content Placeholder 2"/>
          <p:cNvSpPr>
            <a:spLocks noGrp="1"/>
          </p:cNvSpPr>
          <p:nvPr>
            <p:ph idx="1"/>
          </p:nvPr>
        </p:nvSpPr>
        <p:spPr>
          <a:xfrm>
            <a:off x="107504" y="1772816"/>
            <a:ext cx="8229600" cy="4913788"/>
          </a:xfrm>
        </p:spPr>
        <p:txBody>
          <a:bodyPr>
            <a:normAutofit fontScale="92500" lnSpcReduction="10000"/>
          </a:bodyPr>
          <a:lstStyle/>
          <a:p>
            <a:pPr marL="0" indent="0" algn="ctr">
              <a:buNone/>
            </a:pPr>
            <a:r>
              <a:rPr lang="en-GB" dirty="0">
                <a:latin typeface="SassoonPrimaryInfant" pitchFamily="2" charset="0"/>
              </a:rPr>
              <a:t>In order for children to have a good understanding of number they need to be able to count reliably and consistently.</a:t>
            </a:r>
          </a:p>
          <a:p>
            <a:pPr marL="0" indent="0">
              <a:buNone/>
            </a:pPr>
            <a:endParaRPr lang="en-GB" dirty="0"/>
          </a:p>
          <a:p>
            <a:pPr algn="ctr"/>
            <a:r>
              <a:rPr lang="en-GB" dirty="0">
                <a:latin typeface="SassoonPrimaryInfant" pitchFamily="2" charset="0"/>
              </a:rPr>
              <a:t>Recite numbers in order, from different points.</a:t>
            </a:r>
          </a:p>
          <a:p>
            <a:pPr algn="ctr"/>
            <a:r>
              <a:rPr lang="en-GB" dirty="0">
                <a:latin typeface="SassoonPrimaryInfant" pitchFamily="2" charset="0"/>
              </a:rPr>
              <a:t>Counting objects that can be moved- move them to support counting.</a:t>
            </a:r>
          </a:p>
          <a:p>
            <a:pPr algn="ctr"/>
            <a:r>
              <a:rPr lang="en-GB" dirty="0">
                <a:latin typeface="SassoonPrimaryInfant" pitchFamily="2" charset="0"/>
              </a:rPr>
              <a:t>Counting something that can’t be moved (sounds, pictures).</a:t>
            </a:r>
          </a:p>
          <a:p>
            <a:pPr algn="ctr"/>
            <a:r>
              <a:rPr lang="en-GB" dirty="0" err="1">
                <a:latin typeface="SassoonPrimaryInfant" pitchFamily="2" charset="0"/>
              </a:rPr>
              <a:t>Subitising</a:t>
            </a:r>
            <a:r>
              <a:rPr lang="en-GB" dirty="0">
                <a:latin typeface="SassoonPrimaryInfant" pitchFamily="2" charset="0"/>
              </a:rPr>
              <a:t>.</a:t>
            </a:r>
          </a:p>
          <a:p>
            <a:pPr algn="ctr"/>
            <a:r>
              <a:rPr lang="en-GB" dirty="0">
                <a:latin typeface="SassoonPrimaryInfant" pitchFamily="2" charset="0"/>
              </a:rPr>
              <a:t>Knowing that the number they stop on is, is how many in that group.</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608453" y="497678"/>
            <a:ext cx="1457301" cy="1092976"/>
          </a:xfrm>
          <a:prstGeom prst="rect">
            <a:avLst/>
          </a:prstGeom>
        </p:spPr>
      </p:pic>
    </p:spTree>
    <p:extLst>
      <p:ext uri="{BB962C8B-B14F-4D97-AF65-F5344CB8AC3E}">
        <p14:creationId xmlns:p14="http://schemas.microsoft.com/office/powerpoint/2010/main" val="812502150"/>
      </p:ext>
    </p:extLst>
  </p:cSld>
  <p:clrMapOvr>
    <a:masterClrMapping/>
  </p:clrMapOvr>
  <mc:AlternateContent xmlns:mc="http://schemas.openxmlformats.org/markup-compatibility/2006" xmlns:p14="http://schemas.microsoft.com/office/powerpoint/2010/main">
    <mc:Choice Requires="p14">
      <p:transition spd="slow" p14:dur="2000" advTm="47416"/>
    </mc:Choice>
    <mc:Fallback xmlns="">
      <p:transition spd="slow" advTm="4741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Asking Maths questions</a:t>
            </a:r>
          </a:p>
        </p:txBody>
      </p:sp>
      <p:sp>
        <p:nvSpPr>
          <p:cNvPr id="6" name="Rounded Rectangular Callout 5"/>
          <p:cNvSpPr/>
          <p:nvPr/>
        </p:nvSpPr>
        <p:spPr>
          <a:xfrm>
            <a:off x="457200" y="1413471"/>
            <a:ext cx="3240360" cy="1440160"/>
          </a:xfrm>
          <a:prstGeom prst="wedgeRoundRectCallout">
            <a:avLst>
              <a:gd name="adj1" fmla="val 57945"/>
              <a:gd name="adj2" fmla="val 7440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SassoonInfant" panose="00000400000000000000" pitchFamily="2" charset="0"/>
              </a:rPr>
              <a:t>How do you know?</a:t>
            </a:r>
            <a:endParaRPr lang="en-US" sz="2800" b="1" dirty="0">
              <a:solidFill>
                <a:srgbClr val="FF0000"/>
              </a:solidFill>
              <a:latin typeface="SassoonInfant" panose="00000400000000000000" pitchFamily="2" charset="0"/>
            </a:endParaRPr>
          </a:p>
        </p:txBody>
      </p:sp>
      <p:sp>
        <p:nvSpPr>
          <p:cNvPr id="7" name="Rounded Rectangular Callout 6"/>
          <p:cNvSpPr/>
          <p:nvPr/>
        </p:nvSpPr>
        <p:spPr>
          <a:xfrm>
            <a:off x="5446440" y="1413471"/>
            <a:ext cx="3240360" cy="1440160"/>
          </a:xfrm>
          <a:prstGeom prst="wedgeRoundRectCallout">
            <a:avLst>
              <a:gd name="adj1" fmla="val -61104"/>
              <a:gd name="adj2" fmla="val 9160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SassoonInfant" panose="00000400000000000000" pitchFamily="2" charset="0"/>
              </a:rPr>
              <a:t>What is the same?</a:t>
            </a:r>
          </a:p>
          <a:p>
            <a:pPr algn="ctr"/>
            <a:r>
              <a:rPr lang="en-GB" sz="2800" b="1" dirty="0">
                <a:solidFill>
                  <a:srgbClr val="FF0000"/>
                </a:solidFill>
                <a:latin typeface="SassoonInfant" panose="00000400000000000000" pitchFamily="2" charset="0"/>
              </a:rPr>
              <a:t>What is different?</a:t>
            </a:r>
            <a:endParaRPr lang="en-US" sz="2800" b="1" dirty="0">
              <a:solidFill>
                <a:srgbClr val="FF0000"/>
              </a:solidFill>
              <a:latin typeface="SassoonInfant" panose="00000400000000000000" pitchFamily="2" charset="0"/>
            </a:endParaRPr>
          </a:p>
        </p:txBody>
      </p:sp>
      <p:sp>
        <p:nvSpPr>
          <p:cNvPr id="8" name="Rounded Rectangular Callout 7"/>
          <p:cNvSpPr/>
          <p:nvPr/>
        </p:nvSpPr>
        <p:spPr>
          <a:xfrm>
            <a:off x="251520" y="3371850"/>
            <a:ext cx="3240360" cy="1440160"/>
          </a:xfrm>
          <a:prstGeom prst="wedgeRoundRectCallout">
            <a:avLst>
              <a:gd name="adj1" fmla="val 73524"/>
              <a:gd name="adj2" fmla="val -959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SassoonInfant" panose="00000400000000000000" pitchFamily="2" charset="0"/>
              </a:rPr>
              <a:t>What comes in the middle, next, before, after?</a:t>
            </a:r>
            <a:endParaRPr lang="en-US" sz="2800" b="1" dirty="0">
              <a:solidFill>
                <a:srgbClr val="FF0000"/>
              </a:solidFill>
              <a:latin typeface="SassoonInfant" panose="00000400000000000000" pitchFamily="2" charset="0"/>
            </a:endParaRPr>
          </a:p>
        </p:txBody>
      </p:sp>
      <p:sp>
        <p:nvSpPr>
          <p:cNvPr id="9" name="Rounded Rectangular Callout 8"/>
          <p:cNvSpPr/>
          <p:nvPr/>
        </p:nvSpPr>
        <p:spPr>
          <a:xfrm>
            <a:off x="5462414" y="5120977"/>
            <a:ext cx="3240360" cy="1440160"/>
          </a:xfrm>
          <a:prstGeom prst="wedgeRoundRectCallout">
            <a:avLst>
              <a:gd name="adj1" fmla="val -32591"/>
              <a:gd name="adj2" fmla="val -8366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SassoonInfant" panose="00000400000000000000" pitchFamily="2" charset="0"/>
              </a:rPr>
              <a:t>Can you show me in a different way?</a:t>
            </a:r>
            <a:endParaRPr lang="en-US" sz="2800" b="1" dirty="0">
              <a:solidFill>
                <a:srgbClr val="FF0000"/>
              </a:solidFill>
              <a:latin typeface="SassoonInfant" panose="00000400000000000000" pitchFamily="2" charset="0"/>
            </a:endParaRPr>
          </a:p>
        </p:txBody>
      </p:sp>
      <p:sp>
        <p:nvSpPr>
          <p:cNvPr id="10" name="Rounded Rectangular Callout 9"/>
          <p:cNvSpPr/>
          <p:nvPr/>
        </p:nvSpPr>
        <p:spPr>
          <a:xfrm>
            <a:off x="827584" y="5157192"/>
            <a:ext cx="3240360" cy="1440160"/>
          </a:xfrm>
          <a:prstGeom prst="wedgeRoundRectCallout">
            <a:avLst>
              <a:gd name="adj1" fmla="val 80285"/>
              <a:gd name="adj2" fmla="val -5853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SassoonInfant" panose="00000400000000000000" pitchFamily="2" charset="0"/>
              </a:rPr>
              <a:t>What if…..?</a:t>
            </a:r>
            <a:endParaRPr lang="en-US" sz="2800" b="1" dirty="0">
              <a:solidFill>
                <a:srgbClr val="FF0000"/>
              </a:solidFill>
              <a:latin typeface="SassoonInfant" panose="00000400000000000000" pitchFamily="2" charset="0"/>
            </a:endParaRPr>
          </a:p>
        </p:txBody>
      </p:sp>
      <p:sp>
        <p:nvSpPr>
          <p:cNvPr id="11" name="Rounded Rectangular Callout 10"/>
          <p:cNvSpPr/>
          <p:nvPr/>
        </p:nvSpPr>
        <p:spPr>
          <a:xfrm>
            <a:off x="5878438" y="3396233"/>
            <a:ext cx="2808312" cy="1080120"/>
          </a:xfrm>
          <a:prstGeom prst="wedgeRoundRectCallout">
            <a:avLst>
              <a:gd name="adj1" fmla="val -87221"/>
              <a:gd name="adj2" fmla="val 385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SassoonInfant" panose="00000400000000000000" pitchFamily="2" charset="0"/>
              </a:rPr>
              <a:t>What do you notice?</a:t>
            </a:r>
            <a:endParaRPr lang="en-US" sz="2800" b="1" dirty="0">
              <a:solidFill>
                <a:srgbClr val="FF0000"/>
              </a:solidFill>
              <a:latin typeface="SassoonInfant" panose="00000400000000000000" pitchFamily="2" charset="0"/>
            </a:endParaRPr>
          </a:p>
        </p:txBody>
      </p:sp>
    </p:spTree>
    <p:extLst>
      <p:ext uri="{BB962C8B-B14F-4D97-AF65-F5344CB8AC3E}">
        <p14:creationId xmlns:p14="http://schemas.microsoft.com/office/powerpoint/2010/main" val="456189847"/>
      </p:ext>
    </p:extLst>
  </p:cSld>
  <p:clrMapOvr>
    <a:masterClrMapping/>
  </p:clrMapOvr>
  <mc:AlternateContent xmlns:mc="http://schemas.openxmlformats.org/markup-compatibility/2006" xmlns:p14="http://schemas.microsoft.com/office/powerpoint/2010/main">
    <mc:Choice Requires="p14">
      <p:transition spd="slow" p14:dur="2000" advTm="27826"/>
    </mc:Choice>
    <mc:Fallback xmlns="">
      <p:transition spd="slow" advTm="2782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Infant" panose="00000400000000000000" pitchFamily="2" charset="0"/>
              </a:rPr>
              <a:t>True or false</a:t>
            </a:r>
            <a:endParaRPr lang="en-US" dirty="0">
              <a:latin typeface="SassoonInfant" panose="00000400000000000000" pitchFamily="2" charset="0"/>
            </a:endParaRPr>
          </a:p>
        </p:txBody>
      </p:sp>
      <p:sp>
        <p:nvSpPr>
          <p:cNvPr id="3" name="Content Placeholder 2"/>
          <p:cNvSpPr>
            <a:spLocks noGrp="1"/>
          </p:cNvSpPr>
          <p:nvPr>
            <p:ph sz="half" idx="1"/>
          </p:nvPr>
        </p:nvSpPr>
        <p:spPr>
          <a:xfrm>
            <a:off x="457200" y="1600200"/>
            <a:ext cx="8075240" cy="4525963"/>
          </a:xfrm>
        </p:spPr>
        <p:txBody>
          <a:bodyPr>
            <a:normAutofit fontScale="85000" lnSpcReduction="10000"/>
          </a:bodyPr>
          <a:lstStyle/>
          <a:p>
            <a:pPr marL="0" indent="0" algn="ctr">
              <a:buNone/>
            </a:pPr>
            <a:r>
              <a:rPr lang="en-GB" dirty="0">
                <a:latin typeface="SassoonInfant" panose="00000400000000000000" pitchFamily="2" charset="0"/>
              </a:rPr>
              <a:t>We also encourage the children to reason by saying if a statement is true or false and how they know.</a:t>
            </a:r>
          </a:p>
          <a:p>
            <a:pPr marL="0" indent="0" algn="ctr">
              <a:buNone/>
            </a:pPr>
            <a:endParaRPr lang="en-GB" dirty="0">
              <a:latin typeface="SassoonInfant" panose="00000400000000000000" pitchFamily="2" charset="0"/>
            </a:endParaRPr>
          </a:p>
          <a:p>
            <a:pPr marL="0" indent="0" algn="ctr">
              <a:buNone/>
            </a:pPr>
            <a:r>
              <a:rPr lang="en-GB" dirty="0">
                <a:latin typeface="SassoonInfant" panose="00000400000000000000" pitchFamily="2" charset="0"/>
              </a:rPr>
              <a:t>True or false – 4 is less than 2? </a:t>
            </a:r>
          </a:p>
          <a:p>
            <a:pPr marL="0" indent="0" algn="ctr">
              <a:buNone/>
            </a:pPr>
            <a:endParaRPr lang="en-GB" dirty="0">
              <a:latin typeface="SassoonInfant" panose="00000400000000000000" pitchFamily="2" charset="0"/>
            </a:endParaRPr>
          </a:p>
          <a:p>
            <a:pPr marL="0" indent="0" algn="ctr">
              <a:buNone/>
            </a:pPr>
            <a:r>
              <a:rPr lang="en-GB" dirty="0">
                <a:latin typeface="SassoonInfant" panose="00000400000000000000" pitchFamily="2" charset="0"/>
              </a:rPr>
              <a:t>Possible answer- false 4 is more than 2, we can make 4 with 2 and 2.</a:t>
            </a:r>
          </a:p>
          <a:p>
            <a:pPr marL="0" indent="0" algn="ctr">
              <a:buNone/>
            </a:pPr>
            <a:endParaRPr lang="en-GB" dirty="0">
              <a:latin typeface="SassoonInfant" panose="00000400000000000000" pitchFamily="2" charset="0"/>
            </a:endParaRPr>
          </a:p>
          <a:p>
            <a:pPr marL="0" indent="0" algn="ctr">
              <a:buNone/>
            </a:pPr>
            <a:r>
              <a:rPr lang="en-GB" dirty="0">
                <a:latin typeface="SassoonInfant" panose="00000400000000000000" pitchFamily="2" charset="0"/>
              </a:rPr>
              <a:t>True or false – 3 is the same as 2 + 1 </a:t>
            </a:r>
          </a:p>
          <a:p>
            <a:pPr marL="0" indent="0" algn="ctr">
              <a:buNone/>
            </a:pPr>
            <a:endParaRPr lang="en-GB" dirty="0">
              <a:latin typeface="SassoonInfant" panose="00000400000000000000" pitchFamily="2" charset="0"/>
            </a:endParaRPr>
          </a:p>
          <a:p>
            <a:pPr marL="0" indent="0" algn="ctr">
              <a:buNone/>
            </a:pPr>
            <a:r>
              <a:rPr lang="en-GB" dirty="0">
                <a:latin typeface="SassoonInfant" panose="00000400000000000000" pitchFamily="2" charset="0"/>
              </a:rPr>
              <a:t>True – when you add 2 and 1 together the </a:t>
            </a:r>
            <a:r>
              <a:rPr lang="en-GB">
                <a:latin typeface="SassoonInfant" panose="00000400000000000000" pitchFamily="2" charset="0"/>
              </a:rPr>
              <a:t>answer you get is 3.</a:t>
            </a:r>
            <a:endParaRPr lang="en-GB" dirty="0">
              <a:latin typeface="SassoonInfant" panose="00000400000000000000" pitchFamily="2" charset="0"/>
            </a:endParaRPr>
          </a:p>
        </p:txBody>
      </p:sp>
    </p:spTree>
    <p:extLst>
      <p:ext uri="{BB962C8B-B14F-4D97-AF65-F5344CB8AC3E}">
        <p14:creationId xmlns:p14="http://schemas.microsoft.com/office/powerpoint/2010/main" val="1217990764"/>
      </p:ext>
    </p:extLst>
  </p:cSld>
  <p:clrMapOvr>
    <a:masterClrMapping/>
  </p:clrMapOvr>
  <mc:AlternateContent xmlns:mc="http://schemas.openxmlformats.org/markup-compatibility/2006" xmlns:p14="http://schemas.microsoft.com/office/powerpoint/2010/main">
    <mc:Choice Requires="p14">
      <p:transition spd="slow" p14:dur="2000" advTm="47971"/>
    </mc:Choice>
    <mc:Fallback xmlns="">
      <p:transition spd="slow" advTm="4797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a:latin typeface="SassoonInfant" panose="00000400000000000000" pitchFamily="2" charset="0"/>
              </a:rPr>
              <a:t>Numberblocks</a:t>
            </a:r>
            <a:endParaRPr lang="en-GB" dirty="0">
              <a:latin typeface="SassoonInfant" panose="00000400000000000000" pitchFamily="2" charset="0"/>
            </a:endParaRPr>
          </a:p>
        </p:txBody>
      </p:sp>
      <p:sp>
        <p:nvSpPr>
          <p:cNvPr id="3" name="TextBox 2"/>
          <p:cNvSpPr txBox="1"/>
          <p:nvPr/>
        </p:nvSpPr>
        <p:spPr>
          <a:xfrm>
            <a:off x="611560" y="1700808"/>
            <a:ext cx="7344816" cy="3170099"/>
          </a:xfrm>
          <a:prstGeom prst="rect">
            <a:avLst/>
          </a:prstGeom>
          <a:noFill/>
        </p:spPr>
        <p:txBody>
          <a:bodyPr wrap="square" rtlCol="0">
            <a:spAutoFit/>
          </a:bodyPr>
          <a:lstStyle/>
          <a:p>
            <a:r>
              <a:rPr lang="en-GB" sz="2000" dirty="0">
                <a:latin typeface="SassoonInfant" panose="00000400000000000000" pitchFamily="2" charset="0"/>
              </a:rPr>
              <a:t>We use </a:t>
            </a:r>
            <a:r>
              <a:rPr lang="en-GB" sz="2000" dirty="0" err="1">
                <a:latin typeface="SassoonInfant" panose="00000400000000000000" pitchFamily="2" charset="0"/>
              </a:rPr>
              <a:t>Numberblocks</a:t>
            </a:r>
            <a:r>
              <a:rPr lang="en-GB" sz="2000" dirty="0">
                <a:latin typeface="SassoonInfant" panose="00000400000000000000" pitchFamily="2" charset="0"/>
              </a:rPr>
              <a:t> to help embed secure number sense. </a:t>
            </a:r>
          </a:p>
          <a:p>
            <a:endParaRPr lang="en-GB" sz="2000" dirty="0">
              <a:latin typeface="SassoonInfant" panose="00000400000000000000" pitchFamily="2" charset="0"/>
            </a:endParaRPr>
          </a:p>
          <a:p>
            <a:r>
              <a:rPr lang="en-GB" sz="2000" dirty="0">
                <a:latin typeface="SassoonInfant" panose="00000400000000000000" pitchFamily="2" charset="0"/>
              </a:rPr>
              <a:t>Children watch the clip relating to the number and then explore the number through a variety of resources.</a:t>
            </a:r>
          </a:p>
          <a:p>
            <a:endParaRPr lang="en-GB" sz="2000" dirty="0">
              <a:latin typeface="SassoonInfant" panose="00000400000000000000" pitchFamily="2" charset="0"/>
            </a:endParaRPr>
          </a:p>
          <a:p>
            <a:r>
              <a:rPr lang="en-GB" sz="2000" dirty="0" err="1">
                <a:latin typeface="SassoonInfant" panose="00000400000000000000" pitchFamily="2" charset="0"/>
              </a:rPr>
              <a:t>Numberblocks</a:t>
            </a:r>
            <a:r>
              <a:rPr lang="en-GB" sz="2000" dirty="0">
                <a:latin typeface="SassoonInfant" panose="00000400000000000000" pitchFamily="2" charset="0"/>
              </a:rPr>
              <a:t> models splitting and combining numbers to solve problems.</a:t>
            </a:r>
          </a:p>
          <a:p>
            <a:endParaRPr lang="en-GB" sz="2000" dirty="0">
              <a:latin typeface="SassoonInfant" panose="00000400000000000000" pitchFamily="2" charset="0"/>
            </a:endParaRPr>
          </a:p>
          <a:p>
            <a:r>
              <a:rPr lang="en-GB" sz="2000" dirty="0">
                <a:latin typeface="SassoonInfant" panose="00000400000000000000" pitchFamily="2" charset="0"/>
              </a:rPr>
              <a:t>Images and abstract number equations (sentences) are presented together to help children connect the concrete and abstract.</a:t>
            </a:r>
            <a:endParaRPr lang="en-US" sz="2000" dirty="0">
              <a:latin typeface="SassoonInfant" panose="00000400000000000000" pitchFamily="2"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5354601"/>
            <a:ext cx="2411760" cy="1356615"/>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91731" y="229025"/>
            <a:ext cx="2636853" cy="1471783"/>
          </a:xfrm>
          <a:prstGeom prst="rect">
            <a:avLst/>
          </a:prstGeom>
        </p:spPr>
      </p:pic>
    </p:spTree>
    <p:extLst>
      <p:ext uri="{BB962C8B-B14F-4D97-AF65-F5344CB8AC3E}">
        <p14:creationId xmlns:p14="http://schemas.microsoft.com/office/powerpoint/2010/main" val="674548896"/>
      </p:ext>
    </p:extLst>
  </p:cSld>
  <p:clrMapOvr>
    <a:masterClrMapping/>
  </p:clrMapOvr>
  <mc:AlternateContent xmlns:mc="http://schemas.openxmlformats.org/markup-compatibility/2006" xmlns:p14="http://schemas.microsoft.com/office/powerpoint/2010/main">
    <mc:Choice Requires="p14">
      <p:transition spd="slow" p14:dur="2000" advTm="42918"/>
    </mc:Choice>
    <mc:Fallback xmlns="">
      <p:transition spd="slow" advTm="4291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Resources we use</a:t>
            </a:r>
          </a:p>
        </p:txBody>
      </p:sp>
      <p:sp>
        <p:nvSpPr>
          <p:cNvPr id="3" name="TextBox 2"/>
          <p:cNvSpPr txBox="1"/>
          <p:nvPr/>
        </p:nvSpPr>
        <p:spPr>
          <a:xfrm>
            <a:off x="539552" y="980728"/>
            <a:ext cx="3206968" cy="6555641"/>
          </a:xfrm>
          <a:prstGeom prst="rect">
            <a:avLst/>
          </a:prstGeom>
          <a:noFill/>
        </p:spPr>
        <p:txBody>
          <a:bodyPr wrap="none" rtlCol="0">
            <a:spAutoFit/>
          </a:bodyPr>
          <a:lstStyle/>
          <a:p>
            <a:endParaRPr lang="en-GB" sz="2800" b="1" u="sng" dirty="0">
              <a:latin typeface="SassoonInfant" panose="00000400000000000000" pitchFamily="2" charset="0"/>
            </a:endParaRPr>
          </a:p>
          <a:p>
            <a:pPr marL="457200" indent="-457200">
              <a:buFont typeface="Arial" pitchFamily="34" charset="0"/>
              <a:buChar char="•"/>
            </a:pPr>
            <a:r>
              <a:rPr lang="en-GB" sz="2800" b="1" dirty="0" err="1">
                <a:latin typeface="SassoonInfant" panose="00000400000000000000" pitchFamily="2" charset="0"/>
              </a:rPr>
              <a:t>Numicon</a:t>
            </a:r>
            <a:endParaRPr lang="en-GB" sz="2800" b="1" dirty="0">
              <a:latin typeface="SassoonInfant" panose="00000400000000000000" pitchFamily="2" charset="0"/>
            </a:endParaRPr>
          </a:p>
          <a:p>
            <a:pPr marL="457200" indent="-457200">
              <a:buFont typeface="Arial" pitchFamily="34" charset="0"/>
              <a:buChar char="•"/>
            </a:pPr>
            <a:r>
              <a:rPr lang="en-GB" sz="2800" b="1" dirty="0" err="1">
                <a:latin typeface="SassoonInfant" panose="00000400000000000000" pitchFamily="2" charset="0"/>
              </a:rPr>
              <a:t>Numberline</a:t>
            </a:r>
            <a:endParaRPr lang="en-GB" sz="2800" b="1" dirty="0">
              <a:latin typeface="SassoonInfant" panose="00000400000000000000" pitchFamily="2" charset="0"/>
            </a:endParaRPr>
          </a:p>
          <a:p>
            <a:pPr marL="457200" indent="-457200">
              <a:buFont typeface="Arial" pitchFamily="34" charset="0"/>
              <a:buChar char="•"/>
            </a:pPr>
            <a:r>
              <a:rPr lang="en-GB" sz="2800" b="1" dirty="0">
                <a:latin typeface="SassoonInfant" panose="00000400000000000000" pitchFamily="2" charset="0"/>
              </a:rPr>
              <a:t>Pop cubes</a:t>
            </a:r>
          </a:p>
          <a:p>
            <a:pPr marL="457200" indent="-457200">
              <a:buFont typeface="Arial" pitchFamily="34" charset="0"/>
              <a:buChar char="•"/>
            </a:pPr>
            <a:r>
              <a:rPr lang="en-GB" sz="2800" b="1" dirty="0">
                <a:latin typeface="SassoonInfant" panose="00000400000000000000" pitchFamily="2" charset="0"/>
              </a:rPr>
              <a:t>Ten frame</a:t>
            </a:r>
          </a:p>
          <a:p>
            <a:pPr marL="457200" indent="-457200">
              <a:buFont typeface="Arial" pitchFamily="34" charset="0"/>
              <a:buChar char="•"/>
            </a:pPr>
            <a:r>
              <a:rPr lang="en-GB" sz="2800" b="1" dirty="0">
                <a:latin typeface="SassoonInfant" panose="00000400000000000000" pitchFamily="2" charset="0"/>
              </a:rPr>
              <a:t>Egg boxes</a:t>
            </a:r>
          </a:p>
          <a:p>
            <a:pPr marL="457200" indent="-457200">
              <a:buFont typeface="Arial" pitchFamily="34" charset="0"/>
              <a:buChar char="•"/>
            </a:pPr>
            <a:r>
              <a:rPr lang="en-GB" sz="2800" b="1" dirty="0">
                <a:latin typeface="SassoonInfant" panose="00000400000000000000" pitchFamily="2" charset="0"/>
              </a:rPr>
              <a:t>Dominoes</a:t>
            </a:r>
          </a:p>
          <a:p>
            <a:pPr marL="457200" indent="-457200">
              <a:buFont typeface="Arial" pitchFamily="34" charset="0"/>
              <a:buChar char="•"/>
            </a:pPr>
            <a:r>
              <a:rPr lang="en-GB" sz="2800" b="1" dirty="0">
                <a:latin typeface="SassoonInfant" panose="00000400000000000000" pitchFamily="2" charset="0"/>
              </a:rPr>
              <a:t>Dice</a:t>
            </a:r>
          </a:p>
          <a:p>
            <a:pPr marL="457200" indent="-457200">
              <a:buFont typeface="Arial" pitchFamily="34" charset="0"/>
              <a:buChar char="•"/>
            </a:pPr>
            <a:r>
              <a:rPr lang="en-GB" sz="2800" b="1" dirty="0">
                <a:latin typeface="SassoonInfant" panose="00000400000000000000" pitchFamily="2" charset="0"/>
              </a:rPr>
              <a:t>Bead strings</a:t>
            </a:r>
          </a:p>
          <a:p>
            <a:pPr marL="457200" indent="-457200">
              <a:buFont typeface="Arial" pitchFamily="34" charset="0"/>
              <a:buChar char="•"/>
            </a:pPr>
            <a:r>
              <a:rPr lang="en-GB" sz="2800" b="1" dirty="0">
                <a:latin typeface="SassoonInfant" panose="00000400000000000000" pitchFamily="2" charset="0"/>
              </a:rPr>
              <a:t>Ice cube trays</a:t>
            </a:r>
          </a:p>
          <a:p>
            <a:pPr marL="457200" indent="-457200">
              <a:buFont typeface="Arial" pitchFamily="34" charset="0"/>
              <a:buChar char="•"/>
            </a:pPr>
            <a:r>
              <a:rPr lang="en-GB" sz="2800" b="1" dirty="0">
                <a:latin typeface="SassoonInfant" panose="00000400000000000000" pitchFamily="2" charset="0"/>
              </a:rPr>
              <a:t>Plates</a:t>
            </a:r>
          </a:p>
          <a:p>
            <a:pPr marL="457200" indent="-457200">
              <a:buFont typeface="Arial" pitchFamily="34" charset="0"/>
              <a:buChar char="•"/>
            </a:pPr>
            <a:r>
              <a:rPr lang="en-GB" sz="2800" b="1" dirty="0">
                <a:latin typeface="SassoonInfant" panose="00000400000000000000" pitchFamily="2" charset="0"/>
              </a:rPr>
              <a:t>Bundles of straws</a:t>
            </a:r>
          </a:p>
          <a:p>
            <a:pPr marL="457200" indent="-457200">
              <a:buFont typeface="Arial" pitchFamily="34" charset="0"/>
              <a:buChar char="•"/>
            </a:pPr>
            <a:endParaRPr lang="en-GB" sz="2800" b="1" dirty="0">
              <a:latin typeface="SassoonPrimaryInfant" pitchFamily="2" charset="0"/>
            </a:endParaRPr>
          </a:p>
          <a:p>
            <a:pPr marL="457200" indent="-457200">
              <a:buFont typeface="Arial" pitchFamily="34" charset="0"/>
              <a:buChar char="•"/>
            </a:pPr>
            <a:endParaRPr lang="en-GB" sz="2800" b="1" u="sng" dirty="0">
              <a:latin typeface="SassoonPrimaryInfant" pitchFamily="2" charset="0"/>
            </a:endParaRPr>
          </a:p>
          <a:p>
            <a:endParaRPr lang="en-GB" sz="2800" b="1" u="sng" dirty="0">
              <a:latin typeface="SassoonPrimaryInfant" pitchFamily="2" charset="0"/>
            </a:endParaRPr>
          </a:p>
        </p:txBody>
      </p:sp>
      <p:pic>
        <p:nvPicPr>
          <p:cNvPr id="4" name="Picture 2" descr="C:\Users\melissa.woods\Downloads\Numic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1281059"/>
            <a:ext cx="2592288" cy="14385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melissa.woods\Downloads\bead_string_16m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63220" y="1196752"/>
            <a:ext cx="2223580" cy="199010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p:nvPr/>
        </p:nvPicPr>
        <p:blipFill rotWithShape="1">
          <a:blip r:embed="rId4" cstate="print">
            <a:extLst>
              <a:ext uri="{28A0092B-C50C-407E-A947-70E740481C1C}">
                <a14:useLocalDpi xmlns:a14="http://schemas.microsoft.com/office/drawing/2010/main" val="0"/>
              </a:ext>
            </a:extLst>
          </a:blip>
          <a:srcRect l="57611" t="10636" r="3168" b="42486"/>
          <a:stretch/>
        </p:blipFill>
        <p:spPr bwMode="auto">
          <a:xfrm>
            <a:off x="3448050" y="2965703"/>
            <a:ext cx="2247900" cy="1511300"/>
          </a:xfrm>
          <a:prstGeom prst="rect">
            <a:avLst/>
          </a:prstGeom>
          <a:ln>
            <a:noFill/>
          </a:ln>
          <a:extLst>
            <a:ext uri="{53640926-AAD7-44D8-BBD7-CCE9431645EC}">
              <a14:shadowObscured xmlns:a14="http://schemas.microsoft.com/office/drawing/2010/main"/>
            </a:ext>
          </a:extLst>
        </p:spPr>
      </p:pic>
      <p:pic>
        <p:nvPicPr>
          <p:cNvPr id="7" name="Picture 4" descr="C:\Users\melissa.woods\Downloads\teddytenfram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1623" y="4869160"/>
            <a:ext cx="3810000"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6520748"/>
      </p:ext>
    </p:extLst>
  </p:cSld>
  <p:clrMapOvr>
    <a:masterClrMapping/>
  </p:clrMapOvr>
  <mc:AlternateContent xmlns:mc="http://schemas.openxmlformats.org/markup-compatibility/2006" xmlns:p14="http://schemas.microsoft.com/office/powerpoint/2010/main">
    <mc:Choice Requires="p14">
      <p:transition spd="slow" p14:dur="2000" advTm="86728"/>
    </mc:Choice>
    <mc:Fallback xmlns="">
      <p:transition spd="slow" advTm="8672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What can you do at home?</a:t>
            </a:r>
          </a:p>
        </p:txBody>
      </p:sp>
      <p:sp>
        <p:nvSpPr>
          <p:cNvPr id="3" name="TextBox 2"/>
          <p:cNvSpPr txBox="1"/>
          <p:nvPr/>
        </p:nvSpPr>
        <p:spPr>
          <a:xfrm>
            <a:off x="755576" y="1628800"/>
            <a:ext cx="7704856" cy="4247317"/>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SassoonInfant" panose="00000400000000000000" pitchFamily="2" charset="0"/>
              </a:rPr>
              <a:t>Have fun!</a:t>
            </a:r>
          </a:p>
          <a:p>
            <a:pPr marL="285750" indent="-285750">
              <a:buFont typeface="Arial" panose="020B0604020202020204" pitchFamily="34" charset="0"/>
              <a:buChar char="•"/>
            </a:pPr>
            <a:r>
              <a:rPr lang="en-GB" dirty="0">
                <a:latin typeface="SassoonInfant" panose="00000400000000000000" pitchFamily="2" charset="0"/>
              </a:rPr>
              <a:t>Don’t be afraid of Maths- ask if you are unsure</a:t>
            </a:r>
          </a:p>
          <a:p>
            <a:pPr marL="285750" indent="-285750">
              <a:buFont typeface="Arial" panose="020B0604020202020204" pitchFamily="34" charset="0"/>
              <a:buChar char="•"/>
            </a:pPr>
            <a:r>
              <a:rPr lang="en-GB" dirty="0">
                <a:latin typeface="SassoonInfant" panose="00000400000000000000" pitchFamily="2" charset="0"/>
              </a:rPr>
              <a:t>Children need to have rich mathematical experiences at home</a:t>
            </a:r>
          </a:p>
          <a:p>
            <a:pPr marL="285750" indent="-285750">
              <a:buFont typeface="Arial" panose="020B0604020202020204" pitchFamily="34" charset="0"/>
              <a:buChar char="•"/>
            </a:pPr>
            <a:r>
              <a:rPr lang="en-GB" dirty="0">
                <a:latin typeface="SassoonInfant" panose="00000400000000000000" pitchFamily="2" charset="0"/>
              </a:rPr>
              <a:t>Play games- </a:t>
            </a:r>
            <a:r>
              <a:rPr lang="en-GB" dirty="0" err="1">
                <a:latin typeface="SassoonInfant" panose="00000400000000000000" pitchFamily="2" charset="0"/>
              </a:rPr>
              <a:t>domines</a:t>
            </a:r>
            <a:r>
              <a:rPr lang="en-GB" dirty="0">
                <a:latin typeface="SassoonInfant" panose="00000400000000000000" pitchFamily="2" charset="0"/>
              </a:rPr>
              <a:t>, counting, pairs, snap, UNO, board games</a:t>
            </a:r>
          </a:p>
          <a:p>
            <a:pPr marL="285750" indent="-285750">
              <a:buFont typeface="Arial" panose="020B0604020202020204" pitchFamily="34" charset="0"/>
              <a:buChar char="•"/>
            </a:pPr>
            <a:r>
              <a:rPr lang="en-GB" dirty="0">
                <a:latin typeface="SassoonInfant" panose="00000400000000000000" pitchFamily="2" charset="0"/>
              </a:rPr>
              <a:t>Singing number songs- 5 little ducks, 10 green bottles</a:t>
            </a:r>
          </a:p>
          <a:p>
            <a:pPr marL="285750" indent="-285750">
              <a:buFont typeface="Arial" panose="020B0604020202020204" pitchFamily="34" charset="0"/>
              <a:buChar char="•"/>
            </a:pPr>
            <a:r>
              <a:rPr lang="en-GB" dirty="0">
                <a:latin typeface="SassoonInfant" panose="00000400000000000000" pitchFamily="2" charset="0"/>
              </a:rPr>
              <a:t>Practical maths – counting items into a shopping basket, adding small quantities of coins together, sharing toy food at a teddy bear’s picnic etc. </a:t>
            </a:r>
          </a:p>
          <a:p>
            <a:pPr marL="285750" indent="-285750">
              <a:buFont typeface="Arial" panose="020B0604020202020204" pitchFamily="34" charset="0"/>
              <a:buChar char="•"/>
            </a:pPr>
            <a:r>
              <a:rPr lang="en-GB" dirty="0">
                <a:latin typeface="SassoonInfant" panose="00000400000000000000" pitchFamily="2" charset="0"/>
              </a:rPr>
              <a:t>Play should include opportunities for size, shape, capacity, number and simple addition and subtraction vocabulary. </a:t>
            </a:r>
          </a:p>
          <a:p>
            <a:pPr marL="285750" indent="-285750">
              <a:buFont typeface="Arial" panose="020B0604020202020204" pitchFamily="34" charset="0"/>
              <a:buChar char="•"/>
            </a:pPr>
            <a:r>
              <a:rPr lang="en-GB" dirty="0">
                <a:latin typeface="SassoonInfant" panose="00000400000000000000" pitchFamily="2" charset="0"/>
              </a:rPr>
              <a:t>Online games exploring number, shape and more!</a:t>
            </a:r>
          </a:p>
          <a:p>
            <a:pPr marL="285750" indent="-285750">
              <a:buFont typeface="Arial" panose="020B0604020202020204" pitchFamily="34" charset="0"/>
              <a:buChar char="•"/>
            </a:pPr>
            <a:r>
              <a:rPr lang="en-GB" dirty="0">
                <a:latin typeface="SassoonInfant" panose="00000400000000000000" pitchFamily="2" charset="0"/>
              </a:rPr>
              <a:t>Playing I spy whilst on walks out and about – which shapes or numbers can you see? Number plates, numbers on buses </a:t>
            </a:r>
            <a:r>
              <a:rPr lang="en-GB" dirty="0" err="1">
                <a:latin typeface="SassoonInfant" panose="00000400000000000000" pitchFamily="2" charset="0"/>
              </a:rPr>
              <a:t>etc</a:t>
            </a:r>
            <a:r>
              <a:rPr lang="en-GB" dirty="0">
                <a:latin typeface="SassoonInfant" panose="00000400000000000000" pitchFamily="2" charset="0"/>
              </a:rPr>
              <a:t> are great for this. </a:t>
            </a:r>
          </a:p>
          <a:p>
            <a:pPr marL="285750" indent="-285750">
              <a:buFont typeface="Arial" panose="020B0604020202020204" pitchFamily="34" charset="0"/>
              <a:buChar char="•"/>
            </a:pPr>
            <a:r>
              <a:rPr lang="en-GB" dirty="0">
                <a:latin typeface="SassoonInfant" panose="00000400000000000000" pitchFamily="2" charset="0"/>
              </a:rPr>
              <a:t>Baking – support your child in reading numbers for ingredients, counting spoon </a:t>
            </a:r>
            <a:r>
              <a:rPr lang="en-GB" dirty="0" err="1">
                <a:latin typeface="SassoonInfant" panose="00000400000000000000" pitchFamily="2" charset="0"/>
              </a:rPr>
              <a:t>fulls</a:t>
            </a:r>
            <a:r>
              <a:rPr lang="en-GB" dirty="0">
                <a:latin typeface="SassoonInfant" panose="00000400000000000000" pitchFamily="2" charset="0"/>
              </a:rPr>
              <a:t> into a bowl, timing the baking of cakes etc. </a:t>
            </a:r>
          </a:p>
          <a:p>
            <a:endParaRPr lang="en-GB" dirty="0"/>
          </a:p>
        </p:txBody>
      </p:sp>
      <p:pic>
        <p:nvPicPr>
          <p:cNvPr id="4"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1124744"/>
            <a:ext cx="1620664" cy="162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5301208"/>
            <a:ext cx="1661961" cy="1290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V="1">
            <a:off x="3591247" y="5551748"/>
            <a:ext cx="1961505" cy="1306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93068" y="5545993"/>
            <a:ext cx="1310203" cy="1220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0047848"/>
      </p:ext>
    </p:extLst>
  </p:cSld>
  <p:clrMapOvr>
    <a:masterClrMapping/>
  </p:clrMapOvr>
  <mc:AlternateContent xmlns:mc="http://schemas.openxmlformats.org/markup-compatibility/2006" xmlns:p14="http://schemas.microsoft.com/office/powerpoint/2010/main">
    <mc:Choice Requires="p14">
      <p:transition spd="slow" p14:dur="2000" advTm="84738"/>
    </mc:Choice>
    <mc:Fallback xmlns="">
      <p:transition spd="slow" advTm="847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SassoonInfant" panose="00000400000000000000" pitchFamily="2" charset="0"/>
              </a:rPr>
              <a:t>Websites that can support early Maths</a:t>
            </a:r>
          </a:p>
        </p:txBody>
      </p:sp>
      <p:sp>
        <p:nvSpPr>
          <p:cNvPr id="4" name="TextBox 3"/>
          <p:cNvSpPr txBox="1"/>
          <p:nvPr/>
        </p:nvSpPr>
        <p:spPr>
          <a:xfrm>
            <a:off x="1043608" y="1772816"/>
            <a:ext cx="7643192" cy="2031325"/>
          </a:xfrm>
          <a:prstGeom prst="rect">
            <a:avLst/>
          </a:prstGeom>
          <a:noFill/>
        </p:spPr>
        <p:txBody>
          <a:bodyPr wrap="square" rtlCol="0">
            <a:spAutoFit/>
          </a:bodyPr>
          <a:lstStyle/>
          <a:p>
            <a:pPr algn="ctr"/>
            <a:r>
              <a:rPr lang="en-US" dirty="0">
                <a:latin typeface="SassoonInfant" panose="00000400000000000000" pitchFamily="2" charset="0"/>
                <a:hlinkClick r:id="rId2"/>
              </a:rPr>
              <a:t>https://www.topmarks.co.uk/Search.aspx?Subject=16&amp;AgeGroup=1</a:t>
            </a:r>
            <a:endParaRPr lang="en-US" dirty="0">
              <a:latin typeface="SassoonInfant" panose="00000400000000000000" pitchFamily="2" charset="0"/>
            </a:endParaRPr>
          </a:p>
          <a:p>
            <a:pPr algn="ctr"/>
            <a:endParaRPr lang="en-GB" dirty="0">
              <a:latin typeface="SassoonInfant" panose="00000400000000000000" pitchFamily="2" charset="0"/>
            </a:endParaRPr>
          </a:p>
          <a:p>
            <a:pPr algn="ctr"/>
            <a:r>
              <a:rPr lang="en-US" dirty="0">
                <a:latin typeface="SassoonInfant" panose="00000400000000000000" pitchFamily="2" charset="0"/>
                <a:hlinkClick r:id="rId3"/>
              </a:rPr>
              <a:t>https://www.bbc.co.uk/cbeebies/topics/numeracy</a:t>
            </a:r>
            <a:endParaRPr lang="en-US" dirty="0">
              <a:latin typeface="SassoonInfant" panose="00000400000000000000" pitchFamily="2" charset="0"/>
            </a:endParaRPr>
          </a:p>
          <a:p>
            <a:pPr algn="ctr"/>
            <a:endParaRPr lang="en-GB" dirty="0">
              <a:latin typeface="SassoonInfant" panose="00000400000000000000" pitchFamily="2" charset="0"/>
            </a:endParaRPr>
          </a:p>
          <a:p>
            <a:pPr algn="ctr"/>
            <a:r>
              <a:rPr lang="en-US" dirty="0">
                <a:latin typeface="SassoonInfant" panose="00000400000000000000" pitchFamily="2" charset="0"/>
                <a:hlinkClick r:id="rId4"/>
              </a:rPr>
              <a:t>http://www.crickweb.co.uk/Early-Years.html</a:t>
            </a:r>
            <a:endParaRPr lang="en-US" dirty="0">
              <a:latin typeface="SassoonInfant" panose="00000400000000000000" pitchFamily="2" charset="0"/>
            </a:endParaRPr>
          </a:p>
          <a:p>
            <a:pPr algn="ctr"/>
            <a:endParaRPr lang="en-GB" dirty="0">
              <a:latin typeface="SassoonInfant" panose="00000400000000000000" pitchFamily="2" charset="0"/>
            </a:endParaRPr>
          </a:p>
          <a:p>
            <a:pPr algn="ctr"/>
            <a:r>
              <a:rPr lang="en-GB" dirty="0" err="1">
                <a:latin typeface="SassoonInfant" panose="00000400000000000000" pitchFamily="2" charset="0"/>
              </a:rPr>
              <a:t>Numberblocks</a:t>
            </a:r>
            <a:endParaRPr lang="en-US" dirty="0">
              <a:latin typeface="SassoonInfant" panose="00000400000000000000" pitchFamily="2" charset="0"/>
            </a:endParaRPr>
          </a:p>
        </p:txBody>
      </p:sp>
    </p:spTree>
    <p:extLst>
      <p:ext uri="{BB962C8B-B14F-4D97-AF65-F5344CB8AC3E}">
        <p14:creationId xmlns:p14="http://schemas.microsoft.com/office/powerpoint/2010/main" val="1754431023"/>
      </p:ext>
    </p:extLst>
  </p:cSld>
  <p:clrMapOvr>
    <a:masterClrMapping/>
  </p:clrMapOvr>
  <mc:AlternateContent xmlns:mc="http://schemas.openxmlformats.org/markup-compatibility/2006" xmlns:p14="http://schemas.microsoft.com/office/powerpoint/2010/main">
    <mc:Choice Requires="p14">
      <p:transition spd="slow" p14:dur="2000" advTm="8310"/>
    </mc:Choice>
    <mc:Fallback xmlns="">
      <p:transition spd="slow" advTm="831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Infant" panose="00000400000000000000" pitchFamily="2" charset="0"/>
              </a:rPr>
              <a:t>Thank you for listening</a:t>
            </a:r>
          </a:p>
        </p:txBody>
      </p:sp>
      <p:sp>
        <p:nvSpPr>
          <p:cNvPr id="4" name="TextBox 3"/>
          <p:cNvSpPr txBox="1"/>
          <p:nvPr/>
        </p:nvSpPr>
        <p:spPr>
          <a:xfrm>
            <a:off x="1043608" y="1772816"/>
            <a:ext cx="7643192" cy="769441"/>
          </a:xfrm>
          <a:prstGeom prst="rect">
            <a:avLst/>
          </a:prstGeom>
          <a:noFill/>
        </p:spPr>
        <p:txBody>
          <a:bodyPr wrap="square" rtlCol="0">
            <a:spAutoFit/>
          </a:bodyPr>
          <a:lstStyle/>
          <a:p>
            <a:pPr algn="ctr"/>
            <a:r>
              <a:rPr lang="en-GB" sz="4400" dirty="0">
                <a:latin typeface="SassoonInfant" panose="00000400000000000000" pitchFamily="2" charset="0"/>
              </a:rPr>
              <a:t>Any questions?</a:t>
            </a:r>
            <a:endParaRPr lang="en-US" sz="4400" dirty="0">
              <a:latin typeface="SassoonInfant" panose="00000400000000000000" pitchFamily="2" charset="0"/>
            </a:endParaRPr>
          </a:p>
        </p:txBody>
      </p:sp>
      <p:pic>
        <p:nvPicPr>
          <p:cNvPr id="5" name="Picture 2" descr="H:\Mel\Eastover\Butterflies\Phoics\Mat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3888" y="3356992"/>
            <a:ext cx="2218468"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189684"/>
      </p:ext>
    </p:extLst>
  </p:cSld>
  <p:clrMapOvr>
    <a:masterClrMapping/>
  </p:clrMapOvr>
  <mc:AlternateContent xmlns:mc="http://schemas.openxmlformats.org/markup-compatibility/2006" xmlns:p14="http://schemas.microsoft.com/office/powerpoint/2010/main">
    <mc:Choice Requires="p14">
      <p:transition spd="slow" p14:dur="2000" advTm="21468"/>
    </mc:Choice>
    <mc:Fallback xmlns="">
      <p:transition spd="slow" advTm="2146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9.4|0.5|1|0.6|2.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AFEEEE"/>
      </a:accent1>
      <a:accent2>
        <a:srgbClr val="FFDDCA"/>
      </a:accent2>
      <a:accent3>
        <a:srgbClr val="FFC1CC"/>
      </a:accent3>
      <a:accent4>
        <a:srgbClr val="FFFACD"/>
      </a:accent4>
      <a:accent5>
        <a:srgbClr val="CCCCFF"/>
      </a:accent5>
      <a:accent6>
        <a:srgbClr val="C9FFE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567</TotalTime>
  <Words>1707</Words>
  <Application>Microsoft Office PowerPoint</Application>
  <PresentationFormat>On-screen Show (4:3)</PresentationFormat>
  <Paragraphs>191</Paragraphs>
  <Slides>29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SassoonCRInfant</vt:lpstr>
      <vt:lpstr>SassoonInfant</vt:lpstr>
      <vt:lpstr>SassoonPrimaryInfant</vt:lpstr>
      <vt:lpstr>Office Theme</vt:lpstr>
      <vt:lpstr>Maths at Eastover in EYFS 2021</vt:lpstr>
      <vt:lpstr>Aims of the workshop</vt:lpstr>
      <vt:lpstr>Research</vt:lpstr>
      <vt:lpstr>Maths Anxieties</vt:lpstr>
      <vt:lpstr>PowerPoint Presentation</vt:lpstr>
      <vt:lpstr>Maths at Eastover</vt:lpstr>
      <vt:lpstr>PowerPoint Presentation</vt:lpstr>
      <vt:lpstr>PowerPoint Presentation</vt:lpstr>
      <vt:lpstr>PowerPoint Presentation</vt:lpstr>
      <vt:lpstr>    SPATIAL reasoning Spatial Reasoning is all about how we understand the way things move in relation to the space around us It’s a crucial skill for children to learn, but it’s also really important for a child’s later mathematical development. </vt:lpstr>
      <vt:lpstr>Mastery teaching</vt:lpstr>
      <vt:lpstr>Three stages</vt:lpstr>
      <vt:lpstr>Number sense</vt:lpstr>
      <vt:lpstr>Subitising</vt:lpstr>
      <vt:lpstr>Representing numbers in different ways</vt:lpstr>
      <vt:lpstr>5 or not 5?</vt:lpstr>
      <vt:lpstr>Numicon</vt:lpstr>
      <vt:lpstr>Five frame and ten frame</vt:lpstr>
      <vt:lpstr>PowerPoint Presentation</vt:lpstr>
      <vt:lpstr>Part Part Whole</vt:lpstr>
      <vt:lpstr>Part Part Whole</vt:lpstr>
      <vt:lpstr>Reliable accurate counting</vt:lpstr>
      <vt:lpstr>Asking Maths questions</vt:lpstr>
      <vt:lpstr>True or false</vt:lpstr>
      <vt:lpstr>Numberblocks</vt:lpstr>
      <vt:lpstr>Resources we use</vt:lpstr>
      <vt:lpstr>What can you do at home?</vt:lpstr>
      <vt:lpstr>Websites that can support early Maths</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Lynsey Irish</cp:lastModifiedBy>
  <cp:revision>35</cp:revision>
  <dcterms:created xsi:type="dcterms:W3CDTF">2012-04-28T17:18:27Z</dcterms:created>
  <dcterms:modified xsi:type="dcterms:W3CDTF">2022-12-01T19:27:54Z</dcterms:modified>
</cp:coreProperties>
</file>