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2"/>
  </p:notesMasterIdLst>
  <p:handoutMasterIdLst>
    <p:handoutMasterId r:id="rId13"/>
  </p:handoutMasterIdLst>
  <p:sldIdLst>
    <p:sldId id="258" r:id="rId2"/>
    <p:sldId id="268" r:id="rId3"/>
    <p:sldId id="269" r:id="rId4"/>
    <p:sldId id="276" r:id="rId5"/>
    <p:sldId id="270" r:id="rId6"/>
    <p:sldId id="271" r:id="rId7"/>
    <p:sldId id="274" r:id="rId8"/>
    <p:sldId id="277" r:id="rId9"/>
    <p:sldId id="278" r:id="rId10"/>
    <p:sldId id="275" r:id="rId11"/>
  </p:sldIdLst>
  <p:sldSz cx="9144000" cy="6858000" type="screen4x3"/>
  <p:notesSz cx="6858000" cy="9144000"/>
  <p:embeddedFontLst>
    <p:embeddedFont>
      <p:font typeface="BPreplay" panose="02000503000000020004" charset="0"/>
      <p:regular r:id="rId14"/>
      <p:bold r:id="rId15"/>
      <p:italic r:id="rId16"/>
      <p:boldItalic r:id="rId17"/>
    </p:embeddedFont>
    <p:embeddedFont>
      <p:font typeface="Calibri" panose="020F0502020204030204" pitchFamily="34" charset="0"/>
      <p:regular r:id="rId18"/>
      <p:bold r:id="rId19"/>
      <p:italic r:id="rId20"/>
      <p:boldItalic r:id="rId21"/>
    </p:embeddedFont>
    <p:embeddedFont>
      <p:font typeface="Sassoon Infant Md" panose="02000603050000020003" charset="0"/>
      <p:regular r:id="rId22"/>
    </p:embeddedFont>
    <p:embeddedFont>
      <p:font typeface="Sassoon Infant Rg" panose="02000503030000020003" charset="0"/>
      <p:regular r:id="rId23"/>
      <p:bold r:id="rId2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17" userDrawn="1">
          <p15:clr>
            <a:srgbClr val="A4A3A4"/>
          </p15:clr>
        </p15:guide>
        <p15:guide id="5" orient="horz" pos="3997" userDrawn="1">
          <p15:clr>
            <a:srgbClr val="A4A3A4"/>
          </p15:clr>
        </p15:guide>
        <p15:guide id="6" pos="5443" userDrawn="1">
          <p15:clr>
            <a:srgbClr val="A4A3A4"/>
          </p15:clr>
        </p15:guide>
        <p15:guide id="7" orient="horz" pos="323" userDrawn="1">
          <p15:clr>
            <a:srgbClr val="A4A3A4"/>
          </p15:clr>
        </p15:guide>
        <p15:guide id="8" pos="476" userDrawn="1">
          <p15:clr>
            <a:srgbClr val="A4A3A4"/>
          </p15:clr>
        </p15:guide>
        <p15:guide id="9" orient="horz" pos="459"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0C1EB"/>
    <a:srgbClr val="ACDDFC"/>
    <a:srgbClr val="21A6F9"/>
    <a:srgbClr val="1C1C1C"/>
    <a:srgbClr val="2898A8"/>
    <a:srgbClr val="FEFBDA"/>
    <a:srgbClr val="FFFFE1"/>
    <a:srgbClr val="FDFDFD"/>
    <a:srgbClr val="AD8CC0"/>
    <a:srgbClr val="99016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109" autoAdjust="0"/>
    <p:restoredTop sz="94660"/>
  </p:normalViewPr>
  <p:slideViewPr>
    <p:cSldViewPr snapToGrid="0" showGuides="1">
      <p:cViewPr varScale="1">
        <p:scale>
          <a:sx n="86" d="100"/>
          <a:sy n="86" d="100"/>
        </p:scale>
        <p:origin x="1238" y="58"/>
      </p:cViewPr>
      <p:guideLst>
        <p:guide orient="horz" pos="2160"/>
        <p:guide pos="2880"/>
        <p:guide pos="317"/>
        <p:guide orient="horz" pos="3997"/>
        <p:guide pos="5443"/>
        <p:guide orient="horz" pos="323"/>
        <p:guide pos="476"/>
        <p:guide orient="horz" pos="459"/>
        <p:guide orient="horz" pos="3838"/>
        <p:guide pos="5284"/>
      </p:guideLst>
    </p:cSldViewPr>
  </p:slideViewPr>
  <p:notesTextViewPr>
    <p:cViewPr>
      <p:scale>
        <a:sx n="1" d="1"/>
        <a:sy n="1" d="1"/>
      </p:scale>
      <p:origin x="0" y="0"/>
    </p:cViewPr>
  </p:notesTextViewPr>
  <p:notesViewPr>
    <p:cSldViewPr snapToGrid="0" showGuides="1">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18" Type="http://schemas.openxmlformats.org/officeDocument/2006/relationships/font" Target="fonts/font5.fntdata"/><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font" Target="fonts/font8.fntdata"/><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4.fntdata"/><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font" Target="fonts/font7.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1.fntdata"/><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font" Target="fonts/font10.fntdata"/><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font" Target="fonts/font9.fntdata"/><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09/09/2022</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09/09/2022</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3" name="Content Placeholder 2"/>
          <p:cNvSpPr>
            <a:spLocks noGrp="1"/>
          </p:cNvSpPr>
          <p:nvPr>
            <p:ph idx="1"/>
          </p:nvPr>
        </p:nvSpPr>
        <p:spPr>
          <a:xfrm>
            <a:off x="457198" y="1513945"/>
            <a:ext cx="8220075" cy="4882093"/>
          </a:xfrm>
          <a:prstGeom prst="roundRect">
            <a:avLst>
              <a:gd name="adj" fmla="val 1874"/>
            </a:avLst>
          </a:prstGeom>
        </p:spPr>
        <p:txBody>
          <a:bodyP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Layout 1">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7" name="Rectangle 6"/>
          <p:cNvSpPr/>
          <p:nvPr userDrawn="1"/>
        </p:nvSpPr>
        <p:spPr>
          <a:xfrm>
            <a:off x="755650" y="1513944"/>
            <a:ext cx="7632700" cy="4578881"/>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fontAlgn="base" hangingPunct="0">
              <a:spcBef>
                <a:spcPct val="0"/>
              </a:spcBef>
              <a:spcAft>
                <a:spcPct val="0"/>
              </a:spcAft>
              <a:defRPr/>
            </a:pPr>
            <a:endParaRPr lang="en-GB">
              <a:solidFill>
                <a:srgbClr val="FFFFFF"/>
              </a:solidFill>
            </a:endParaRPr>
          </a:p>
        </p:txBody>
      </p:sp>
      <p:grpSp>
        <p:nvGrpSpPr>
          <p:cNvPr id="2" name="Group 1"/>
          <p:cNvGrpSpPr/>
          <p:nvPr userDrawn="1"/>
        </p:nvGrpSpPr>
        <p:grpSpPr>
          <a:xfrm>
            <a:off x="4002736" y="1721798"/>
            <a:ext cx="4189074" cy="4163173"/>
            <a:chOff x="4002736" y="1701428"/>
            <a:chExt cx="4189074" cy="4163173"/>
          </a:xfrm>
        </p:grpSpPr>
        <p:sp>
          <p:nvSpPr>
            <p:cNvPr id="9" name="Oval 8"/>
            <p:cNvSpPr/>
            <p:nvPr userDrawn="1"/>
          </p:nvSpPr>
          <p:spPr bwMode="auto">
            <a:xfrm>
              <a:off x="4002736" y="1735515"/>
              <a:ext cx="1998662" cy="1997075"/>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dirty="0">
                  <a:solidFill>
                    <a:schemeClr val="tx1"/>
                  </a:solidFill>
                </a:rPr>
                <a:t>Insert text or illustrations here.</a:t>
              </a:r>
            </a:p>
          </p:txBody>
        </p:sp>
        <p:sp>
          <p:nvSpPr>
            <p:cNvPr id="11" name="Oval 10"/>
            <p:cNvSpPr/>
            <p:nvPr userDrawn="1"/>
          </p:nvSpPr>
          <p:spPr bwMode="auto">
            <a:xfrm>
              <a:off x="6193147" y="1701428"/>
              <a:ext cx="1998663" cy="1997075"/>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dirty="0">
                  <a:solidFill>
                    <a:schemeClr val="tx1"/>
                  </a:solidFill>
                </a:rPr>
                <a:t>Insert text or illustrations here.</a:t>
              </a:r>
            </a:p>
          </p:txBody>
        </p:sp>
        <p:sp>
          <p:nvSpPr>
            <p:cNvPr id="12" name="Oval 11"/>
            <p:cNvSpPr/>
            <p:nvPr userDrawn="1"/>
          </p:nvSpPr>
          <p:spPr bwMode="auto">
            <a:xfrm>
              <a:off x="6193147" y="3860054"/>
              <a:ext cx="1997075" cy="1998662"/>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dirty="0">
                  <a:solidFill>
                    <a:schemeClr val="tx1"/>
                  </a:solidFill>
                </a:rPr>
                <a:t>Insert text or illustrations here.</a:t>
              </a:r>
            </a:p>
          </p:txBody>
        </p:sp>
        <p:sp>
          <p:nvSpPr>
            <p:cNvPr id="13" name="Oval 12"/>
            <p:cNvSpPr/>
            <p:nvPr userDrawn="1"/>
          </p:nvSpPr>
          <p:spPr bwMode="auto">
            <a:xfrm>
              <a:off x="4002736" y="3865939"/>
              <a:ext cx="1998663" cy="1998662"/>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dirty="0">
                  <a:solidFill>
                    <a:schemeClr val="tx1"/>
                  </a:solidFill>
                </a:rPr>
                <a:t>Insert text or illustrations here.</a:t>
              </a:r>
            </a:p>
          </p:txBody>
        </p:sp>
      </p:grpSp>
      <p:sp>
        <p:nvSpPr>
          <p:cNvPr id="14" name="Content Placeholder 2"/>
          <p:cNvSpPr>
            <a:spLocks noGrp="1"/>
          </p:cNvSpPr>
          <p:nvPr userDrawn="1">
            <p:ph idx="1" hasCustomPrompt="1"/>
          </p:nvPr>
        </p:nvSpPr>
        <p:spPr>
          <a:xfrm>
            <a:off x="755650" y="1513944"/>
            <a:ext cx="3048958" cy="4578882"/>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Insert text or illustrations here.</a:t>
            </a:r>
          </a:p>
        </p:txBody>
      </p:sp>
    </p:spTree>
    <p:extLst>
      <p:ext uri="{BB962C8B-B14F-4D97-AF65-F5344CB8AC3E}">
        <p14:creationId xmlns:p14="http://schemas.microsoft.com/office/powerpoint/2010/main" val="2687576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Layout 2">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6" name="Rectangle 5"/>
          <p:cNvSpPr/>
          <p:nvPr userDrawn="1"/>
        </p:nvSpPr>
        <p:spPr>
          <a:xfrm>
            <a:off x="4660233" y="1513945"/>
            <a:ext cx="3691606" cy="4578880"/>
          </a:xfrm>
          <a:prstGeom prst="rect">
            <a:avLst/>
          </a:prstGeom>
          <a:solidFill>
            <a:schemeClr val="accent5">
              <a:lumMod val="40000"/>
              <a:lumOff val="6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9" name="Rectangle 8"/>
          <p:cNvSpPr/>
          <p:nvPr userDrawn="1"/>
        </p:nvSpPr>
        <p:spPr bwMode="auto">
          <a:xfrm>
            <a:off x="750885" y="1513945"/>
            <a:ext cx="3821115" cy="1086016"/>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11" name="Rectangle 10"/>
          <p:cNvSpPr/>
          <p:nvPr userDrawn="1"/>
        </p:nvSpPr>
        <p:spPr bwMode="auto">
          <a:xfrm>
            <a:off x="750885" y="2678233"/>
            <a:ext cx="3821115" cy="1086016"/>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12" name="Rectangle 11"/>
          <p:cNvSpPr/>
          <p:nvPr userDrawn="1"/>
        </p:nvSpPr>
        <p:spPr bwMode="auto">
          <a:xfrm>
            <a:off x="750885" y="3842521"/>
            <a:ext cx="3821115" cy="1086016"/>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13" name="Rectangle 12"/>
          <p:cNvSpPr/>
          <p:nvPr userDrawn="1"/>
        </p:nvSpPr>
        <p:spPr bwMode="auto">
          <a:xfrm>
            <a:off x="750885" y="5006809"/>
            <a:ext cx="3821115" cy="1086016"/>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Tree>
    <p:extLst>
      <p:ext uri="{BB962C8B-B14F-4D97-AF65-F5344CB8AC3E}">
        <p14:creationId xmlns:p14="http://schemas.microsoft.com/office/powerpoint/2010/main" val="8061849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Layout 3">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7" name="Rectangle 6"/>
          <p:cNvSpPr/>
          <p:nvPr userDrawn="1"/>
        </p:nvSpPr>
        <p:spPr>
          <a:xfrm>
            <a:off x="2895600" y="1513944"/>
            <a:ext cx="5492750" cy="2879337"/>
          </a:xfrm>
          <a:prstGeom prst="rect">
            <a:avLst/>
          </a:prstGeom>
          <a:solidFill>
            <a:schemeClr val="accent3">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9" name="Rectangle 8"/>
          <p:cNvSpPr/>
          <p:nvPr userDrawn="1"/>
        </p:nvSpPr>
        <p:spPr>
          <a:xfrm>
            <a:off x="755650" y="4481513"/>
            <a:ext cx="7632700" cy="1611312"/>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11" name="Rectangle 10"/>
          <p:cNvSpPr/>
          <p:nvPr userDrawn="1"/>
        </p:nvSpPr>
        <p:spPr>
          <a:xfrm>
            <a:off x="755650" y="1513944"/>
            <a:ext cx="2036763" cy="2879337"/>
          </a:xfrm>
          <a:prstGeom prst="rect">
            <a:avLst/>
          </a:prstGeom>
          <a:solidFill>
            <a:schemeClr val="accent3">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Tree>
    <p:extLst>
      <p:ext uri="{BB962C8B-B14F-4D97-AF65-F5344CB8AC3E}">
        <p14:creationId xmlns:p14="http://schemas.microsoft.com/office/powerpoint/2010/main" val="38985678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Layout 4">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6" name="Rectangle 5"/>
          <p:cNvSpPr/>
          <p:nvPr userDrawn="1"/>
        </p:nvSpPr>
        <p:spPr>
          <a:xfrm>
            <a:off x="755650" y="1513945"/>
            <a:ext cx="2852738" cy="4578880"/>
          </a:xfrm>
          <a:prstGeom prst="rect">
            <a:avLst/>
          </a:prstGeom>
          <a:solidFill>
            <a:schemeClr val="accent3">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7" name="Rectangle 6"/>
          <p:cNvSpPr/>
          <p:nvPr userDrawn="1"/>
        </p:nvSpPr>
        <p:spPr>
          <a:xfrm>
            <a:off x="3683001" y="4614279"/>
            <a:ext cx="4705350" cy="147854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12" name="Rectangle 11"/>
          <p:cNvSpPr/>
          <p:nvPr userDrawn="1"/>
        </p:nvSpPr>
        <p:spPr>
          <a:xfrm>
            <a:off x="3683001" y="1519198"/>
            <a:ext cx="4705350" cy="147854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13" name="Rectangle 12"/>
          <p:cNvSpPr/>
          <p:nvPr userDrawn="1"/>
        </p:nvSpPr>
        <p:spPr>
          <a:xfrm>
            <a:off x="3683001" y="3066739"/>
            <a:ext cx="4705350" cy="147854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Tree>
    <p:extLst>
      <p:ext uri="{BB962C8B-B14F-4D97-AF65-F5344CB8AC3E}">
        <p14:creationId xmlns:p14="http://schemas.microsoft.com/office/powerpoint/2010/main" val="4976229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Layout 5">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6" name="Rectangle 5"/>
          <p:cNvSpPr/>
          <p:nvPr userDrawn="1"/>
        </p:nvSpPr>
        <p:spPr>
          <a:xfrm>
            <a:off x="4612104" y="1513946"/>
            <a:ext cx="3776245" cy="2815835"/>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7" name="Rectangle 6"/>
          <p:cNvSpPr/>
          <p:nvPr userDrawn="1"/>
        </p:nvSpPr>
        <p:spPr>
          <a:xfrm>
            <a:off x="755650" y="4418013"/>
            <a:ext cx="7632700" cy="1674812"/>
          </a:xfrm>
          <a:prstGeom prst="rect">
            <a:avLst/>
          </a:prstGeom>
          <a:solidFill>
            <a:schemeClr val="accent5">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9" name="Rectangle 8"/>
          <p:cNvSpPr/>
          <p:nvPr userDrawn="1"/>
        </p:nvSpPr>
        <p:spPr>
          <a:xfrm>
            <a:off x="755650" y="1513945"/>
            <a:ext cx="1835150" cy="2815835"/>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11" name="Rectangle 10"/>
          <p:cNvSpPr/>
          <p:nvPr userDrawn="1"/>
        </p:nvSpPr>
        <p:spPr>
          <a:xfrm>
            <a:off x="2683877" y="1513945"/>
            <a:ext cx="1835150" cy="2815835"/>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Tree>
    <p:extLst>
      <p:ext uri="{BB962C8B-B14F-4D97-AF65-F5344CB8AC3E}">
        <p14:creationId xmlns:p14="http://schemas.microsoft.com/office/powerpoint/2010/main" val="16134843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Layout 6">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3" name="Content Placeholder 2"/>
          <p:cNvSpPr>
            <a:spLocks noGrp="1"/>
          </p:cNvSpPr>
          <p:nvPr>
            <p:ph idx="1" hasCustomPrompt="1"/>
          </p:nvPr>
        </p:nvSpPr>
        <p:spPr>
          <a:xfrm>
            <a:off x="457198" y="1503759"/>
            <a:ext cx="8220075" cy="946946"/>
          </a:xfrm>
          <a:prstGeom prst="roundRect">
            <a:avLst>
              <a:gd name="adj" fmla="val 1874"/>
            </a:avLst>
          </a:prstGeom>
        </p:spPr>
        <p:txBody>
          <a:bodyPr anchor="ct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Insert text here.</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6" name="Rectangle 5"/>
          <p:cNvSpPr/>
          <p:nvPr userDrawn="1"/>
        </p:nvSpPr>
        <p:spPr>
          <a:xfrm>
            <a:off x="503238" y="2481263"/>
            <a:ext cx="8137525" cy="2587625"/>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rPr>
              <a:t>Insert text or illustrations</a:t>
            </a:r>
            <a:r>
              <a:rPr lang="en-GB" baseline="0" dirty="0">
                <a:solidFill>
                  <a:schemeClr val="tx1"/>
                </a:solidFill>
              </a:rPr>
              <a:t> here.</a:t>
            </a:r>
            <a:endParaRPr lang="en-GB" dirty="0">
              <a:solidFill>
                <a:schemeClr val="tx1"/>
              </a:solidFill>
            </a:endParaRPr>
          </a:p>
        </p:txBody>
      </p:sp>
      <p:sp>
        <p:nvSpPr>
          <p:cNvPr id="9" name="Content Placeholder 2"/>
          <p:cNvSpPr>
            <a:spLocks noGrp="1"/>
          </p:cNvSpPr>
          <p:nvPr>
            <p:ph idx="10" hasCustomPrompt="1"/>
          </p:nvPr>
        </p:nvSpPr>
        <p:spPr>
          <a:xfrm>
            <a:off x="461962" y="5099446"/>
            <a:ext cx="8220075" cy="946946"/>
          </a:xfrm>
          <a:prstGeom prst="roundRect">
            <a:avLst>
              <a:gd name="adj" fmla="val 1874"/>
            </a:avLst>
          </a:prstGeom>
        </p:spPr>
        <p:txBody>
          <a:bodyPr anchor="ct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Insert text here.</a:t>
            </a:r>
          </a:p>
        </p:txBody>
      </p:sp>
    </p:spTree>
    <p:extLst>
      <p:ext uri="{BB962C8B-B14F-4D97-AF65-F5344CB8AC3E}">
        <p14:creationId xmlns:p14="http://schemas.microsoft.com/office/powerpoint/2010/main" val="24036067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Layout 7">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18" name="Rounded Rectangle 17"/>
          <p:cNvSpPr/>
          <p:nvPr userDrawn="1"/>
        </p:nvSpPr>
        <p:spPr>
          <a:xfrm>
            <a:off x="760416" y="4340225"/>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Insert text or illustrations here.</a:t>
            </a:r>
          </a:p>
        </p:txBody>
      </p:sp>
      <p:sp>
        <p:nvSpPr>
          <p:cNvPr id="19" name="Rounded Rectangle 18"/>
          <p:cNvSpPr/>
          <p:nvPr userDrawn="1"/>
        </p:nvSpPr>
        <p:spPr>
          <a:xfrm>
            <a:off x="3337553" y="4340225"/>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 text or illustrations here.</a:t>
            </a:r>
          </a:p>
        </p:txBody>
      </p:sp>
      <p:sp>
        <p:nvSpPr>
          <p:cNvPr id="20" name="Rounded Rectangle 19"/>
          <p:cNvSpPr/>
          <p:nvPr userDrawn="1"/>
        </p:nvSpPr>
        <p:spPr>
          <a:xfrm>
            <a:off x="5914690" y="4340225"/>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 text or illustrations here.</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6" name="Rounded Rectangle 5"/>
          <p:cNvSpPr/>
          <p:nvPr userDrawn="1"/>
        </p:nvSpPr>
        <p:spPr>
          <a:xfrm>
            <a:off x="755650" y="2494138"/>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Insert text or illustrations here.</a:t>
            </a:r>
          </a:p>
        </p:txBody>
      </p:sp>
      <p:sp>
        <p:nvSpPr>
          <p:cNvPr id="9" name="Rounded Rectangle 8"/>
          <p:cNvSpPr/>
          <p:nvPr userDrawn="1"/>
        </p:nvSpPr>
        <p:spPr>
          <a:xfrm>
            <a:off x="3332787" y="2494138"/>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 text or illustrations here.</a:t>
            </a:r>
          </a:p>
        </p:txBody>
      </p:sp>
      <p:sp>
        <p:nvSpPr>
          <p:cNvPr id="11" name="Rounded Rectangle 10"/>
          <p:cNvSpPr/>
          <p:nvPr userDrawn="1"/>
        </p:nvSpPr>
        <p:spPr>
          <a:xfrm>
            <a:off x="5909924" y="2494138"/>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 text or illustrations here.</a:t>
            </a:r>
          </a:p>
        </p:txBody>
      </p:sp>
      <p:sp>
        <p:nvSpPr>
          <p:cNvPr id="15" name="Content Placeholder 2"/>
          <p:cNvSpPr>
            <a:spLocks noGrp="1"/>
          </p:cNvSpPr>
          <p:nvPr>
            <p:ph idx="1" hasCustomPrompt="1"/>
          </p:nvPr>
        </p:nvSpPr>
        <p:spPr>
          <a:xfrm>
            <a:off x="457198" y="1500011"/>
            <a:ext cx="8220075" cy="967318"/>
          </a:xfrm>
          <a:prstGeom prst="roundRect">
            <a:avLst>
              <a:gd name="adj" fmla="val 1874"/>
            </a:avLst>
          </a:prstGeom>
        </p:spPr>
        <p:txBody>
          <a:bodyPr anchor="ct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Insert text here.</a:t>
            </a:r>
          </a:p>
        </p:txBody>
      </p:sp>
    </p:spTree>
    <p:extLst>
      <p:ext uri="{BB962C8B-B14F-4D97-AF65-F5344CB8AC3E}">
        <p14:creationId xmlns:p14="http://schemas.microsoft.com/office/powerpoint/2010/main" val="41114932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Layout 8">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3" name="Content Placeholder 2"/>
          <p:cNvSpPr>
            <a:spLocks noGrp="1"/>
          </p:cNvSpPr>
          <p:nvPr>
            <p:ph idx="1" hasCustomPrompt="1"/>
          </p:nvPr>
        </p:nvSpPr>
        <p:spPr>
          <a:xfrm>
            <a:off x="457199" y="1513946"/>
            <a:ext cx="3295652" cy="4882092"/>
          </a:xfrm>
          <a:prstGeom prst="roundRect">
            <a:avLst>
              <a:gd name="adj" fmla="val 1874"/>
            </a:avLst>
          </a:prstGeom>
        </p:spPr>
        <p:txBody>
          <a:bodyP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Insert text here.</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7" name="Rectangle 6"/>
          <p:cNvSpPr/>
          <p:nvPr userDrawn="1"/>
        </p:nvSpPr>
        <p:spPr>
          <a:xfrm>
            <a:off x="3752850" y="4616560"/>
            <a:ext cx="2275417" cy="146674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
        <p:nvSpPr>
          <p:cNvPr id="9" name="Rectangle 8"/>
          <p:cNvSpPr/>
          <p:nvPr userDrawn="1"/>
        </p:nvSpPr>
        <p:spPr>
          <a:xfrm>
            <a:off x="3752850" y="3066910"/>
            <a:ext cx="2275417" cy="1460111"/>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dirty="0">
              <a:solidFill>
                <a:srgbClr val="FFFFFF"/>
              </a:solidFill>
            </a:endParaRPr>
          </a:p>
        </p:txBody>
      </p:sp>
      <p:sp>
        <p:nvSpPr>
          <p:cNvPr id="11" name="Rectangle 10"/>
          <p:cNvSpPr/>
          <p:nvPr userDrawn="1"/>
        </p:nvSpPr>
        <p:spPr>
          <a:xfrm>
            <a:off x="3752850" y="1513945"/>
            <a:ext cx="2275417" cy="1463426"/>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
        <p:nvSpPr>
          <p:cNvPr id="23" name="Rectangle 22"/>
          <p:cNvSpPr/>
          <p:nvPr userDrawn="1"/>
        </p:nvSpPr>
        <p:spPr>
          <a:xfrm>
            <a:off x="6119282" y="4616560"/>
            <a:ext cx="2275417" cy="1466740"/>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
        <p:nvSpPr>
          <p:cNvPr id="24" name="Rectangle 23"/>
          <p:cNvSpPr/>
          <p:nvPr userDrawn="1"/>
        </p:nvSpPr>
        <p:spPr>
          <a:xfrm>
            <a:off x="6119282" y="3066910"/>
            <a:ext cx="2275417" cy="1460111"/>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dirty="0">
              <a:solidFill>
                <a:srgbClr val="FFFFFF"/>
              </a:solidFill>
            </a:endParaRPr>
          </a:p>
        </p:txBody>
      </p:sp>
      <p:sp>
        <p:nvSpPr>
          <p:cNvPr id="25" name="Rectangle 24"/>
          <p:cNvSpPr/>
          <p:nvPr userDrawn="1"/>
        </p:nvSpPr>
        <p:spPr>
          <a:xfrm>
            <a:off x="6119282" y="1513945"/>
            <a:ext cx="2275417" cy="146342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Tree>
    <p:extLst>
      <p:ext uri="{BB962C8B-B14F-4D97-AF65-F5344CB8AC3E}">
        <p14:creationId xmlns:p14="http://schemas.microsoft.com/office/powerpoint/2010/main" val="28568871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pic>
        <p:nvPicPr>
          <p:cNvPr id="6"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p>
            <a:r>
              <a:rPr lang="en-GB" dirty="0"/>
              <a:t>Statement 1 Lorem ipsum </a:t>
            </a:r>
            <a:r>
              <a:rPr lang="en-GB" dirty="0" err="1"/>
              <a:t>dolor</a:t>
            </a:r>
            <a:r>
              <a:rPr lang="en-GB" dirty="0"/>
              <a:t> sit </a:t>
            </a:r>
            <a:r>
              <a:rPr lang="en-GB" dirty="0" err="1"/>
              <a:t>amet</a:t>
            </a:r>
            <a:r>
              <a:rPr lang="en-GB" dirty="0"/>
              <a:t>, </a:t>
            </a:r>
            <a:r>
              <a:rPr lang="en-GB" dirty="0" err="1"/>
              <a:t>consectetur</a:t>
            </a:r>
            <a:r>
              <a:rPr lang="en-GB" dirty="0"/>
              <a:t> </a:t>
            </a:r>
            <a:r>
              <a:rPr lang="en-GB" dirty="0" err="1"/>
              <a:t>adipiscing</a:t>
            </a:r>
            <a:r>
              <a:rPr lang="en-GB" dirty="0"/>
              <a:t> </a:t>
            </a:r>
            <a:r>
              <a:rPr lang="en-GB" dirty="0" err="1"/>
              <a:t>elit</a:t>
            </a:r>
            <a:r>
              <a:rPr lang="en-GB" dirty="0"/>
              <a:t>.</a:t>
            </a:r>
          </a:p>
          <a:p>
            <a:r>
              <a:rPr lang="en-GB" dirty="0"/>
              <a:t>Statement 2</a:t>
            </a:r>
          </a:p>
          <a:p>
            <a:pPr lvl="1"/>
            <a:r>
              <a:rPr lang="en-GB" dirty="0"/>
              <a:t>Sub statement</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Statement 1 Lorem ipsum </a:t>
            </a:r>
            <a:r>
              <a:rPr lang="en-GB" dirty="0" err="1"/>
              <a:t>dolor</a:t>
            </a:r>
            <a:r>
              <a:rPr lang="en-GB" dirty="0"/>
              <a:t> sit </a:t>
            </a:r>
            <a:r>
              <a:rPr lang="en-GB" dirty="0" err="1"/>
              <a:t>amet</a:t>
            </a:r>
            <a:r>
              <a:rPr lang="en-GB" dirty="0"/>
              <a:t>, </a:t>
            </a:r>
            <a:r>
              <a:rPr lang="en-GB" dirty="0" err="1"/>
              <a:t>consectetur</a:t>
            </a:r>
            <a:r>
              <a:rPr lang="en-GB" dirty="0"/>
              <a:t> </a:t>
            </a:r>
            <a:r>
              <a:rPr lang="en-GB" dirty="0" err="1"/>
              <a:t>adipiscing</a:t>
            </a:r>
            <a:r>
              <a:rPr lang="en-GB" dirty="0"/>
              <a:t> </a:t>
            </a:r>
            <a:r>
              <a:rPr lang="en-GB" dirty="0" err="1"/>
              <a:t>elit</a:t>
            </a:r>
            <a:r>
              <a:rPr lang="en-GB" dirty="0"/>
              <a:t>.</a:t>
            </a:r>
          </a:p>
          <a:p>
            <a:r>
              <a:rPr lang="en-GB" dirty="0"/>
              <a:t>Statement 2</a:t>
            </a:r>
          </a:p>
          <a:p>
            <a:pPr lvl="1"/>
            <a:r>
              <a:rPr lang="en-GB" dirty="0"/>
              <a:t>Sub statement</a:t>
            </a:r>
          </a:p>
        </p:txBody>
      </p:sp>
    </p:spTree>
    <p:extLst>
      <p:ext uri="{BB962C8B-B14F-4D97-AF65-F5344CB8AC3E}">
        <p14:creationId xmlns:p14="http://schemas.microsoft.com/office/powerpoint/2010/main" val="22575232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3"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8197377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628650" y="6356350"/>
            <a:ext cx="2057400" cy="365125"/>
          </a:xfrm>
          <a:prstGeom prst="rect">
            <a:avLst/>
          </a:prstGeom>
        </p:spPr>
        <p:txBody>
          <a:bodyPr/>
          <a:lstStyle>
            <a:lvl1pPr>
              <a:defRPr/>
            </a:lvl1pPr>
          </a:lstStyle>
          <a:p>
            <a:pPr>
              <a:defRPr/>
            </a:pPr>
            <a:fld id="{94B3148B-524E-4287-99F2-A63D5B899BB4}" type="datetimeFigureOut">
              <a:rPr lang="en-GB"/>
              <a:pPr>
                <a:defRPr/>
              </a:pPr>
              <a:t>09/09/2022</a:t>
            </a:fld>
            <a:endParaRPr lang="en-GB"/>
          </a:p>
        </p:txBody>
      </p:sp>
      <p:sp>
        <p:nvSpPr>
          <p:cNvPr id="5" name="Footer Placeholder 4"/>
          <p:cNvSpPr>
            <a:spLocks noGrp="1"/>
          </p:cNvSpPr>
          <p:nvPr>
            <p:ph type="ftr" sz="quarter" idx="11"/>
          </p:nvPr>
        </p:nvSpPr>
        <p:spPr>
          <a:xfrm>
            <a:off x="3028950" y="6356350"/>
            <a:ext cx="3086100" cy="365125"/>
          </a:xfrm>
          <a:prstGeom prst="rect">
            <a:avLst/>
          </a:prstGeom>
        </p:spPr>
        <p:txBody>
          <a:bodyPr/>
          <a:lstStyle>
            <a:lvl1pPr>
              <a:defRPr/>
            </a:lvl1pPr>
          </a:lstStyle>
          <a:p>
            <a:pPr>
              <a:defRPr/>
            </a:pPr>
            <a:endParaRPr lang="en-GB"/>
          </a:p>
        </p:txBody>
      </p:sp>
      <p:sp>
        <p:nvSpPr>
          <p:cNvPr id="6" name="Slide Number Placeholder 5"/>
          <p:cNvSpPr>
            <a:spLocks noGrp="1"/>
          </p:cNvSpPr>
          <p:nvPr>
            <p:ph type="sldNum" sz="quarter" idx="12"/>
          </p:nvPr>
        </p:nvSpPr>
        <p:spPr>
          <a:xfrm>
            <a:off x="6457950" y="6356350"/>
            <a:ext cx="2057400" cy="365125"/>
          </a:xfrm>
          <a:prstGeom prst="rect">
            <a:avLst/>
          </a:prstGeom>
        </p:spPr>
        <p:txBody>
          <a:bodyPr/>
          <a:lstStyle>
            <a:lvl1pPr>
              <a:defRPr/>
            </a:lvl1pPr>
          </a:lstStyle>
          <a:p>
            <a:pPr>
              <a:defRPr/>
            </a:pPr>
            <a:fld id="{4B4540DC-E7D7-4117-B274-EB57E7A7B7B1}" type="slidenum">
              <a:rPr lang="en-GB"/>
              <a:pPr>
                <a:defRPr/>
              </a:pPr>
              <a:t>‹#›</a:t>
            </a:fld>
            <a:endParaRPr lang="en-GB"/>
          </a:p>
        </p:txBody>
      </p:sp>
    </p:spTree>
    <p:extLst>
      <p:ext uri="{BB962C8B-B14F-4D97-AF65-F5344CB8AC3E}">
        <p14:creationId xmlns:p14="http://schemas.microsoft.com/office/powerpoint/2010/main" val="28593633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dirty="0"/>
              <a:t>Click to edit Master title style</a:t>
            </a:r>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72" r:id="rId3"/>
    <p:sldLayoutId id="2147483671" r:id="rId4"/>
    <p:sldLayoutId id="2147483667" r:id="rId5"/>
    <p:sldLayoutId id="2147483668" r:id="rId6"/>
    <p:sldLayoutId id="2147483669" r:id="rId7"/>
    <p:sldLayoutId id="2147483670" r:id="rId8"/>
    <p:sldLayoutId id="2147483673" r:id="rId9"/>
    <p:sldLayoutId id="2147483674" r:id="rId10"/>
    <p:sldLayoutId id="2147483663" r:id="rId11"/>
    <p:sldLayoutId id="2147483666" r:id="rId12"/>
    <p:sldLayoutId id="2147483675" r:id="rId13"/>
  </p:sldLayoutIdLst>
  <p:txStyles>
    <p:titleStyle>
      <a:lvl1pPr algn="l" defTabSz="914400" rtl="0" eaLnBrk="1" latinLnBrk="0" hangingPunct="1">
        <a:lnSpc>
          <a:spcPct val="90000"/>
        </a:lnSpc>
        <a:spcBef>
          <a:spcPct val="0"/>
        </a:spcBef>
        <a:buNone/>
        <a:defRPr sz="4000" kern="1200">
          <a:solidFill>
            <a:srgbClr val="1C1C1C"/>
          </a:solidFill>
          <a:latin typeface="Sassoon Infant Md" panose="02000603050000020003"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 Target="slide4.xml"/><Relationship Id="rId7" Type="http://schemas.openxmlformats.org/officeDocument/2006/relationships/slide" Target="slide8.xml"/><Relationship Id="rId2" Type="http://schemas.openxmlformats.org/officeDocument/2006/relationships/slide" Target="slide3.xml"/><Relationship Id="rId1" Type="http://schemas.openxmlformats.org/officeDocument/2006/relationships/slideLayout" Target="../slideLayouts/slideLayout13.xml"/><Relationship Id="rId6" Type="http://schemas.openxmlformats.org/officeDocument/2006/relationships/slide" Target="slide7.xml"/><Relationship Id="rId5" Type="http://schemas.openxmlformats.org/officeDocument/2006/relationships/slide" Target="slide6.xml"/><Relationship Id="rId4" Type="http://schemas.openxmlformats.org/officeDocument/2006/relationships/slide" Target="slide5.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 Target="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 Target="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 Target="slide2.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 Target="slide2.xml"/><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 Target="slide2.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 Target="slide2.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 Target="slide2.xml"/><Relationship Id="rId1" Type="http://schemas.openxmlformats.org/officeDocument/2006/relationships/slideLayout" Target="../slideLayouts/slideLayout13.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sp>
        <p:nvSpPr>
          <p:cNvPr id="2" name="Rectangle 1"/>
          <p:cNvSpPr/>
          <p:nvPr/>
        </p:nvSpPr>
        <p:spPr>
          <a:xfrm>
            <a:off x="414338" y="2409031"/>
            <a:ext cx="8315325" cy="1277938"/>
          </a:xfrm>
          <a:prstGeom prst="rect">
            <a:avLst/>
          </a:prstGeom>
          <a:solidFill>
            <a:schemeClr val="accent3"/>
          </a:solidFill>
          <a:ln w="38100">
            <a:solidFill>
              <a:schemeClr val="bg1"/>
            </a:solidFill>
            <a:prstDash val="solid"/>
          </a:ln>
        </p:spPr>
        <p:style>
          <a:lnRef idx="2">
            <a:schemeClr val="accent1">
              <a:shade val="50000"/>
            </a:schemeClr>
          </a:lnRef>
          <a:fillRef idx="1">
            <a:schemeClr val="accent1"/>
          </a:fillRef>
          <a:effectRef idx="0">
            <a:schemeClr val="accent1"/>
          </a:effectRef>
          <a:fontRef idx="minor">
            <a:schemeClr val="lt1"/>
          </a:fontRef>
        </p:style>
        <p:txBody>
          <a:bodyPr tIns="288000" anchor="ctr"/>
          <a:lstStyle/>
          <a:p>
            <a:pPr algn="ctr">
              <a:defRPr/>
            </a:pPr>
            <a:r>
              <a:rPr lang="en-GB" altLang="en-US" sz="5000" b="1" dirty="0">
                <a:solidFill>
                  <a:schemeClr val="accent6"/>
                </a:solidFill>
                <a:latin typeface="BPreplay" panose="02000503000000020004" pitchFamily="50" charset="0"/>
              </a:rPr>
              <a:t>Phonics Screening Check</a:t>
            </a:r>
          </a:p>
          <a:p>
            <a:pPr algn="ctr">
              <a:defRPr/>
            </a:pPr>
            <a:endParaRPr lang="en-GB" dirty="0"/>
          </a:p>
        </p:txBody>
      </p:sp>
      <p:pic>
        <p:nvPicPr>
          <p:cNvPr id="3" name="Picture 4"/>
          <p:cNvPicPr>
            <a:picLocks noChangeAspect="1"/>
          </p:cNvPicPr>
          <p:nvPr/>
        </p:nvPicPr>
        <p:blipFill>
          <a:blip r:embed="rId2" cstate="print">
            <a:duotone>
              <a:prstClr val="black"/>
              <a:schemeClr val="accent6">
                <a:tint val="45000"/>
                <a:satMod val="400000"/>
              </a:schemeClr>
            </a:duotone>
            <a:extLst>
              <a:ext uri="{28A0092B-C50C-407E-A947-70E740481C1C}">
                <a14:useLocalDpi xmlns:a14="http://schemas.microsoft.com/office/drawing/2010/main" val="0"/>
              </a:ext>
            </a:extLst>
          </a:blip>
          <a:srcRect/>
          <a:stretch>
            <a:fillRect/>
          </a:stretch>
        </p:blipFill>
        <p:spPr bwMode="auto">
          <a:xfrm>
            <a:off x="4278313" y="623888"/>
            <a:ext cx="588962" cy="373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2"/>
          <p:cNvSpPr>
            <a:spLocks noChangeArrowheads="1"/>
          </p:cNvSpPr>
          <p:nvPr/>
        </p:nvSpPr>
        <p:spPr bwMode="auto">
          <a:xfrm>
            <a:off x="2604025" y="4256088"/>
            <a:ext cx="3935949"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3200" dirty="0">
                <a:solidFill>
                  <a:schemeClr val="tx2"/>
                </a:solidFill>
                <a:latin typeface="BPreplay" panose="02000503000000020004" pitchFamily="50" charset="0"/>
              </a:rPr>
              <a:t>A Guide for Parents</a:t>
            </a:r>
          </a:p>
        </p:txBody>
      </p:sp>
      <p:sp>
        <p:nvSpPr>
          <p:cNvPr id="7" name="Rectangle 2"/>
          <p:cNvSpPr>
            <a:spLocks noChangeArrowheads="1"/>
          </p:cNvSpPr>
          <p:nvPr/>
        </p:nvSpPr>
        <p:spPr bwMode="auto">
          <a:xfrm>
            <a:off x="3019492" y="1335858"/>
            <a:ext cx="3105017"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5400" dirty="0">
                <a:solidFill>
                  <a:schemeClr val="accent6"/>
                </a:solidFill>
                <a:latin typeface="BPreplay" panose="02000503000000020004" pitchFamily="50" charset="0"/>
              </a:rPr>
              <a:t>Year Two</a:t>
            </a:r>
          </a:p>
        </p:txBody>
      </p:sp>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269637" y="3530599"/>
            <a:ext cx="1398392" cy="3101632"/>
          </a:xfrm>
          <a:prstGeom prst="rect">
            <a:avLst/>
          </a:prstGeom>
        </p:spPr>
      </p:pic>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sp>
        <p:nvSpPr>
          <p:cNvPr id="9" name="Rectangle 8"/>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075" name="Rectangle 3"/>
          <p:cNvSpPr>
            <a:spLocks noChangeArrowheads="1"/>
          </p:cNvSpPr>
          <p:nvPr/>
        </p:nvSpPr>
        <p:spPr bwMode="auto">
          <a:xfrm>
            <a:off x="407988" y="401638"/>
            <a:ext cx="2100262" cy="646112"/>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600" b="1" dirty="0">
                <a:solidFill>
                  <a:schemeClr val="accent6"/>
                </a:solidFill>
                <a:latin typeface="BPreplay" panose="02000503000000020004" pitchFamily="50" charset="0"/>
              </a:rPr>
              <a:t>Chapters</a:t>
            </a:r>
          </a:p>
        </p:txBody>
      </p:sp>
      <p:sp>
        <p:nvSpPr>
          <p:cNvPr id="10" name="Oval 9">
            <a:hlinkClick r:id="" action="ppaction://hlinkshowjump?jump=nextslide"/>
          </p:cNvPr>
          <p:cNvSpPr/>
          <p:nvPr/>
        </p:nvSpPr>
        <p:spPr>
          <a:xfrm>
            <a:off x="8226425" y="5930900"/>
            <a:ext cx="755650" cy="757238"/>
          </a:xfrm>
          <a:prstGeom prst="ellipse">
            <a:avLst/>
          </a:prstGeom>
          <a:solidFill>
            <a:schemeClr val="accent6"/>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chemeClr val="bg1"/>
                </a:solidFill>
                <a:latin typeface="BPreplay" panose="02000503000000020004" pitchFamily="50" charset="0"/>
              </a:rPr>
              <a:t>next page</a:t>
            </a:r>
          </a:p>
        </p:txBody>
      </p:sp>
      <p:sp>
        <p:nvSpPr>
          <p:cNvPr id="2" name="Rectangle 1">
            <a:hlinkClick r:id="rId2" action="ppaction://hlinksldjump"/>
          </p:cNvPr>
          <p:cNvSpPr/>
          <p:nvPr/>
        </p:nvSpPr>
        <p:spPr>
          <a:xfrm>
            <a:off x="355600" y="1193800"/>
            <a:ext cx="2705100" cy="1422400"/>
          </a:xfrm>
          <a:prstGeom prst="rect">
            <a:avLst/>
          </a:prstGeom>
          <a:solidFill>
            <a:schemeClr val="accent3"/>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08000" tIns="288000" rIns="108000" bIns="108000" anchor="t"/>
          <a:lstStyle/>
          <a:p>
            <a:pPr algn="ctr">
              <a:defRPr/>
            </a:pPr>
            <a:r>
              <a:rPr lang="en-GB" sz="2400" b="1" dirty="0">
                <a:solidFill>
                  <a:schemeClr val="accent6"/>
                </a:solidFill>
                <a:latin typeface="BPreplay" panose="02000503000000020004" pitchFamily="50" charset="0"/>
              </a:rPr>
              <a:t>1</a:t>
            </a:r>
          </a:p>
          <a:p>
            <a:pPr algn="ctr">
              <a:defRPr/>
            </a:pPr>
            <a:r>
              <a:rPr lang="en-GB" sz="2000" dirty="0">
                <a:solidFill>
                  <a:schemeClr val="accent6"/>
                </a:solidFill>
                <a:latin typeface="BPreplay" panose="02000503000000020004" pitchFamily="50" charset="0"/>
              </a:rPr>
              <a:t>What is Phonics?</a:t>
            </a:r>
          </a:p>
        </p:txBody>
      </p:sp>
      <p:sp>
        <p:nvSpPr>
          <p:cNvPr id="14" name="Rectangle 13">
            <a:hlinkClick r:id="rId3" action="ppaction://hlinksldjump"/>
          </p:cNvPr>
          <p:cNvSpPr/>
          <p:nvPr/>
        </p:nvSpPr>
        <p:spPr>
          <a:xfrm>
            <a:off x="3217863" y="1193800"/>
            <a:ext cx="2706687" cy="1422400"/>
          </a:xfrm>
          <a:prstGeom prst="rect">
            <a:avLst/>
          </a:prstGeom>
          <a:solidFill>
            <a:schemeClr val="accent3"/>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08000" tIns="288000" rIns="108000" bIns="108000" anchor="t"/>
          <a:lstStyle/>
          <a:p>
            <a:pPr algn="ctr">
              <a:defRPr/>
            </a:pPr>
            <a:r>
              <a:rPr lang="en-GB" sz="2400" b="1" dirty="0">
                <a:solidFill>
                  <a:schemeClr val="accent6"/>
                </a:solidFill>
                <a:latin typeface="BPreplay" panose="02000503000000020004" pitchFamily="50" charset="0"/>
              </a:rPr>
              <a:t>2</a:t>
            </a:r>
          </a:p>
          <a:p>
            <a:pPr algn="ctr">
              <a:defRPr/>
            </a:pPr>
            <a:r>
              <a:rPr lang="en-GB" sz="2000" dirty="0">
                <a:solidFill>
                  <a:schemeClr val="accent6"/>
                </a:solidFill>
                <a:latin typeface="BPreplay" panose="02000503000000020004" pitchFamily="50" charset="0"/>
              </a:rPr>
              <a:t>What is the Phonics Screening Check?</a:t>
            </a:r>
          </a:p>
        </p:txBody>
      </p:sp>
      <p:sp>
        <p:nvSpPr>
          <p:cNvPr id="15" name="Rectangle 14">
            <a:hlinkClick r:id="rId4" action="ppaction://hlinksldjump"/>
          </p:cNvPr>
          <p:cNvSpPr/>
          <p:nvPr/>
        </p:nvSpPr>
        <p:spPr>
          <a:xfrm>
            <a:off x="6081713" y="1193800"/>
            <a:ext cx="2705100" cy="1421104"/>
          </a:xfrm>
          <a:prstGeom prst="rect">
            <a:avLst/>
          </a:prstGeom>
          <a:solidFill>
            <a:schemeClr val="accent3"/>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08000" tIns="288000" rIns="36000" bIns="144000" anchor="t">
            <a:spAutoFit/>
          </a:bodyPr>
          <a:lstStyle/>
          <a:p>
            <a:pPr algn="ctr">
              <a:defRPr/>
            </a:pPr>
            <a:r>
              <a:rPr lang="en-GB" sz="2400" b="1" dirty="0">
                <a:solidFill>
                  <a:schemeClr val="accent6"/>
                </a:solidFill>
                <a:latin typeface="BPreplay" panose="02000503000000020004" pitchFamily="50" charset="0"/>
              </a:rPr>
              <a:t>3</a:t>
            </a:r>
          </a:p>
          <a:p>
            <a:pPr algn="ctr">
              <a:defRPr/>
            </a:pPr>
            <a:r>
              <a:rPr lang="en-GB" sz="2000" dirty="0">
                <a:solidFill>
                  <a:schemeClr val="accent6"/>
                </a:solidFill>
                <a:latin typeface="BPreplay" panose="02000503000000020004" pitchFamily="50" charset="0"/>
              </a:rPr>
              <a:t>What Happens During the Screening?</a:t>
            </a:r>
          </a:p>
        </p:txBody>
      </p:sp>
      <p:sp>
        <p:nvSpPr>
          <p:cNvPr id="24" name="Rectangle 23">
            <a:hlinkClick r:id="rId5" action="ppaction://hlinksldjump"/>
          </p:cNvPr>
          <p:cNvSpPr/>
          <p:nvPr/>
        </p:nvSpPr>
        <p:spPr>
          <a:xfrm>
            <a:off x="358775" y="2781300"/>
            <a:ext cx="2705100" cy="1422400"/>
          </a:xfrm>
          <a:prstGeom prst="rect">
            <a:avLst/>
          </a:prstGeom>
          <a:solidFill>
            <a:schemeClr val="accent3"/>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08000" tIns="288000" rIns="108000" bIns="108000" anchor="t"/>
          <a:lstStyle/>
          <a:p>
            <a:pPr algn="ctr">
              <a:defRPr/>
            </a:pPr>
            <a:r>
              <a:rPr lang="en-GB" sz="2400" b="1" dirty="0">
                <a:solidFill>
                  <a:schemeClr val="accent6"/>
                </a:solidFill>
                <a:latin typeface="BPreplay" panose="02000503000000020004" pitchFamily="50" charset="0"/>
              </a:rPr>
              <a:t>4</a:t>
            </a:r>
          </a:p>
          <a:p>
            <a:pPr algn="ctr">
              <a:defRPr/>
            </a:pPr>
            <a:r>
              <a:rPr lang="en-GB" sz="2000" dirty="0">
                <a:solidFill>
                  <a:schemeClr val="accent6"/>
                </a:solidFill>
                <a:latin typeface="BPreplay" panose="02000503000000020004" pitchFamily="50" charset="0"/>
              </a:rPr>
              <a:t>Pseudo Words (Nonsense words)</a:t>
            </a:r>
          </a:p>
        </p:txBody>
      </p:sp>
      <p:sp>
        <p:nvSpPr>
          <p:cNvPr id="25" name="Rectangle 24">
            <a:hlinkClick r:id="rId6" action="ppaction://hlinksldjump"/>
          </p:cNvPr>
          <p:cNvSpPr/>
          <p:nvPr/>
        </p:nvSpPr>
        <p:spPr>
          <a:xfrm>
            <a:off x="3221038" y="2781300"/>
            <a:ext cx="2705100" cy="1422400"/>
          </a:xfrm>
          <a:prstGeom prst="rect">
            <a:avLst/>
          </a:prstGeom>
          <a:solidFill>
            <a:schemeClr val="accent3"/>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08000" tIns="288000" rIns="108000" bIns="108000" anchor="t"/>
          <a:lstStyle/>
          <a:p>
            <a:pPr algn="ctr">
              <a:defRPr/>
            </a:pPr>
            <a:r>
              <a:rPr lang="en-GB" sz="2400" b="1" dirty="0">
                <a:solidFill>
                  <a:schemeClr val="accent6"/>
                </a:solidFill>
                <a:latin typeface="BPreplay" panose="02000503000000020004" pitchFamily="50" charset="0"/>
              </a:rPr>
              <a:t>5</a:t>
            </a:r>
          </a:p>
          <a:p>
            <a:pPr algn="ctr">
              <a:defRPr/>
            </a:pPr>
            <a:r>
              <a:rPr lang="en-GB" sz="2000" dirty="0">
                <a:solidFill>
                  <a:schemeClr val="accent6"/>
                </a:solidFill>
                <a:latin typeface="BPreplay" panose="02000503000000020004" pitchFamily="50" charset="0"/>
              </a:rPr>
              <a:t>Reporting to Parents</a:t>
            </a:r>
          </a:p>
        </p:txBody>
      </p:sp>
      <p:sp>
        <p:nvSpPr>
          <p:cNvPr id="26" name="Rectangle 25">
            <a:hlinkClick r:id="rId7" action="ppaction://hlinksldjump"/>
          </p:cNvPr>
          <p:cNvSpPr/>
          <p:nvPr/>
        </p:nvSpPr>
        <p:spPr>
          <a:xfrm>
            <a:off x="6083300" y="2781300"/>
            <a:ext cx="2706688" cy="1422400"/>
          </a:xfrm>
          <a:prstGeom prst="rect">
            <a:avLst/>
          </a:prstGeom>
          <a:solidFill>
            <a:schemeClr val="accent3"/>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08000" tIns="288000" rIns="108000" bIns="108000" anchor="t"/>
          <a:lstStyle/>
          <a:p>
            <a:pPr algn="ctr">
              <a:defRPr/>
            </a:pPr>
            <a:r>
              <a:rPr lang="en-GB" sz="2400" b="1" dirty="0">
                <a:solidFill>
                  <a:schemeClr val="accent6"/>
                </a:solidFill>
                <a:latin typeface="BPreplay" panose="02000503000000020004" pitchFamily="50" charset="0"/>
              </a:rPr>
              <a:t>6</a:t>
            </a:r>
          </a:p>
          <a:p>
            <a:pPr algn="ctr">
              <a:defRPr/>
            </a:pPr>
            <a:r>
              <a:rPr lang="en-GB" sz="2000" dirty="0">
                <a:solidFill>
                  <a:schemeClr val="accent6"/>
                </a:solidFill>
                <a:latin typeface="BPreplay" panose="02000503000000020004" pitchFamily="50" charset="0"/>
              </a:rPr>
              <a:t>How Are the Results Used?</a:t>
            </a:r>
          </a:p>
        </p:txBody>
      </p:sp>
      <p:sp>
        <p:nvSpPr>
          <p:cNvPr id="27" name="Rectangle 26">
            <a:hlinkClick r:id="rId6" action="ppaction://hlinksldjump"/>
          </p:cNvPr>
          <p:cNvSpPr/>
          <p:nvPr/>
        </p:nvSpPr>
        <p:spPr>
          <a:xfrm>
            <a:off x="3219450" y="4368800"/>
            <a:ext cx="2705100" cy="1422400"/>
          </a:xfrm>
          <a:prstGeom prst="rect">
            <a:avLst/>
          </a:prstGeom>
          <a:solidFill>
            <a:schemeClr val="accent3"/>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a:defRPr/>
            </a:pPr>
            <a:r>
              <a:rPr lang="en-GB" sz="2400" b="1" dirty="0">
                <a:solidFill>
                  <a:schemeClr val="accent6"/>
                </a:solidFill>
                <a:latin typeface="BPreplay" panose="02000503000000020004" pitchFamily="50" charset="0"/>
              </a:rPr>
              <a:t>7</a:t>
            </a:r>
          </a:p>
          <a:p>
            <a:pPr algn="ctr">
              <a:defRPr/>
            </a:pPr>
            <a:r>
              <a:rPr lang="en-GB" sz="2000" dirty="0">
                <a:solidFill>
                  <a:schemeClr val="accent6"/>
                </a:solidFill>
                <a:latin typeface="BPreplay" panose="02000503000000020004" pitchFamily="50" charset="0"/>
              </a:rPr>
              <a:t>How Can I Help My Child at Home?</a:t>
            </a:r>
          </a:p>
        </p:txBody>
      </p:sp>
      <p:pic>
        <p:nvPicPr>
          <p:cNvPr id="3086" name="Picture 14"/>
          <p:cNvPicPr>
            <a:picLocks noChangeAspect="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1913" y="6716713"/>
            <a:ext cx="582612"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792229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sp>
        <p:nvSpPr>
          <p:cNvPr id="11" name="Rectangle 10"/>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353219"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algn="just">
              <a:defRPr/>
            </a:pPr>
            <a:r>
              <a:rPr lang="en-GB" dirty="0">
                <a:solidFill>
                  <a:schemeClr val="tx1"/>
                </a:solidFill>
                <a:latin typeface="BPreplay" panose="02000503000000020004" pitchFamily="50" charset="0"/>
              </a:rPr>
              <a:t>Children begin to learn phonics (sounds) in early years, both nursery and reception. Once children begin learning sounds, these sounds are used orally to identify and make words. They will then begin to learn the letters which make each of the sounds and these are used to read and spell words.</a:t>
            </a:r>
          </a:p>
          <a:p>
            <a:pPr algn="just">
              <a:defRPr/>
            </a:pPr>
            <a:endParaRPr lang="en-GB" dirty="0">
              <a:solidFill>
                <a:schemeClr val="tx1"/>
              </a:solidFill>
              <a:latin typeface="BPreplay" panose="02000503000000020004" pitchFamily="50" charset="0"/>
            </a:endParaRPr>
          </a:p>
          <a:p>
            <a:pPr algn="just">
              <a:defRPr/>
            </a:pPr>
            <a:r>
              <a:rPr lang="en-GB" dirty="0">
                <a:solidFill>
                  <a:schemeClr val="bg2">
                    <a:lumMod val="10000"/>
                  </a:schemeClr>
                </a:solidFill>
                <a:latin typeface="BPreplay" panose="02000503000000020004" pitchFamily="50" charset="0"/>
              </a:rPr>
              <a:t>Once children begin learning sounds, these sounds are used orally to identify and make words. They will then begin to learn the letters which make each of the sounds and these are used to read and spell words.</a:t>
            </a:r>
          </a:p>
        </p:txBody>
      </p:sp>
      <p:sp>
        <p:nvSpPr>
          <p:cNvPr id="10" name="Oval 9">
            <a:hlinkClick r:id="" action="ppaction://hlinkshowjump?jump=nextslide"/>
          </p:cNvPr>
          <p:cNvSpPr/>
          <p:nvPr/>
        </p:nvSpPr>
        <p:spPr>
          <a:xfrm>
            <a:off x="8226425" y="5930900"/>
            <a:ext cx="755650" cy="757238"/>
          </a:xfrm>
          <a:prstGeom prst="ellipse">
            <a:avLst/>
          </a:prstGeom>
          <a:solidFill>
            <a:schemeClr val="accent6"/>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chemeClr val="bg1"/>
                </a:solidFill>
                <a:latin typeface="BPreplay" panose="02000503000000020004" pitchFamily="50" charset="0"/>
              </a:rPr>
              <a:t>next page</a:t>
            </a:r>
          </a:p>
        </p:txBody>
      </p:sp>
      <p:sp>
        <p:nvSpPr>
          <p:cNvPr id="12" name="Oval 11">
            <a:hlinkClick r:id="rId2" action="ppaction://hlinksldjump"/>
          </p:cNvPr>
          <p:cNvSpPr/>
          <p:nvPr/>
        </p:nvSpPr>
        <p:spPr>
          <a:xfrm>
            <a:off x="8226425" y="5065713"/>
            <a:ext cx="755650" cy="757237"/>
          </a:xfrm>
          <a:prstGeom prst="ellipse">
            <a:avLst/>
          </a:prstGeom>
          <a:solidFill>
            <a:schemeClr val="accent6">
              <a:lumMod val="60000"/>
              <a:lumOff val="4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chemeClr val="bg1"/>
                </a:solidFill>
                <a:latin typeface="BPreplay" panose="02000503000000020004" pitchFamily="50" charset="0"/>
              </a:rPr>
              <a:t>chapter</a:t>
            </a:r>
          </a:p>
          <a:p>
            <a:pPr algn="ctr">
              <a:defRPr/>
            </a:pPr>
            <a:r>
              <a:rPr lang="en-GB" sz="1000" dirty="0">
                <a:solidFill>
                  <a:schemeClr val="bg1"/>
                </a:solidFill>
                <a:latin typeface="BPreplay" panose="02000503000000020004" pitchFamily="50" charset="0"/>
              </a:rPr>
              <a:t>menu</a:t>
            </a:r>
          </a:p>
        </p:txBody>
      </p:sp>
      <p:pic>
        <p:nvPicPr>
          <p:cNvPr id="4105" name="Picture 14"/>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913" y="6716713"/>
            <a:ext cx="582612"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ectangle 3"/>
          <p:cNvSpPr>
            <a:spLocks noChangeArrowheads="1"/>
          </p:cNvSpPr>
          <p:nvPr/>
        </p:nvSpPr>
        <p:spPr bwMode="auto">
          <a:xfrm>
            <a:off x="407988" y="401638"/>
            <a:ext cx="3756156" cy="646331"/>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600" dirty="0">
                <a:solidFill>
                  <a:schemeClr val="accent6"/>
                </a:solidFill>
                <a:latin typeface="BPreplay" panose="02000503000000020004" pitchFamily="50" charset="0"/>
              </a:rPr>
              <a:t>What is Phonics?</a:t>
            </a:r>
          </a:p>
        </p:txBody>
      </p:sp>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153988" y="4174067"/>
            <a:ext cx="1783062" cy="2542646"/>
          </a:xfrm>
          <a:prstGeom prst="rect">
            <a:avLst/>
          </a:prstGeom>
        </p:spPr>
      </p:pic>
    </p:spTree>
    <p:extLst>
      <p:ext uri="{BB962C8B-B14F-4D97-AF65-F5344CB8AC3E}">
        <p14:creationId xmlns:p14="http://schemas.microsoft.com/office/powerpoint/2010/main" val="300805018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sp>
        <p:nvSpPr>
          <p:cNvPr id="11" name="Rectangle 10"/>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353219"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algn="just">
              <a:defRPr/>
            </a:pPr>
            <a:r>
              <a:rPr lang="en-GB" dirty="0">
                <a:solidFill>
                  <a:schemeClr val="bg2">
                    <a:lumMod val="10000"/>
                  </a:schemeClr>
                </a:solidFill>
                <a:latin typeface="BPreplay" panose="02000503000000020004" pitchFamily="50" charset="0"/>
              </a:rPr>
              <a:t>Normally, children in Year 1 throughout the country take part in a phonics screening check during the same week in June. Children in Year 2 also take the check if they did not achieve the required result when in Year 1 or they have not taken the test before.</a:t>
            </a:r>
          </a:p>
          <a:p>
            <a:pPr algn="just">
              <a:defRPr/>
            </a:pPr>
            <a:endParaRPr lang="en-GB" dirty="0">
              <a:solidFill>
                <a:schemeClr val="bg2">
                  <a:lumMod val="10000"/>
                </a:schemeClr>
              </a:solidFill>
              <a:latin typeface="BPreplay" panose="02000503000000020004" pitchFamily="50" charset="0"/>
            </a:endParaRPr>
          </a:p>
          <a:p>
            <a:pPr algn="just">
              <a:defRPr/>
            </a:pPr>
            <a:r>
              <a:rPr lang="en-GB" dirty="0">
                <a:solidFill>
                  <a:schemeClr val="bg2">
                    <a:lumMod val="10000"/>
                  </a:schemeClr>
                </a:solidFill>
                <a:latin typeface="BPreplay" panose="02000503000000020004" pitchFamily="50" charset="0"/>
              </a:rPr>
              <a:t>Any children who do not achieve the required test result </a:t>
            </a:r>
            <a:r>
              <a:rPr lang="en-GB">
                <a:solidFill>
                  <a:schemeClr val="bg2">
                    <a:lumMod val="10000"/>
                  </a:schemeClr>
                </a:solidFill>
                <a:latin typeface="BPreplay" panose="02000503000000020004" pitchFamily="50" charset="0"/>
              </a:rPr>
              <a:t>will re </a:t>
            </a:r>
            <a:r>
              <a:rPr lang="en-GB" dirty="0">
                <a:solidFill>
                  <a:schemeClr val="bg2">
                    <a:lumMod val="10000"/>
                  </a:schemeClr>
                </a:solidFill>
                <a:latin typeface="BPreplay" panose="02000503000000020004" pitchFamily="50" charset="0"/>
              </a:rPr>
              <a:t>take the phonics screening assessment in June.</a:t>
            </a:r>
          </a:p>
        </p:txBody>
      </p:sp>
      <p:sp>
        <p:nvSpPr>
          <p:cNvPr id="10" name="Oval 9">
            <a:hlinkClick r:id="" action="ppaction://hlinkshowjump?jump=nextslide"/>
          </p:cNvPr>
          <p:cNvSpPr/>
          <p:nvPr/>
        </p:nvSpPr>
        <p:spPr>
          <a:xfrm>
            <a:off x="8226425" y="5930900"/>
            <a:ext cx="755650" cy="757238"/>
          </a:xfrm>
          <a:prstGeom prst="ellipse">
            <a:avLst/>
          </a:prstGeom>
          <a:solidFill>
            <a:schemeClr val="accent6"/>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chemeClr val="bg1"/>
                </a:solidFill>
                <a:latin typeface="BPreplay" panose="02000503000000020004" pitchFamily="50" charset="0"/>
              </a:rPr>
              <a:t>next page</a:t>
            </a:r>
          </a:p>
        </p:txBody>
      </p:sp>
      <p:sp>
        <p:nvSpPr>
          <p:cNvPr id="12" name="Oval 11">
            <a:hlinkClick r:id="rId2" action="ppaction://hlinksldjump"/>
          </p:cNvPr>
          <p:cNvSpPr/>
          <p:nvPr/>
        </p:nvSpPr>
        <p:spPr>
          <a:xfrm>
            <a:off x="8226425" y="5065713"/>
            <a:ext cx="755650" cy="757237"/>
          </a:xfrm>
          <a:prstGeom prst="ellipse">
            <a:avLst/>
          </a:prstGeom>
          <a:solidFill>
            <a:schemeClr val="accent6">
              <a:lumMod val="60000"/>
              <a:lumOff val="4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chemeClr val="bg1"/>
                </a:solidFill>
                <a:latin typeface="BPreplay" panose="02000503000000020004" pitchFamily="50" charset="0"/>
              </a:rPr>
              <a:t>chapter</a:t>
            </a:r>
          </a:p>
          <a:p>
            <a:pPr algn="ctr">
              <a:defRPr/>
            </a:pPr>
            <a:r>
              <a:rPr lang="en-GB" sz="1000" dirty="0">
                <a:solidFill>
                  <a:schemeClr val="bg1"/>
                </a:solidFill>
                <a:latin typeface="BPreplay" panose="02000503000000020004" pitchFamily="50" charset="0"/>
              </a:rPr>
              <a:t>menu</a:t>
            </a:r>
          </a:p>
        </p:txBody>
      </p:sp>
      <p:pic>
        <p:nvPicPr>
          <p:cNvPr id="4105" name="Picture 14"/>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913" y="6716713"/>
            <a:ext cx="582612"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ectangle 3"/>
          <p:cNvSpPr>
            <a:spLocks noChangeArrowheads="1"/>
          </p:cNvSpPr>
          <p:nvPr/>
        </p:nvSpPr>
        <p:spPr bwMode="auto">
          <a:xfrm>
            <a:off x="407989" y="401638"/>
            <a:ext cx="8374856" cy="646331"/>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3600" dirty="0">
                <a:solidFill>
                  <a:schemeClr val="accent6"/>
                </a:solidFill>
                <a:latin typeface="BPreplay" panose="02000503000000020004" pitchFamily="50" charset="0"/>
              </a:rPr>
              <a:t>What is the Phonics Screening Check?</a:t>
            </a:r>
          </a:p>
        </p:txBody>
      </p:sp>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1722" y="4967876"/>
            <a:ext cx="1197776" cy="1629774"/>
          </a:xfrm>
          <a:prstGeom prst="rect">
            <a:avLst/>
          </a:prstGeom>
        </p:spPr>
      </p:pic>
    </p:spTree>
    <p:extLst>
      <p:ext uri="{BB962C8B-B14F-4D97-AF65-F5344CB8AC3E}">
        <p14:creationId xmlns:p14="http://schemas.microsoft.com/office/powerpoint/2010/main" val="380600787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sp>
        <p:nvSpPr>
          <p:cNvPr id="11" name="Rectangle 10"/>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353219"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algn="just">
              <a:defRPr/>
            </a:pPr>
            <a:r>
              <a:rPr lang="en-GB" dirty="0">
                <a:solidFill>
                  <a:schemeClr val="bg2">
                    <a:lumMod val="10000"/>
                  </a:schemeClr>
                </a:solidFill>
                <a:latin typeface="BPreplay" panose="02000503000000020004" pitchFamily="50" charset="0"/>
              </a:rPr>
              <a:t>The test contains 40 words. Each child will sit one-to-one and read each word aloud to a teacher. The test will take approximately 10 minutes per child, although all children are different and will complete the check at their own pace. The list of words the children read is a combination of 20 real words and 20 pseudo words (nonsense words).</a:t>
            </a:r>
          </a:p>
        </p:txBody>
      </p:sp>
      <p:sp>
        <p:nvSpPr>
          <p:cNvPr id="10" name="Oval 9">
            <a:hlinkClick r:id="" action="ppaction://hlinkshowjump?jump=nextslide"/>
          </p:cNvPr>
          <p:cNvSpPr/>
          <p:nvPr/>
        </p:nvSpPr>
        <p:spPr>
          <a:xfrm>
            <a:off x="8226425" y="5930900"/>
            <a:ext cx="755650" cy="757238"/>
          </a:xfrm>
          <a:prstGeom prst="ellipse">
            <a:avLst/>
          </a:prstGeom>
          <a:solidFill>
            <a:schemeClr val="accent6"/>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chemeClr val="bg1"/>
                </a:solidFill>
                <a:latin typeface="BPreplay" panose="02000503000000020004" pitchFamily="50" charset="0"/>
              </a:rPr>
              <a:t>next page</a:t>
            </a:r>
          </a:p>
        </p:txBody>
      </p:sp>
      <p:sp>
        <p:nvSpPr>
          <p:cNvPr id="12" name="Oval 11">
            <a:hlinkClick r:id="rId2" action="ppaction://hlinksldjump"/>
          </p:cNvPr>
          <p:cNvSpPr/>
          <p:nvPr/>
        </p:nvSpPr>
        <p:spPr>
          <a:xfrm>
            <a:off x="8226425" y="5065713"/>
            <a:ext cx="755650" cy="757237"/>
          </a:xfrm>
          <a:prstGeom prst="ellipse">
            <a:avLst/>
          </a:prstGeom>
          <a:solidFill>
            <a:schemeClr val="accent6">
              <a:lumMod val="60000"/>
              <a:lumOff val="4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chemeClr val="bg1"/>
                </a:solidFill>
                <a:latin typeface="BPreplay" panose="02000503000000020004" pitchFamily="50" charset="0"/>
              </a:rPr>
              <a:t>chapter</a:t>
            </a:r>
          </a:p>
          <a:p>
            <a:pPr algn="ctr">
              <a:defRPr/>
            </a:pPr>
            <a:r>
              <a:rPr lang="en-GB" sz="1000" dirty="0">
                <a:solidFill>
                  <a:schemeClr val="bg1"/>
                </a:solidFill>
                <a:latin typeface="BPreplay" panose="02000503000000020004" pitchFamily="50" charset="0"/>
              </a:rPr>
              <a:t>menu</a:t>
            </a:r>
          </a:p>
        </p:txBody>
      </p:sp>
      <p:pic>
        <p:nvPicPr>
          <p:cNvPr id="4105" name="Picture 14"/>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913" y="6716713"/>
            <a:ext cx="582612"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ectangle 3"/>
          <p:cNvSpPr>
            <a:spLocks noChangeArrowheads="1"/>
          </p:cNvSpPr>
          <p:nvPr/>
        </p:nvSpPr>
        <p:spPr bwMode="auto">
          <a:xfrm>
            <a:off x="407988" y="401638"/>
            <a:ext cx="6825202" cy="646331"/>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600" dirty="0">
                <a:solidFill>
                  <a:schemeClr val="accent6"/>
                </a:solidFill>
                <a:latin typeface="BPreplay" panose="02000503000000020004" pitchFamily="50" charset="0"/>
              </a:rPr>
              <a:t>What Happens During the Test?</a:t>
            </a:r>
          </a:p>
        </p:txBody>
      </p:sp>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693424" y="3513667"/>
            <a:ext cx="3757152" cy="1926166"/>
          </a:xfrm>
          <a:prstGeom prst="rect">
            <a:avLst/>
          </a:prstGeom>
        </p:spPr>
      </p:pic>
    </p:spTree>
    <p:extLst>
      <p:ext uri="{BB962C8B-B14F-4D97-AF65-F5344CB8AC3E}">
        <p14:creationId xmlns:p14="http://schemas.microsoft.com/office/powerpoint/2010/main" val="197768017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sp>
        <p:nvSpPr>
          <p:cNvPr id="11" name="Rectangle 10"/>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353219"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algn="just">
              <a:defRPr/>
            </a:pPr>
            <a:r>
              <a:rPr lang="en-GB" dirty="0">
                <a:solidFill>
                  <a:schemeClr val="bg2">
                    <a:lumMod val="10000"/>
                  </a:schemeClr>
                </a:solidFill>
                <a:latin typeface="BPreplay" panose="02000503000000020004" pitchFamily="50" charset="0"/>
              </a:rPr>
              <a:t>The pseudo words will be shown to your child with a picture of an alien. This provides the children with a context for the pseudo word which is independent from any existing vocabulary they may have. Pseudo words are included because they will be new to all pupils; they do not favour children with a good vocabulary knowledge or visual memory of words. </a:t>
            </a:r>
          </a:p>
        </p:txBody>
      </p:sp>
      <p:sp>
        <p:nvSpPr>
          <p:cNvPr id="10" name="Oval 9">
            <a:hlinkClick r:id="" action="ppaction://hlinkshowjump?jump=nextslide"/>
          </p:cNvPr>
          <p:cNvSpPr/>
          <p:nvPr/>
        </p:nvSpPr>
        <p:spPr>
          <a:xfrm>
            <a:off x="8226425" y="5930900"/>
            <a:ext cx="755650" cy="757238"/>
          </a:xfrm>
          <a:prstGeom prst="ellipse">
            <a:avLst/>
          </a:prstGeom>
          <a:solidFill>
            <a:schemeClr val="accent6"/>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chemeClr val="bg1"/>
                </a:solidFill>
                <a:latin typeface="BPreplay" panose="02000503000000020004" pitchFamily="50" charset="0"/>
              </a:rPr>
              <a:t>next page</a:t>
            </a:r>
          </a:p>
        </p:txBody>
      </p:sp>
      <p:sp>
        <p:nvSpPr>
          <p:cNvPr id="12" name="Oval 11">
            <a:hlinkClick r:id="rId2" action="ppaction://hlinksldjump"/>
          </p:cNvPr>
          <p:cNvSpPr/>
          <p:nvPr/>
        </p:nvSpPr>
        <p:spPr>
          <a:xfrm>
            <a:off x="8226425" y="5065713"/>
            <a:ext cx="755650" cy="757237"/>
          </a:xfrm>
          <a:prstGeom prst="ellipse">
            <a:avLst/>
          </a:prstGeom>
          <a:solidFill>
            <a:schemeClr val="accent6">
              <a:lumMod val="60000"/>
              <a:lumOff val="4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chemeClr val="bg1"/>
                </a:solidFill>
                <a:latin typeface="BPreplay" panose="02000503000000020004" pitchFamily="50" charset="0"/>
              </a:rPr>
              <a:t>chapter</a:t>
            </a:r>
          </a:p>
          <a:p>
            <a:pPr algn="ctr">
              <a:defRPr/>
            </a:pPr>
            <a:r>
              <a:rPr lang="en-GB" sz="1000" dirty="0">
                <a:solidFill>
                  <a:schemeClr val="bg1"/>
                </a:solidFill>
                <a:latin typeface="BPreplay" panose="02000503000000020004" pitchFamily="50" charset="0"/>
              </a:rPr>
              <a:t>menu</a:t>
            </a:r>
          </a:p>
        </p:txBody>
      </p:sp>
      <p:pic>
        <p:nvPicPr>
          <p:cNvPr id="4105" name="Picture 14"/>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913" y="6716713"/>
            <a:ext cx="582612"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ectangle 3"/>
          <p:cNvSpPr>
            <a:spLocks noChangeArrowheads="1"/>
          </p:cNvSpPr>
          <p:nvPr/>
        </p:nvSpPr>
        <p:spPr bwMode="auto">
          <a:xfrm>
            <a:off x="407988" y="401638"/>
            <a:ext cx="7249485" cy="646331"/>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600" dirty="0">
                <a:solidFill>
                  <a:schemeClr val="accent6"/>
                </a:solidFill>
                <a:latin typeface="BPreplay" panose="02000503000000020004" pitchFamily="50" charset="0"/>
              </a:rPr>
              <a:t>Pseudo Words (Nonsense Words)</a:t>
            </a:r>
          </a:p>
        </p:txBody>
      </p:sp>
      <p:grpSp>
        <p:nvGrpSpPr>
          <p:cNvPr id="6" name="Group 5"/>
          <p:cNvGrpSpPr/>
          <p:nvPr/>
        </p:nvGrpSpPr>
        <p:grpSpPr>
          <a:xfrm>
            <a:off x="3471334" y="3196167"/>
            <a:ext cx="2201333" cy="2925233"/>
            <a:chOff x="1155157" y="3119967"/>
            <a:chExt cx="2201333" cy="2925233"/>
          </a:xfrm>
        </p:grpSpPr>
        <p:sp>
          <p:nvSpPr>
            <p:cNvPr id="5" name="Rounded Rectangle 4"/>
            <p:cNvSpPr/>
            <p:nvPr/>
          </p:nvSpPr>
          <p:spPr>
            <a:xfrm>
              <a:off x="1155157" y="3119967"/>
              <a:ext cx="2201333" cy="2925233"/>
            </a:xfrm>
            <a:prstGeom prst="roundRect">
              <a:avLst>
                <a:gd name="adj" fmla="val 5513"/>
              </a:avLst>
            </a:prstGeom>
            <a:solidFill>
              <a:schemeClr val="accent3"/>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531504" y="3484033"/>
              <a:ext cx="1448637" cy="2197100"/>
            </a:xfrm>
            <a:prstGeom prst="rect">
              <a:avLst/>
            </a:prstGeom>
          </p:spPr>
        </p:pic>
      </p:grpSp>
    </p:spTree>
    <p:extLst>
      <p:ext uri="{BB962C8B-B14F-4D97-AF65-F5344CB8AC3E}">
        <p14:creationId xmlns:p14="http://schemas.microsoft.com/office/powerpoint/2010/main" val="301932707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sp>
        <p:nvSpPr>
          <p:cNvPr id="11" name="Rectangle 10"/>
          <p:cNvSpPr/>
          <p:nvPr/>
        </p:nvSpPr>
        <p:spPr>
          <a:xfrm>
            <a:off x="362744" y="332007"/>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353219"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576000" bIns="216000"/>
          <a:lstStyle/>
          <a:p>
            <a:pPr marL="285750" indent="-192088" algn="just">
              <a:buFont typeface="Arial" panose="020B0604020202020204" pitchFamily="34" charset="0"/>
              <a:buChar char="•"/>
              <a:defRPr/>
            </a:pPr>
            <a:r>
              <a:rPr lang="en-GB" dirty="0">
                <a:solidFill>
                  <a:schemeClr val="bg2">
                    <a:lumMod val="10000"/>
                  </a:schemeClr>
                </a:solidFill>
                <a:latin typeface="BPreplay" panose="02000503000000020004" pitchFamily="50" charset="0"/>
              </a:rPr>
              <a:t>Play lots of sound and listening games with your child.</a:t>
            </a:r>
          </a:p>
          <a:p>
            <a:pPr marL="285750" indent="-192088" algn="just">
              <a:buFont typeface="Arial" panose="020B0604020202020204" pitchFamily="34" charset="0"/>
              <a:buChar char="•"/>
              <a:defRPr/>
            </a:pPr>
            <a:endParaRPr lang="en-GB" dirty="0">
              <a:solidFill>
                <a:schemeClr val="bg2">
                  <a:lumMod val="10000"/>
                </a:schemeClr>
              </a:solidFill>
              <a:latin typeface="BPreplay" panose="02000503000000020004" pitchFamily="50" charset="0"/>
            </a:endParaRPr>
          </a:p>
          <a:p>
            <a:pPr marL="285750" indent="-192088" algn="just">
              <a:buFont typeface="Arial" panose="020B0604020202020204" pitchFamily="34" charset="0"/>
              <a:buChar char="•"/>
              <a:defRPr/>
            </a:pPr>
            <a:r>
              <a:rPr lang="en-GB" dirty="0">
                <a:solidFill>
                  <a:schemeClr val="bg2">
                    <a:lumMod val="10000"/>
                  </a:schemeClr>
                </a:solidFill>
                <a:latin typeface="BPreplay" panose="02000503000000020004" pitchFamily="50" charset="0"/>
              </a:rPr>
              <a:t>Read as much as possible to and with your child.</a:t>
            </a:r>
          </a:p>
          <a:p>
            <a:pPr marL="285750" indent="-192088" algn="just">
              <a:buFont typeface="Arial" panose="020B0604020202020204" pitchFamily="34" charset="0"/>
              <a:buChar char="•"/>
              <a:defRPr/>
            </a:pPr>
            <a:endParaRPr lang="en-GB" dirty="0">
              <a:solidFill>
                <a:schemeClr val="bg2">
                  <a:lumMod val="10000"/>
                </a:schemeClr>
              </a:solidFill>
              <a:latin typeface="BPreplay" panose="02000503000000020004" pitchFamily="50" charset="0"/>
            </a:endParaRPr>
          </a:p>
          <a:p>
            <a:pPr marL="285750" indent="-192088" algn="just">
              <a:buFont typeface="Arial" panose="020B0604020202020204" pitchFamily="34" charset="0"/>
              <a:buChar char="•"/>
              <a:defRPr/>
            </a:pPr>
            <a:r>
              <a:rPr lang="en-GB" dirty="0">
                <a:solidFill>
                  <a:schemeClr val="bg2">
                    <a:lumMod val="10000"/>
                  </a:schemeClr>
                </a:solidFill>
                <a:latin typeface="BPreplay" panose="02000503000000020004" pitchFamily="50" charset="0"/>
              </a:rPr>
              <a:t>Encourage and praise – get them to have a ‘good guess’.</a:t>
            </a:r>
          </a:p>
          <a:p>
            <a:pPr marL="285750" indent="-192088" algn="just">
              <a:buFont typeface="Arial" panose="020B0604020202020204" pitchFamily="34" charset="0"/>
              <a:buChar char="•"/>
              <a:defRPr/>
            </a:pPr>
            <a:endParaRPr lang="en-GB" dirty="0">
              <a:solidFill>
                <a:schemeClr val="bg2">
                  <a:lumMod val="10000"/>
                </a:schemeClr>
              </a:solidFill>
              <a:latin typeface="BPreplay" panose="02000503000000020004" pitchFamily="50" charset="0"/>
            </a:endParaRPr>
          </a:p>
          <a:p>
            <a:pPr marL="285750" indent="-192088" algn="just">
              <a:buFont typeface="Arial" panose="020B0604020202020204" pitchFamily="34" charset="0"/>
              <a:buChar char="•"/>
              <a:defRPr/>
            </a:pPr>
            <a:r>
              <a:rPr lang="en-GB" dirty="0">
                <a:solidFill>
                  <a:schemeClr val="bg2">
                    <a:lumMod val="10000"/>
                  </a:schemeClr>
                </a:solidFill>
                <a:latin typeface="BPreplay" panose="02000503000000020004" pitchFamily="50" charset="0"/>
              </a:rPr>
              <a:t>If your child is struggling to decode a word, help them by encouraging them to say each sound in the word from left to right.</a:t>
            </a:r>
          </a:p>
          <a:p>
            <a:pPr marL="285750" indent="-192088" algn="just">
              <a:buFont typeface="Arial" panose="020B0604020202020204" pitchFamily="34" charset="0"/>
              <a:buChar char="•"/>
              <a:defRPr/>
            </a:pPr>
            <a:endParaRPr lang="en-GB" dirty="0">
              <a:solidFill>
                <a:schemeClr val="bg2">
                  <a:lumMod val="10000"/>
                </a:schemeClr>
              </a:solidFill>
              <a:latin typeface="BPreplay" panose="02000503000000020004" pitchFamily="50" charset="0"/>
            </a:endParaRPr>
          </a:p>
          <a:p>
            <a:pPr marL="285750" indent="-192088" algn="just">
              <a:buFont typeface="Arial" panose="020B0604020202020204" pitchFamily="34" charset="0"/>
              <a:buChar char="•"/>
              <a:defRPr/>
            </a:pPr>
            <a:r>
              <a:rPr lang="en-GB" dirty="0">
                <a:solidFill>
                  <a:schemeClr val="bg2">
                    <a:lumMod val="10000"/>
                  </a:schemeClr>
                </a:solidFill>
                <a:latin typeface="BPreplay" panose="02000503000000020004" pitchFamily="50" charset="0"/>
              </a:rPr>
              <a:t>Blend the sounds by pointing to each one, e.g. /c/ in cat, /p/ in pat, /ng/ in sing, /</a:t>
            </a:r>
            <a:r>
              <a:rPr lang="en-GB" dirty="0" err="1">
                <a:solidFill>
                  <a:schemeClr val="bg2">
                    <a:lumMod val="10000"/>
                  </a:schemeClr>
                </a:solidFill>
                <a:latin typeface="BPreplay" panose="02000503000000020004" pitchFamily="50" charset="0"/>
              </a:rPr>
              <a:t>ee</a:t>
            </a:r>
            <a:r>
              <a:rPr lang="en-GB" dirty="0">
                <a:solidFill>
                  <a:schemeClr val="bg2">
                    <a:lumMod val="10000"/>
                  </a:schemeClr>
                </a:solidFill>
                <a:latin typeface="BPreplay" panose="02000503000000020004" pitchFamily="50" charset="0"/>
              </a:rPr>
              <a:t>/ in been. Next move your finger under the whole word as you say it.</a:t>
            </a:r>
          </a:p>
          <a:p>
            <a:pPr marL="285750" indent="-192088" algn="just">
              <a:buFont typeface="Arial" panose="020B0604020202020204" pitchFamily="34" charset="0"/>
              <a:buChar char="•"/>
              <a:defRPr/>
            </a:pPr>
            <a:endParaRPr lang="en-GB" dirty="0">
              <a:solidFill>
                <a:schemeClr val="bg2">
                  <a:lumMod val="10000"/>
                </a:schemeClr>
              </a:solidFill>
              <a:latin typeface="BPreplay" panose="02000503000000020004" pitchFamily="50" charset="0"/>
            </a:endParaRPr>
          </a:p>
          <a:p>
            <a:pPr marL="285750" indent="-192088" algn="just">
              <a:buFont typeface="Arial" panose="020B0604020202020204" pitchFamily="34" charset="0"/>
              <a:buChar char="•"/>
              <a:defRPr/>
            </a:pPr>
            <a:r>
              <a:rPr lang="en-GB" dirty="0">
                <a:solidFill>
                  <a:schemeClr val="bg2">
                    <a:lumMod val="10000"/>
                  </a:schemeClr>
                </a:solidFill>
                <a:latin typeface="BPreplay" panose="02000503000000020004" pitchFamily="50" charset="0"/>
              </a:rPr>
              <a:t>Discuss the meaning of words if your child does not know what they have read.</a:t>
            </a:r>
          </a:p>
        </p:txBody>
      </p:sp>
      <p:sp>
        <p:nvSpPr>
          <p:cNvPr id="10" name="Oval 9">
            <a:hlinkClick r:id="" action="ppaction://hlinkshowjump?jump=nextslide"/>
          </p:cNvPr>
          <p:cNvSpPr/>
          <p:nvPr/>
        </p:nvSpPr>
        <p:spPr>
          <a:xfrm>
            <a:off x="8226425" y="5930900"/>
            <a:ext cx="755650" cy="757238"/>
          </a:xfrm>
          <a:prstGeom prst="ellipse">
            <a:avLst/>
          </a:prstGeom>
          <a:solidFill>
            <a:schemeClr val="accent6"/>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chemeClr val="bg1"/>
                </a:solidFill>
                <a:latin typeface="BPreplay" panose="02000503000000020004" pitchFamily="50" charset="0"/>
              </a:rPr>
              <a:t>next page</a:t>
            </a:r>
          </a:p>
        </p:txBody>
      </p:sp>
      <p:sp>
        <p:nvSpPr>
          <p:cNvPr id="12" name="Oval 11">
            <a:hlinkClick r:id="rId2" action="ppaction://hlinksldjump"/>
          </p:cNvPr>
          <p:cNvSpPr/>
          <p:nvPr/>
        </p:nvSpPr>
        <p:spPr>
          <a:xfrm>
            <a:off x="8226425" y="5065713"/>
            <a:ext cx="755650" cy="757237"/>
          </a:xfrm>
          <a:prstGeom prst="ellipse">
            <a:avLst/>
          </a:prstGeom>
          <a:solidFill>
            <a:schemeClr val="accent6">
              <a:lumMod val="60000"/>
              <a:lumOff val="4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chemeClr val="bg1"/>
                </a:solidFill>
                <a:latin typeface="BPreplay" panose="02000503000000020004" pitchFamily="50" charset="0"/>
              </a:rPr>
              <a:t>chapter</a:t>
            </a:r>
          </a:p>
          <a:p>
            <a:pPr algn="ctr">
              <a:defRPr/>
            </a:pPr>
            <a:r>
              <a:rPr lang="en-GB" sz="1000" dirty="0">
                <a:solidFill>
                  <a:schemeClr val="bg1"/>
                </a:solidFill>
                <a:latin typeface="BPreplay" panose="02000503000000020004" pitchFamily="50" charset="0"/>
              </a:rPr>
              <a:t>menu</a:t>
            </a:r>
          </a:p>
        </p:txBody>
      </p:sp>
      <p:pic>
        <p:nvPicPr>
          <p:cNvPr id="4105" name="Picture 14"/>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913" y="6716713"/>
            <a:ext cx="582612"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ectangle 3"/>
          <p:cNvSpPr>
            <a:spLocks noChangeArrowheads="1"/>
          </p:cNvSpPr>
          <p:nvPr/>
        </p:nvSpPr>
        <p:spPr bwMode="auto">
          <a:xfrm>
            <a:off x="407988" y="401638"/>
            <a:ext cx="7659917" cy="646331"/>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600" dirty="0">
                <a:solidFill>
                  <a:schemeClr val="accent6"/>
                </a:solidFill>
                <a:latin typeface="BPreplay" panose="02000503000000020004" pitchFamily="50" charset="0"/>
              </a:rPr>
              <a:t>How Can I Help My </a:t>
            </a:r>
            <a:r>
              <a:rPr lang="en-GB" altLang="en-US" sz="3600">
                <a:solidFill>
                  <a:schemeClr val="accent6"/>
                </a:solidFill>
                <a:latin typeface="BPreplay" panose="02000503000000020004" pitchFamily="50" charset="0"/>
              </a:rPr>
              <a:t>Child at </a:t>
            </a:r>
            <a:r>
              <a:rPr lang="en-GB" altLang="en-US" sz="3600" dirty="0">
                <a:solidFill>
                  <a:schemeClr val="accent6"/>
                </a:solidFill>
                <a:latin typeface="BPreplay" panose="02000503000000020004" pitchFamily="50" charset="0"/>
              </a:rPr>
              <a:t>Home?</a:t>
            </a:r>
          </a:p>
        </p:txBody>
      </p:sp>
    </p:spTree>
    <p:extLst>
      <p:ext uri="{BB962C8B-B14F-4D97-AF65-F5344CB8AC3E}">
        <p14:creationId xmlns:p14="http://schemas.microsoft.com/office/powerpoint/2010/main" val="336241061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sp>
        <p:nvSpPr>
          <p:cNvPr id="11" name="Rectangle 10"/>
          <p:cNvSpPr/>
          <p:nvPr/>
        </p:nvSpPr>
        <p:spPr>
          <a:xfrm>
            <a:off x="362744" y="332007"/>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353219" y="1217722"/>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576000" bIns="216000"/>
          <a:lstStyle/>
          <a:p>
            <a:pPr marL="285750" indent="-192088" algn="just">
              <a:buFont typeface="Arial" panose="020B0604020202020204" pitchFamily="34" charset="0"/>
              <a:buChar char="•"/>
              <a:defRPr/>
            </a:pPr>
            <a:r>
              <a:rPr lang="en-GB" dirty="0">
                <a:solidFill>
                  <a:schemeClr val="bg2">
                    <a:lumMod val="10000"/>
                  </a:schemeClr>
                </a:solidFill>
                <a:latin typeface="BPreplay" panose="02000503000000020004" pitchFamily="50" charset="0"/>
              </a:rPr>
              <a:t>We have added a few resources onto our class page that you can use with your child.</a:t>
            </a:r>
          </a:p>
          <a:p>
            <a:pPr marL="285750" indent="-192088" algn="just">
              <a:buFont typeface="Arial" panose="020B0604020202020204" pitchFamily="34" charset="0"/>
              <a:buChar char="•"/>
              <a:defRPr/>
            </a:pPr>
            <a:endParaRPr lang="en-GB" dirty="0">
              <a:solidFill>
                <a:schemeClr val="bg2">
                  <a:lumMod val="10000"/>
                </a:schemeClr>
              </a:solidFill>
              <a:latin typeface="BPreplay" panose="02000503000000020004" pitchFamily="50" charset="0"/>
            </a:endParaRPr>
          </a:p>
          <a:p>
            <a:pPr marL="1200150" lvl="2" indent="-192088" algn="just">
              <a:buFont typeface="Arial" panose="020B0604020202020204" pitchFamily="34" charset="0"/>
              <a:buChar char="•"/>
              <a:defRPr/>
            </a:pPr>
            <a:r>
              <a:rPr lang="en-GB" dirty="0">
                <a:solidFill>
                  <a:schemeClr val="bg2">
                    <a:lumMod val="10000"/>
                  </a:schemeClr>
                </a:solidFill>
                <a:latin typeface="BPreplay" panose="02000503000000020004" pitchFamily="50" charset="0"/>
              </a:rPr>
              <a:t>Pseudo words – read these words with your child. Encourage them to sound them out. If your child is struggling then you can write the words with them and add sound buttons to help them see the separate sounds (see the next slide).</a:t>
            </a:r>
          </a:p>
          <a:p>
            <a:pPr marL="1200150" lvl="2" indent="-192088" algn="just">
              <a:buFont typeface="Arial" panose="020B0604020202020204" pitchFamily="34" charset="0"/>
              <a:buChar char="•"/>
              <a:defRPr/>
            </a:pPr>
            <a:endParaRPr lang="en-GB" dirty="0">
              <a:solidFill>
                <a:schemeClr val="bg2">
                  <a:lumMod val="10000"/>
                </a:schemeClr>
              </a:solidFill>
              <a:latin typeface="BPreplay" panose="02000503000000020004" pitchFamily="50" charset="0"/>
            </a:endParaRPr>
          </a:p>
          <a:p>
            <a:pPr marL="1200150" lvl="2" indent="-192088" algn="just">
              <a:buFont typeface="Arial" panose="020B0604020202020204" pitchFamily="34" charset="0"/>
              <a:buChar char="•"/>
              <a:defRPr/>
            </a:pPr>
            <a:r>
              <a:rPr lang="en-GB" dirty="0">
                <a:solidFill>
                  <a:schemeClr val="bg2">
                    <a:lumMod val="10000"/>
                  </a:schemeClr>
                </a:solidFill>
                <a:latin typeface="BPreplay" panose="02000503000000020004" pitchFamily="50" charset="0"/>
              </a:rPr>
              <a:t>Real and nonsense words power point – read the words with your child. Discuss the meaning of any real words.</a:t>
            </a:r>
          </a:p>
          <a:p>
            <a:pPr marL="1200150" lvl="2" indent="-192088" algn="just">
              <a:buFont typeface="Arial" panose="020B0604020202020204" pitchFamily="34" charset="0"/>
              <a:buChar char="•"/>
              <a:defRPr/>
            </a:pPr>
            <a:endParaRPr lang="en-GB" dirty="0">
              <a:solidFill>
                <a:schemeClr val="bg2">
                  <a:lumMod val="10000"/>
                </a:schemeClr>
              </a:solidFill>
              <a:latin typeface="BPreplay" panose="02000503000000020004" pitchFamily="50" charset="0"/>
            </a:endParaRPr>
          </a:p>
          <a:p>
            <a:pPr marL="1200150" lvl="2" indent="-192088" algn="just">
              <a:buFont typeface="Arial" panose="020B0604020202020204" pitchFamily="34" charset="0"/>
              <a:buChar char="•"/>
              <a:defRPr/>
            </a:pPr>
            <a:r>
              <a:rPr lang="en-GB" dirty="0">
                <a:solidFill>
                  <a:schemeClr val="bg2">
                    <a:lumMod val="10000"/>
                  </a:schemeClr>
                </a:solidFill>
                <a:latin typeface="BPreplay" panose="02000503000000020004" pitchFamily="50" charset="0"/>
              </a:rPr>
              <a:t>Phase 3 and 5 flash cards – practise the sounds as often as you can with the children. Make it a game, how quickly can they say the sounds?</a:t>
            </a:r>
          </a:p>
        </p:txBody>
      </p:sp>
      <p:sp>
        <p:nvSpPr>
          <p:cNvPr id="10" name="Oval 9">
            <a:hlinkClick r:id="" action="ppaction://hlinkshowjump?jump=nextslide"/>
          </p:cNvPr>
          <p:cNvSpPr/>
          <p:nvPr/>
        </p:nvSpPr>
        <p:spPr>
          <a:xfrm>
            <a:off x="8226425" y="5930900"/>
            <a:ext cx="755650" cy="757238"/>
          </a:xfrm>
          <a:prstGeom prst="ellipse">
            <a:avLst/>
          </a:prstGeom>
          <a:solidFill>
            <a:schemeClr val="accent6"/>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chemeClr val="bg1"/>
                </a:solidFill>
                <a:latin typeface="BPreplay" panose="02000503000000020004" pitchFamily="50" charset="0"/>
              </a:rPr>
              <a:t>next page</a:t>
            </a:r>
          </a:p>
        </p:txBody>
      </p:sp>
      <p:sp>
        <p:nvSpPr>
          <p:cNvPr id="12" name="Oval 11">
            <a:hlinkClick r:id="rId2" action="ppaction://hlinksldjump"/>
          </p:cNvPr>
          <p:cNvSpPr/>
          <p:nvPr/>
        </p:nvSpPr>
        <p:spPr>
          <a:xfrm>
            <a:off x="8226425" y="5065713"/>
            <a:ext cx="755650" cy="757237"/>
          </a:xfrm>
          <a:prstGeom prst="ellipse">
            <a:avLst/>
          </a:prstGeom>
          <a:solidFill>
            <a:schemeClr val="accent6">
              <a:lumMod val="60000"/>
              <a:lumOff val="4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chemeClr val="bg1"/>
                </a:solidFill>
                <a:latin typeface="BPreplay" panose="02000503000000020004" pitchFamily="50" charset="0"/>
              </a:rPr>
              <a:t>chapter</a:t>
            </a:r>
          </a:p>
          <a:p>
            <a:pPr algn="ctr">
              <a:defRPr/>
            </a:pPr>
            <a:r>
              <a:rPr lang="en-GB" sz="1000" dirty="0">
                <a:solidFill>
                  <a:schemeClr val="bg1"/>
                </a:solidFill>
                <a:latin typeface="BPreplay" panose="02000503000000020004" pitchFamily="50" charset="0"/>
              </a:rPr>
              <a:t>menu</a:t>
            </a:r>
          </a:p>
        </p:txBody>
      </p:sp>
      <p:pic>
        <p:nvPicPr>
          <p:cNvPr id="4105" name="Picture 14"/>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913" y="6716713"/>
            <a:ext cx="582612"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ectangle 3"/>
          <p:cNvSpPr>
            <a:spLocks noChangeArrowheads="1"/>
          </p:cNvSpPr>
          <p:nvPr/>
        </p:nvSpPr>
        <p:spPr bwMode="auto">
          <a:xfrm>
            <a:off x="407988" y="401638"/>
            <a:ext cx="7659917" cy="646331"/>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600" dirty="0">
                <a:solidFill>
                  <a:schemeClr val="accent6"/>
                </a:solidFill>
                <a:latin typeface="BPreplay" panose="02000503000000020004" pitchFamily="50" charset="0"/>
              </a:rPr>
              <a:t>How Can I Help My </a:t>
            </a:r>
            <a:r>
              <a:rPr lang="en-GB" altLang="en-US" sz="3600">
                <a:solidFill>
                  <a:schemeClr val="accent6"/>
                </a:solidFill>
                <a:latin typeface="BPreplay" panose="02000503000000020004" pitchFamily="50" charset="0"/>
              </a:rPr>
              <a:t>Child at </a:t>
            </a:r>
            <a:r>
              <a:rPr lang="en-GB" altLang="en-US" sz="3600" dirty="0">
                <a:solidFill>
                  <a:schemeClr val="accent6"/>
                </a:solidFill>
                <a:latin typeface="BPreplay" panose="02000503000000020004" pitchFamily="50" charset="0"/>
              </a:rPr>
              <a:t>Home?</a:t>
            </a:r>
          </a:p>
        </p:txBody>
      </p:sp>
    </p:spTree>
    <p:extLst>
      <p:ext uri="{BB962C8B-B14F-4D97-AF65-F5344CB8AC3E}">
        <p14:creationId xmlns:p14="http://schemas.microsoft.com/office/powerpoint/2010/main" val="368490260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sp>
        <p:nvSpPr>
          <p:cNvPr id="11" name="Rectangle 10"/>
          <p:cNvSpPr/>
          <p:nvPr/>
        </p:nvSpPr>
        <p:spPr>
          <a:xfrm>
            <a:off x="362744" y="332007"/>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353219" y="1217722"/>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576000" bIns="216000"/>
          <a:lstStyle/>
          <a:p>
            <a:pPr marL="93662" algn="just">
              <a:defRPr/>
            </a:pPr>
            <a:endParaRPr lang="en-GB" dirty="0">
              <a:solidFill>
                <a:schemeClr val="bg2">
                  <a:lumMod val="10000"/>
                </a:schemeClr>
              </a:solidFill>
              <a:latin typeface="BPreplay" panose="02000503000000020004" pitchFamily="50" charset="0"/>
            </a:endParaRPr>
          </a:p>
        </p:txBody>
      </p:sp>
      <p:sp>
        <p:nvSpPr>
          <p:cNvPr id="10" name="Oval 9">
            <a:hlinkClick r:id="" action="ppaction://hlinkshowjump?jump=nextslide"/>
          </p:cNvPr>
          <p:cNvSpPr/>
          <p:nvPr/>
        </p:nvSpPr>
        <p:spPr>
          <a:xfrm>
            <a:off x="8226425" y="5930900"/>
            <a:ext cx="755650" cy="757238"/>
          </a:xfrm>
          <a:prstGeom prst="ellipse">
            <a:avLst/>
          </a:prstGeom>
          <a:solidFill>
            <a:schemeClr val="accent6"/>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chemeClr val="bg1"/>
                </a:solidFill>
                <a:latin typeface="BPreplay" panose="02000503000000020004" pitchFamily="50" charset="0"/>
              </a:rPr>
              <a:t>next page</a:t>
            </a:r>
          </a:p>
        </p:txBody>
      </p:sp>
      <p:sp>
        <p:nvSpPr>
          <p:cNvPr id="12" name="Oval 11">
            <a:hlinkClick r:id="rId2" action="ppaction://hlinksldjump"/>
          </p:cNvPr>
          <p:cNvSpPr/>
          <p:nvPr/>
        </p:nvSpPr>
        <p:spPr>
          <a:xfrm>
            <a:off x="8226425" y="5065713"/>
            <a:ext cx="755650" cy="757237"/>
          </a:xfrm>
          <a:prstGeom prst="ellipse">
            <a:avLst/>
          </a:prstGeom>
          <a:solidFill>
            <a:schemeClr val="accent6">
              <a:lumMod val="60000"/>
              <a:lumOff val="4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chemeClr val="bg1"/>
                </a:solidFill>
                <a:latin typeface="BPreplay" panose="02000503000000020004" pitchFamily="50" charset="0"/>
              </a:rPr>
              <a:t>chapter</a:t>
            </a:r>
          </a:p>
          <a:p>
            <a:pPr algn="ctr">
              <a:defRPr/>
            </a:pPr>
            <a:r>
              <a:rPr lang="en-GB" sz="1000" dirty="0">
                <a:solidFill>
                  <a:schemeClr val="bg1"/>
                </a:solidFill>
                <a:latin typeface="BPreplay" panose="02000503000000020004" pitchFamily="50" charset="0"/>
              </a:rPr>
              <a:t>menu</a:t>
            </a:r>
          </a:p>
        </p:txBody>
      </p:sp>
      <p:pic>
        <p:nvPicPr>
          <p:cNvPr id="4105" name="Picture 14"/>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913" y="6716713"/>
            <a:ext cx="582612"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ectangle 3"/>
          <p:cNvSpPr>
            <a:spLocks noChangeArrowheads="1"/>
          </p:cNvSpPr>
          <p:nvPr/>
        </p:nvSpPr>
        <p:spPr bwMode="auto">
          <a:xfrm>
            <a:off x="407988" y="401638"/>
            <a:ext cx="3173369" cy="646331"/>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600" dirty="0">
                <a:solidFill>
                  <a:schemeClr val="accent6"/>
                </a:solidFill>
                <a:latin typeface="BPreplay" panose="02000503000000020004" pitchFamily="50" charset="0"/>
              </a:rPr>
              <a:t>Sound buttons</a:t>
            </a:r>
          </a:p>
        </p:txBody>
      </p:sp>
      <p:pic>
        <p:nvPicPr>
          <p:cNvPr id="3" name="Picture 2"/>
          <p:cNvPicPr>
            <a:picLocks noChangeAspect="1"/>
          </p:cNvPicPr>
          <p:nvPr/>
        </p:nvPicPr>
        <p:blipFill rotWithShape="1">
          <a:blip r:embed="rId4"/>
          <a:srcRect l="13958" t="15926" r="13125" b="39630"/>
          <a:stretch/>
        </p:blipFill>
        <p:spPr>
          <a:xfrm>
            <a:off x="1181100" y="1323340"/>
            <a:ext cx="6534944" cy="2240552"/>
          </a:xfrm>
          <a:prstGeom prst="rect">
            <a:avLst/>
          </a:prstGeom>
        </p:spPr>
      </p:pic>
      <p:sp>
        <p:nvSpPr>
          <p:cNvPr id="4" name="TextBox 3"/>
          <p:cNvSpPr txBox="1"/>
          <p:nvPr/>
        </p:nvSpPr>
        <p:spPr>
          <a:xfrm>
            <a:off x="774700" y="3975100"/>
            <a:ext cx="4076700" cy="1200329"/>
          </a:xfrm>
          <a:prstGeom prst="rect">
            <a:avLst/>
          </a:prstGeom>
          <a:noFill/>
        </p:spPr>
        <p:txBody>
          <a:bodyPr wrap="square" rtlCol="0">
            <a:spAutoFit/>
          </a:bodyPr>
          <a:lstStyle/>
          <a:p>
            <a:r>
              <a:rPr lang="en-GB" dirty="0"/>
              <a:t>A dot for a single sound (phoneme)</a:t>
            </a:r>
          </a:p>
          <a:p>
            <a:endParaRPr lang="en-GB" dirty="0"/>
          </a:p>
          <a:p>
            <a:r>
              <a:rPr lang="en-GB" dirty="0"/>
              <a:t>A line for one sound represented by two or more letters.</a:t>
            </a:r>
            <a:endParaRPr lang="en-US" dirty="0"/>
          </a:p>
        </p:txBody>
      </p:sp>
    </p:spTree>
    <p:extLst>
      <p:ext uri="{BB962C8B-B14F-4D97-AF65-F5344CB8AC3E}">
        <p14:creationId xmlns:p14="http://schemas.microsoft.com/office/powerpoint/2010/main" val="424126192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nodePh="1">
                                  <p:stCondLst>
                                    <p:cond delay="0"/>
                                  </p:stCondLst>
                                  <p:endCondLst>
                                    <p:cond evt="begin" delay="0">
                                      <p:tn val="5"/>
                                    </p:cond>
                                  </p:end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pic>
        <p:nvPicPr>
          <p:cNvPr id="8" name="Picture 4"/>
          <p:cNvPicPr>
            <a:picLocks noChangeAspect="1"/>
          </p:cNvPicPr>
          <p:nvPr/>
        </p:nvPicPr>
        <p:blipFill>
          <a:blip r:embed="rId2" cstate="print">
            <a:duotone>
              <a:prstClr val="black"/>
              <a:schemeClr val="accent6">
                <a:tint val="45000"/>
                <a:satMod val="400000"/>
              </a:schemeClr>
            </a:duotone>
            <a:extLst>
              <a:ext uri="{28A0092B-C50C-407E-A947-70E740481C1C}">
                <a14:useLocalDpi xmlns:a14="http://schemas.microsoft.com/office/drawing/2010/main" val="0"/>
              </a:ext>
            </a:extLst>
          </a:blip>
          <a:srcRect/>
          <a:stretch>
            <a:fillRect/>
          </a:stretch>
        </p:blipFill>
        <p:spPr bwMode="auto">
          <a:xfrm>
            <a:off x="4277519" y="3242469"/>
            <a:ext cx="588962" cy="373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66882362"/>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1275</TotalTime>
  <Words>704</Words>
  <Application>Microsoft Office PowerPoint</Application>
  <PresentationFormat>On-screen Show (4:3)</PresentationFormat>
  <Paragraphs>76</Paragraphs>
  <Slides>10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Sassoon Infant Rg</vt:lpstr>
      <vt:lpstr>BPreplay</vt:lpstr>
      <vt:lpstr>Sassoon Infant Md</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Jamie Fleet</cp:lastModifiedBy>
  <cp:revision>126</cp:revision>
  <dcterms:created xsi:type="dcterms:W3CDTF">2014-10-01T16:09:27Z</dcterms:created>
  <dcterms:modified xsi:type="dcterms:W3CDTF">2022-09-09T15:16:18Z</dcterms:modified>
</cp:coreProperties>
</file>